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21"/>
  </p:notesMasterIdLst>
  <p:sldIdLst>
    <p:sldId id="292" r:id="rId2"/>
    <p:sldId id="281" r:id="rId3"/>
    <p:sldId id="326" r:id="rId4"/>
    <p:sldId id="325" r:id="rId5"/>
    <p:sldId id="287" r:id="rId6"/>
    <p:sldId id="294" r:id="rId7"/>
    <p:sldId id="295" r:id="rId8"/>
    <p:sldId id="296" r:id="rId9"/>
    <p:sldId id="327" r:id="rId10"/>
    <p:sldId id="302" r:id="rId11"/>
    <p:sldId id="301" r:id="rId12"/>
    <p:sldId id="304" r:id="rId13"/>
    <p:sldId id="303" r:id="rId14"/>
    <p:sldId id="313" r:id="rId15"/>
    <p:sldId id="316" r:id="rId16"/>
    <p:sldId id="317" r:id="rId17"/>
    <p:sldId id="318" r:id="rId18"/>
    <p:sldId id="319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nchronization" id="{9060A707-2954-431A-A5BF-7339F3059686}">
          <p14:sldIdLst>
            <p14:sldId id="292"/>
            <p14:sldId id="281"/>
            <p14:sldId id="326"/>
            <p14:sldId id="325"/>
            <p14:sldId id="287"/>
            <p14:sldId id="294"/>
            <p14:sldId id="295"/>
            <p14:sldId id="296"/>
            <p14:sldId id="327"/>
            <p14:sldId id="302"/>
            <p14:sldId id="301"/>
            <p14:sldId id="304"/>
            <p14:sldId id="303"/>
            <p14:sldId id="313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 autoAdjust="0"/>
    <p:restoredTop sz="93605" autoAdjust="0"/>
  </p:normalViewPr>
  <p:slideViewPr>
    <p:cSldViewPr snapToGrid="0">
      <p:cViewPr varScale="1">
        <p:scale>
          <a:sx n="91" d="100"/>
          <a:sy n="91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6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Thread</a:t>
            </a:r>
            <a:r>
              <a:rPr lang="zh-CN" altLang="en-US" sz="6000" dirty="0"/>
              <a:t> </a:t>
            </a:r>
            <a:r>
              <a:rPr lang="en-US" sz="6000" dirty="0"/>
              <a:t>Synchronization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Dr. B</a:t>
            </a:r>
          </a:p>
          <a:p>
            <a:r>
              <a:rPr lang="en-US" altLang="zh-CN" dirty="0"/>
              <a:t>CS 392: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2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deadlock is a situation where no progress can be made because usually two actions are waiting for each other.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deadlock is a situation where no progress can be made because usually two actions are waiting for each other.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A deadlock can occur: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when the same thread attempts to lock the same mutex twice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pthread_mutex_lock</a:t>
            </a:r>
            <a:r>
              <a:rPr lang="en-US" dirty="0"/>
              <a:t>(&amp;</a:t>
            </a:r>
            <a:r>
              <a:rPr lang="en-US" dirty="0" err="1"/>
              <a:t>st</a:t>
            </a:r>
            <a:r>
              <a:rPr lang="en-US" dirty="0"/>
              <a:t>-&gt;lock);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 </a:t>
            </a:r>
            <a:r>
              <a:rPr lang="en-US" dirty="0" err="1"/>
              <a:t>pthread_mutex_lock</a:t>
            </a:r>
            <a:r>
              <a:rPr lang="en-US" dirty="0"/>
              <a:t>(&amp;</a:t>
            </a:r>
            <a:r>
              <a:rPr lang="en-US" dirty="0" err="1"/>
              <a:t>st</a:t>
            </a:r>
            <a:r>
              <a:rPr lang="en-US" dirty="0"/>
              <a:t>-&gt;lock);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669900" y="4476101"/>
            <a:ext cx="1711842" cy="687076"/>
          </a:xfrm>
          <a:prstGeom prst="wedgeRoundRectCallout">
            <a:avLst>
              <a:gd name="adj1" fmla="val -70522"/>
              <a:gd name="adj2" fmla="val 53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thread will block forever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F8189-7FF5-4146-8D9A-998357087880}"/>
              </a:ext>
            </a:extLst>
          </p:cNvPr>
          <p:cNvSpPr/>
          <p:nvPr/>
        </p:nvSpPr>
        <p:spPr>
          <a:xfrm>
            <a:off x="172528" y="3877408"/>
            <a:ext cx="4311548" cy="218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Thread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9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deadlock is a situation where no progress can be made because usually two actions are waiting for each other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A deadlock can occur: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</a:t>
            </a:r>
            <a:r>
              <a:rPr lang="en-US" dirty="0"/>
              <a:t>hen the same thread attempts to lock the same mutex twice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US" dirty="0"/>
              <a:t>ut can be more complex when multiple locks are involved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9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814" y="1474839"/>
            <a:ext cx="4260466" cy="1906314"/>
          </a:xfrm>
        </p:spPr>
        <p:txBody>
          <a:bodyPr/>
          <a:lstStyle/>
          <a:p>
            <a:r>
              <a:rPr lang="en-US" dirty="0" err="1"/>
              <a:t>pthread_mutex_lock</a:t>
            </a:r>
            <a:r>
              <a:rPr lang="en-US" dirty="0"/>
              <a:t>(&amp;lock1);</a:t>
            </a:r>
          </a:p>
          <a:p>
            <a:r>
              <a:rPr lang="en-US" dirty="0"/>
              <a:t>…..</a:t>
            </a:r>
          </a:p>
          <a:p>
            <a:r>
              <a:rPr lang="en-US" dirty="0" err="1"/>
              <a:t>pthread_mutex_lock</a:t>
            </a:r>
            <a:r>
              <a:rPr lang="en-US" dirty="0"/>
              <a:t>(&amp;lock2);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4140318" cy="1906315"/>
          </a:xfrm>
        </p:spPr>
        <p:txBody>
          <a:bodyPr/>
          <a:lstStyle/>
          <a:p>
            <a:r>
              <a:rPr lang="en-US" dirty="0" err="1"/>
              <a:t>pthread_mutex_lock</a:t>
            </a:r>
            <a:r>
              <a:rPr lang="en-US" dirty="0"/>
              <a:t>(&amp;lock2);</a:t>
            </a:r>
          </a:p>
          <a:p>
            <a:r>
              <a:rPr lang="en-US" dirty="0"/>
              <a:t>…..</a:t>
            </a:r>
          </a:p>
          <a:p>
            <a:r>
              <a:rPr lang="en-US" dirty="0" err="1"/>
              <a:t>pthread_mutex_lock</a:t>
            </a:r>
            <a:r>
              <a:rPr lang="en-US" dirty="0"/>
              <a:t>(&amp;lock1);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Mutex</a:t>
            </a:r>
            <a:r>
              <a:rPr lang="en-US" dirty="0"/>
              <a:t> Deadlocks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2529" y="3646967"/>
            <a:ext cx="8798943" cy="25726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You should always lock </a:t>
            </a:r>
            <a:r>
              <a:rPr lang="en-US" dirty="0" err="1"/>
              <a:t>mutexes</a:t>
            </a:r>
            <a:r>
              <a:rPr lang="en-US" dirty="0"/>
              <a:t> using the same 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AC706-5715-B344-B88F-C7ECC3F6864B}"/>
              </a:ext>
            </a:extLst>
          </p:cNvPr>
          <p:cNvSpPr/>
          <p:nvPr/>
        </p:nvSpPr>
        <p:spPr>
          <a:xfrm>
            <a:off x="128654" y="1346405"/>
            <a:ext cx="4311548" cy="218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Thread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7DCCF-3BFD-BD4C-91F5-D6AE4958804E}"/>
              </a:ext>
            </a:extLst>
          </p:cNvPr>
          <p:cNvSpPr/>
          <p:nvPr/>
        </p:nvSpPr>
        <p:spPr>
          <a:xfrm>
            <a:off x="4534413" y="1346405"/>
            <a:ext cx="4311548" cy="2180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Thread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6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Similar to mutex locks, but it usually is not backed by a</a:t>
            </a:r>
            <a:r>
              <a:rPr lang="zh-CN" altLang="en-US" dirty="0"/>
              <a:t> </a:t>
            </a:r>
            <a:r>
              <a:rPr lang="en-US" dirty="0"/>
              <a:t>system call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Spinlocks may be backed by </a:t>
            </a:r>
            <a:r>
              <a:rPr lang="en-US" b="1" dirty="0"/>
              <a:t>test and set instructions</a:t>
            </a:r>
            <a:r>
              <a:rPr lang="en-US" dirty="0"/>
              <a:t> and spin (loop) until they obtain the lock 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/>
              <a:t>mutex</a:t>
            </a:r>
            <a:r>
              <a:rPr lang="en-US" dirty="0"/>
              <a:t> locks, but it usually is not backed by an OS system call</a:t>
            </a:r>
          </a:p>
          <a:p>
            <a:r>
              <a:rPr lang="en-US" dirty="0"/>
              <a:t>Spinlocks may be backed by </a:t>
            </a:r>
            <a:r>
              <a:rPr lang="en-US" b="1" dirty="0"/>
              <a:t>test and set instructions</a:t>
            </a:r>
            <a:r>
              <a:rPr lang="en-US" dirty="0"/>
              <a:t> and spin (loop) until they obtain the lock </a:t>
            </a:r>
            <a:endParaRPr lang="en-US" i="1" dirty="0"/>
          </a:p>
          <a:p>
            <a:r>
              <a:rPr lang="en-US" i="1" dirty="0" err="1"/>
              <a:t>spinlock_init</a:t>
            </a:r>
            <a:r>
              <a:rPr lang="en-US" i="1" dirty="0"/>
              <a:t>:</a:t>
            </a:r>
          </a:p>
          <a:p>
            <a:r>
              <a:rPr lang="en-US" dirty="0"/>
              <a:t>lock = 0;</a:t>
            </a:r>
          </a:p>
          <a:p>
            <a:endParaRPr lang="en-US" dirty="0"/>
          </a:p>
          <a:p>
            <a:r>
              <a:rPr lang="en-US" i="1" dirty="0" err="1"/>
              <a:t>spinlock_lock</a:t>
            </a:r>
            <a:r>
              <a:rPr lang="en-US" i="1" dirty="0"/>
              <a:t>:</a:t>
            </a:r>
          </a:p>
          <a:p>
            <a:r>
              <a:rPr lang="en-US" dirty="0"/>
              <a:t>temp = 1</a:t>
            </a:r>
          </a:p>
          <a:p>
            <a:r>
              <a:rPr lang="en-US" dirty="0" err="1"/>
              <a:t>exhange</a:t>
            </a:r>
            <a:r>
              <a:rPr lang="en-US" dirty="0"/>
              <a:t> temp, lock</a:t>
            </a:r>
          </a:p>
          <a:p>
            <a:r>
              <a:rPr lang="en-US" dirty="0"/>
              <a:t>if temp != 0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spinlock_lock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4103" y="2892056"/>
            <a:ext cx="647416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pthread_spin_init</a:t>
            </a:r>
            <a:r>
              <a:rPr lang="en-US" sz="2000" dirty="0"/>
              <a:t>(</a:t>
            </a:r>
            <a:r>
              <a:rPr lang="en-US" sz="2000" dirty="0" err="1"/>
              <a:t>pthread_spinlock_t</a:t>
            </a:r>
            <a:r>
              <a:rPr lang="en-US" sz="2000" dirty="0"/>
              <a:t> *</a:t>
            </a:r>
            <a:r>
              <a:rPr lang="en-US" sz="2000" i="1" dirty="0"/>
              <a:t>lock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i="1" dirty="0" err="1"/>
              <a:t>pshared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pthread_spin_destroy</a:t>
            </a:r>
            <a:r>
              <a:rPr lang="en-US" sz="2000" dirty="0"/>
              <a:t>(</a:t>
            </a:r>
            <a:r>
              <a:rPr lang="en-US" sz="2000" dirty="0" err="1"/>
              <a:t>pthread_spinlock_t</a:t>
            </a:r>
            <a:r>
              <a:rPr lang="en-US" sz="2000" dirty="0"/>
              <a:t> *</a:t>
            </a:r>
            <a:r>
              <a:rPr lang="en-US" sz="2000" i="1" dirty="0"/>
              <a:t>lock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pthread_spin_lock</a:t>
            </a:r>
            <a:r>
              <a:rPr lang="en-US" sz="2000" dirty="0"/>
              <a:t>(</a:t>
            </a:r>
            <a:r>
              <a:rPr lang="en-US" sz="2000" dirty="0" err="1"/>
              <a:t>pthread_spinlock_t</a:t>
            </a:r>
            <a:r>
              <a:rPr lang="en-US" sz="2000" dirty="0"/>
              <a:t> *</a:t>
            </a:r>
            <a:r>
              <a:rPr lang="en-US" sz="2000" i="1" dirty="0"/>
              <a:t>lock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pthread_spin_trylock</a:t>
            </a:r>
            <a:r>
              <a:rPr lang="en-US" sz="2000" dirty="0"/>
              <a:t>(</a:t>
            </a:r>
            <a:r>
              <a:rPr lang="en-US" sz="2000" dirty="0" err="1"/>
              <a:t>pthread_spinlock_t</a:t>
            </a:r>
            <a:r>
              <a:rPr lang="en-US" sz="2000" dirty="0"/>
              <a:t> *</a:t>
            </a:r>
            <a:r>
              <a:rPr lang="en-US" sz="2000" i="1" dirty="0"/>
              <a:t>lock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pthread_spin_unlock</a:t>
            </a:r>
            <a:r>
              <a:rPr lang="en-US" sz="2000" dirty="0"/>
              <a:t>(</a:t>
            </a:r>
            <a:r>
              <a:rPr lang="en-US" sz="2000" dirty="0" err="1"/>
              <a:t>pthread_spinlock_t</a:t>
            </a:r>
            <a:r>
              <a:rPr lang="en-US" sz="2000" dirty="0"/>
              <a:t> *</a:t>
            </a:r>
            <a:r>
              <a:rPr lang="en-US" sz="2000" i="1" dirty="0"/>
              <a:t>lock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10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11" y="1352779"/>
            <a:ext cx="8836268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Condition variables </a:t>
            </a:r>
            <a:r>
              <a:rPr lang="en-US" altLang="zh-CN" dirty="0"/>
              <a:t>are</a:t>
            </a:r>
            <a:r>
              <a:rPr lang="en-US" dirty="0"/>
              <a:t> a mechanism for thread</a:t>
            </a:r>
            <a:r>
              <a:rPr lang="en-US" altLang="zh-CN" dirty="0"/>
              <a:t>s</a:t>
            </a:r>
            <a:r>
              <a:rPr lang="en-US" dirty="0"/>
              <a:t> to signal </a:t>
            </a:r>
            <a:r>
              <a:rPr lang="en-US" altLang="zh-CN" dirty="0"/>
              <a:t>each</a:t>
            </a:r>
            <a:r>
              <a:rPr lang="en-US" dirty="0"/>
              <a:t> other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most typical example is in producer-consumer models, where the producer needs to notify the consumer that data are available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529" y="3689499"/>
            <a:ext cx="250687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lock();</a:t>
            </a:r>
          </a:p>
          <a:p>
            <a:r>
              <a:rPr lang="en-US" sz="2000" dirty="0" err="1"/>
              <a:t>append_item</a:t>
            </a:r>
            <a:r>
              <a:rPr lang="en-US" sz="2000" dirty="0"/>
              <a:t>(item);</a:t>
            </a:r>
          </a:p>
          <a:p>
            <a:r>
              <a:rPr lang="en-US" sz="2000" dirty="0"/>
              <a:t>unlock()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1110" y="3689499"/>
            <a:ext cx="358569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lock();</a:t>
            </a:r>
          </a:p>
          <a:p>
            <a:r>
              <a:rPr lang="en-US" sz="2000" dirty="0"/>
              <a:t>item = </a:t>
            </a:r>
            <a:r>
              <a:rPr lang="en-US" sz="2000" dirty="0" err="1"/>
              <a:t>remove_item</a:t>
            </a:r>
            <a:r>
              <a:rPr lang="en-US" sz="2000" dirty="0"/>
              <a:t>();</a:t>
            </a:r>
          </a:p>
          <a:p>
            <a:r>
              <a:rPr lang="en-US" sz="2000" dirty="0"/>
              <a:t>if (item)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process_item</a:t>
            </a:r>
            <a:r>
              <a:rPr lang="en-US" sz="2000" dirty="0"/>
              <a:t>(item);</a:t>
            </a:r>
          </a:p>
          <a:p>
            <a:r>
              <a:rPr lang="en-US" sz="2000" dirty="0"/>
              <a:t>unlock()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63702" y="5136209"/>
            <a:ext cx="2233011" cy="369012"/>
            <a:chOff x="3429000" y="3340100"/>
            <a:chExt cx="3200400" cy="508000"/>
          </a:xfrm>
        </p:grpSpPr>
        <p:sp>
          <p:nvSpPr>
            <p:cNvPr id="10" name="Rectangle 9"/>
            <p:cNvSpPr/>
            <p:nvPr/>
          </p:nvSpPr>
          <p:spPr>
            <a:xfrm>
              <a:off x="3429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24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58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2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626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urved Connector 16"/>
          <p:cNvCxnSpPr>
            <a:stCxn id="7" idx="3"/>
            <a:endCxn id="10" idx="0"/>
          </p:cNvCxnSpPr>
          <p:nvPr/>
        </p:nvCxnSpPr>
        <p:spPr>
          <a:xfrm>
            <a:off x="2679405" y="4197331"/>
            <a:ext cx="170382" cy="9388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0"/>
            <a:endCxn id="8" idx="1"/>
          </p:cNvCxnSpPr>
          <p:nvPr/>
        </p:nvCxnSpPr>
        <p:spPr>
          <a:xfrm rot="5400000" flipH="1" flipV="1">
            <a:off x="4590319" y="4625418"/>
            <a:ext cx="631102" cy="3904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63837-5344-B941-ADDE-51983FC726E9}"/>
              </a:ext>
            </a:extLst>
          </p:cNvPr>
          <p:cNvSpPr/>
          <p:nvPr/>
        </p:nvSpPr>
        <p:spPr>
          <a:xfrm>
            <a:off x="2435469" y="2795954"/>
            <a:ext cx="4352193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way: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consumer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55759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Condition variables provide a mechanism for thread to rendezvous or signal each other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most typical example is in producer-consumer models, where the producer needs to notify the consumer that data are available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529" y="3689499"/>
            <a:ext cx="250687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lock();</a:t>
            </a:r>
          </a:p>
          <a:p>
            <a:r>
              <a:rPr lang="en-US" sz="2000" dirty="0"/>
              <a:t>item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sz="2000" dirty="0" err="1"/>
              <a:t>append_item</a:t>
            </a:r>
            <a:r>
              <a:rPr lang="en-US" sz="2000" dirty="0"/>
              <a:t>();</a:t>
            </a:r>
          </a:p>
          <a:p>
            <a:r>
              <a:rPr lang="en-US" sz="2000" dirty="0"/>
              <a:t>unlock()</a:t>
            </a:r>
          </a:p>
          <a:p>
            <a:r>
              <a:rPr lang="en-US" altLang="zh-CN" sz="2000" dirty="0"/>
              <a:t>signal(</a:t>
            </a:r>
            <a:r>
              <a:rPr lang="en-US" altLang="zh-CN" sz="2000" dirty="0" err="1"/>
              <a:t>cond</a:t>
            </a:r>
            <a:r>
              <a:rPr lang="en-US" altLang="zh-CN" sz="2000" dirty="0"/>
              <a:t>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101110" y="3689499"/>
            <a:ext cx="35856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lock();</a:t>
            </a:r>
          </a:p>
          <a:p>
            <a:r>
              <a:rPr lang="en-US" sz="2000" dirty="0"/>
              <a:t>item = </a:t>
            </a:r>
            <a:r>
              <a:rPr lang="en-US" sz="2000" dirty="0" err="1"/>
              <a:t>remove_item</a:t>
            </a:r>
            <a:r>
              <a:rPr lang="en-US" sz="2000" dirty="0"/>
              <a:t>();</a:t>
            </a:r>
          </a:p>
          <a:p>
            <a:r>
              <a:rPr lang="en-US" sz="2000" b="1" dirty="0"/>
              <a:t>while (!item)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wait_for</a:t>
            </a:r>
            <a:r>
              <a:rPr lang="en-US" altLang="zh-CN" sz="2000" b="1" dirty="0" err="1"/>
              <a:t>_</a:t>
            </a:r>
            <a:r>
              <a:rPr lang="en-US" sz="2000" b="1" dirty="0" err="1"/>
              <a:t>items</a:t>
            </a:r>
            <a:r>
              <a:rPr lang="en-US" sz="2000" b="1" dirty="0"/>
              <a:t>(</a:t>
            </a:r>
            <a:r>
              <a:rPr lang="en-US" altLang="zh-CN" sz="2000" b="1" dirty="0" err="1"/>
              <a:t>cond</a:t>
            </a:r>
            <a:r>
              <a:rPr lang="en-US" sz="2000" b="1" dirty="0"/>
              <a:t>);</a:t>
            </a:r>
          </a:p>
          <a:p>
            <a:r>
              <a:rPr lang="en-US" sz="2000" dirty="0" err="1"/>
              <a:t>process_item</a:t>
            </a:r>
            <a:r>
              <a:rPr lang="en-US" sz="2000" dirty="0"/>
              <a:t>(item);</a:t>
            </a:r>
          </a:p>
          <a:p>
            <a:r>
              <a:rPr lang="en-US" sz="2000" dirty="0"/>
              <a:t>unlock()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63702" y="5136209"/>
            <a:ext cx="2233011" cy="369012"/>
            <a:chOff x="3429000" y="3340100"/>
            <a:chExt cx="3200400" cy="508000"/>
          </a:xfrm>
        </p:grpSpPr>
        <p:sp>
          <p:nvSpPr>
            <p:cNvPr id="10" name="Rectangle 9"/>
            <p:cNvSpPr/>
            <p:nvPr/>
          </p:nvSpPr>
          <p:spPr>
            <a:xfrm>
              <a:off x="3429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24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58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2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626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3340100"/>
              <a:ext cx="5334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urved Connector 16"/>
          <p:cNvCxnSpPr>
            <a:stCxn id="7" idx="3"/>
            <a:endCxn id="10" idx="0"/>
          </p:cNvCxnSpPr>
          <p:nvPr/>
        </p:nvCxnSpPr>
        <p:spPr>
          <a:xfrm>
            <a:off x="2679405" y="4351219"/>
            <a:ext cx="170382" cy="7849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0"/>
            <a:endCxn id="8" idx="1"/>
          </p:cNvCxnSpPr>
          <p:nvPr/>
        </p:nvCxnSpPr>
        <p:spPr>
          <a:xfrm rot="5400000" flipH="1" flipV="1">
            <a:off x="4667263" y="4702362"/>
            <a:ext cx="477214" cy="3904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9F8A9108-BA83-FC45-B5FC-FDCCA243C0FD}"/>
              </a:ext>
            </a:extLst>
          </p:cNvPr>
          <p:cNvSpPr/>
          <p:nvPr/>
        </p:nvSpPr>
        <p:spPr>
          <a:xfrm>
            <a:off x="1019907" y="4800600"/>
            <a:ext cx="5064370" cy="35169"/>
          </a:xfrm>
          <a:custGeom>
            <a:avLst/>
            <a:gdLst>
              <a:gd name="connsiteX0" fmla="*/ 0 w 5064370"/>
              <a:gd name="connsiteY0" fmla="*/ 0 h 35169"/>
              <a:gd name="connsiteX1" fmla="*/ 5064370 w 5064370"/>
              <a:gd name="connsiteY1" fmla="*/ 35169 h 3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64370" h="35169">
                <a:moveTo>
                  <a:pt x="0" y="0"/>
                </a:moveTo>
                <a:lnTo>
                  <a:pt x="5064370" y="3516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6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2605"/>
            <a:ext cx="8013309" cy="940789"/>
          </a:xfrm>
        </p:spPr>
        <p:txBody>
          <a:bodyPr>
            <a:normAutofit/>
          </a:bodyPr>
          <a:lstStyle/>
          <a:p>
            <a:r>
              <a:rPr lang="en-US" dirty="0"/>
              <a:t>Condition Variables</a:t>
            </a:r>
            <a:r>
              <a:rPr lang="zh-CN" altLang="en-US" dirty="0"/>
              <a:t> </a:t>
            </a:r>
            <a:r>
              <a:rPr lang="en-US" altLang="zh-CN" dirty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9" y="1396181"/>
            <a:ext cx="8329633" cy="4823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pthread_cond_init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*restrict </a:t>
            </a:r>
            <a:r>
              <a:rPr lang="en-US" i="1" dirty="0" err="1"/>
              <a:t>cond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dirty="0" err="1"/>
              <a:t>const</a:t>
            </a:r>
            <a:r>
              <a:rPr lang="zh-CN" altLang="en-US" dirty="0"/>
              <a:t> </a:t>
            </a:r>
            <a:r>
              <a:rPr lang="en-US" dirty="0" err="1"/>
              <a:t>pthread_condattr_t</a:t>
            </a:r>
            <a:r>
              <a:rPr lang="en-US" dirty="0"/>
              <a:t> *restrict </a:t>
            </a:r>
            <a:r>
              <a:rPr lang="en-US" i="1" dirty="0" err="1"/>
              <a:t>attr</a:t>
            </a:r>
            <a:r>
              <a:rPr lang="en-US" dirty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dirty="0" err="1"/>
              <a:t>nt</a:t>
            </a:r>
            <a:r>
              <a:rPr lang="en-US" dirty="0"/>
              <a:t> </a:t>
            </a:r>
            <a:r>
              <a:rPr lang="en-US" dirty="0" err="1"/>
              <a:t>pthread_cond_destroy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</a:t>
            </a:r>
            <a:r>
              <a:rPr lang="en-US" i="1" dirty="0" err="1"/>
              <a:t>cond</a:t>
            </a:r>
            <a:r>
              <a:rPr lang="en-US" dirty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pthread_cond_wait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*restrict </a:t>
            </a:r>
            <a:r>
              <a:rPr lang="en-US" dirty="0" err="1"/>
              <a:t>cond</a:t>
            </a:r>
            <a:r>
              <a:rPr lang="en-US" dirty="0"/>
              <a:t>, </a:t>
            </a:r>
            <a:r>
              <a:rPr lang="en-US" dirty="0" err="1"/>
              <a:t>pthread_mutex_t</a:t>
            </a:r>
            <a:r>
              <a:rPr lang="en-US" dirty="0"/>
              <a:t> *restrict mutex);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tomically release mutex and cause the calling thread to block on the condition variable </a:t>
            </a:r>
            <a:r>
              <a:rPr lang="en-US" dirty="0" err="1"/>
              <a:t>cond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waken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subsequent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pthread_cond_signal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Upon successful return, the mutex shall have been locked and shall be owned by the calling thread.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pthread_cond_signal</a:t>
            </a:r>
            <a:r>
              <a:rPr lang="en-US" altLang="zh-CN" dirty="0"/>
              <a:t>(</a:t>
            </a:r>
            <a:r>
              <a:rPr lang="en-US" altLang="zh-CN" dirty="0" err="1"/>
              <a:t>pthread_cond_t</a:t>
            </a:r>
            <a:r>
              <a:rPr lang="en-US" altLang="zh-CN" dirty="0"/>
              <a:t> *</a:t>
            </a:r>
            <a:r>
              <a:rPr lang="en-US" altLang="zh-CN" dirty="0" err="1"/>
              <a:t>cond</a:t>
            </a:r>
            <a:r>
              <a:rPr lang="en-US" altLang="zh-CN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Wake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blocking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0B296-2EAD-F444-BA23-2C56133C8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4" y="204873"/>
            <a:ext cx="7125101" cy="59742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10AF1B-A550-E742-98FA-36A4FEA0D1BB}"/>
              </a:ext>
            </a:extLst>
          </p:cNvPr>
          <p:cNvSpPr/>
          <p:nvPr/>
        </p:nvSpPr>
        <p:spPr>
          <a:xfrm>
            <a:off x="1791856" y="2604655"/>
            <a:ext cx="6007500" cy="31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5CD9F-C8DE-0742-A6B2-D1647CC45D0A}"/>
              </a:ext>
            </a:extLst>
          </p:cNvPr>
          <p:cNvSpPr/>
          <p:nvPr/>
        </p:nvSpPr>
        <p:spPr>
          <a:xfrm>
            <a:off x="1791855" y="5075383"/>
            <a:ext cx="4589887" cy="31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25E202E-A7A3-8042-802A-5BCD26C0187F}"/>
              </a:ext>
            </a:extLst>
          </p:cNvPr>
          <p:cNvCxnSpPr>
            <a:endCxn id="8" idx="3"/>
          </p:cNvCxnSpPr>
          <p:nvPr/>
        </p:nvCxnSpPr>
        <p:spPr>
          <a:xfrm rot="5400000" flipH="1" flipV="1">
            <a:off x="5855185" y="3288230"/>
            <a:ext cx="2470728" cy="1417614"/>
          </a:xfrm>
          <a:prstGeom prst="curvedConnector4">
            <a:avLst>
              <a:gd name="adj1" fmla="val 46822"/>
              <a:gd name="adj2" fmla="val 116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2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Address Space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Variables modified by one thread are visible to others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Heap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3531-1E85-E443-90AC-D82016A4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EF14-62B0-B544-818A-AEC3C567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51" y="1048313"/>
            <a:ext cx="7740549" cy="53659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 </a:t>
            </a:r>
          </a:p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pthread.h</a:t>
            </a:r>
            <a:r>
              <a:rPr lang="en-US" sz="1600" dirty="0"/>
              <a:t>&gt; 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altLang="zh-CN" sz="1600" dirty="0"/>
              <a:t>balance</a:t>
            </a:r>
            <a:r>
              <a:rPr lang="en-US" sz="1600" dirty="0"/>
              <a:t> = </a:t>
            </a:r>
            <a:r>
              <a:rPr lang="en-US" altLang="zh-CN" sz="1600" dirty="0"/>
              <a:t>17</a:t>
            </a:r>
            <a:r>
              <a:rPr lang="en-US" sz="1600" dirty="0"/>
              <a:t>; </a:t>
            </a:r>
          </a:p>
          <a:p>
            <a:pPr marL="0" indent="0">
              <a:buNone/>
            </a:pPr>
            <a:r>
              <a:rPr lang="en-US" sz="1600" dirty="0"/>
              <a:t>void *compute() { </a:t>
            </a:r>
            <a:r>
              <a:rPr lang="zh-CN" altLang="en-US" sz="1600" dirty="0"/>
              <a:t> </a:t>
            </a:r>
            <a:r>
              <a:rPr lang="en-US" altLang="zh-CN" sz="1600" dirty="0"/>
              <a:t>balance</a:t>
            </a:r>
            <a:r>
              <a:rPr lang="en-US" sz="1600" dirty="0"/>
              <a:t>++; } 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 {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pthread_t</a:t>
            </a:r>
            <a:r>
              <a:rPr lang="en-US" sz="1600" dirty="0"/>
              <a:t> thread1, thread2;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pthread_create</a:t>
            </a:r>
            <a:r>
              <a:rPr lang="en-US" sz="1600" dirty="0"/>
              <a:t>(&amp;thread1, NULL, compute, NULL);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pthread_create</a:t>
            </a:r>
            <a:r>
              <a:rPr lang="en-US" sz="1600" dirty="0"/>
              <a:t>(&amp;thread2, NULL, compute, NULL);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pthread_join</a:t>
            </a:r>
            <a:r>
              <a:rPr lang="en-US" sz="1600" dirty="0"/>
              <a:t>( thread1, NULL);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pthread_join</a:t>
            </a:r>
            <a:r>
              <a:rPr lang="en-US" sz="1600" dirty="0"/>
              <a:t>( thread2, NULL);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(“Your</a:t>
            </a:r>
            <a:r>
              <a:rPr lang="zh-CN" altLang="en-US" sz="1600" dirty="0"/>
              <a:t> </a:t>
            </a:r>
            <a:r>
              <a:rPr lang="en-US" altLang="zh-CN" sz="1600" dirty="0"/>
              <a:t>balance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%d\n”,</a:t>
            </a:r>
            <a:r>
              <a:rPr lang="zh-CN" altLang="en-US" sz="1600" dirty="0"/>
              <a:t> </a:t>
            </a:r>
            <a:r>
              <a:rPr lang="en-US" altLang="zh-CN" sz="1600" dirty="0"/>
              <a:t>balance);</a:t>
            </a:r>
            <a:r>
              <a:rPr lang="zh-CN" altLang="en-US" sz="1600" dirty="0"/>
              <a:t>   </a:t>
            </a:r>
            <a:r>
              <a:rPr lang="en-US" altLang="zh-CN" sz="1600" i="1" dirty="0">
                <a:solidFill>
                  <a:srgbClr val="FF0000"/>
                </a:solidFill>
              </a:rPr>
              <a:t>//What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value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will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be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printed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here?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altLang="zh-CN" sz="1600" dirty="0"/>
              <a:t>return</a:t>
            </a:r>
            <a:r>
              <a:rPr lang="zh-CN" altLang="en-US" sz="1600" dirty="0"/>
              <a:t> </a:t>
            </a:r>
            <a:r>
              <a:rPr lang="en-US" altLang="zh-CN" sz="1600" dirty="0"/>
              <a:t>0;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 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94D7-3DEB-CD41-BD6F-BBDF1991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58AA-9FDA-344D-8307-FBC54F27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44AA-D24B-DA40-B81A-68779CA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6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Race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26682-11F5-DB4B-8170-9BFB9BF8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45323"/>
            <a:ext cx="6503768" cy="3614463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47A15BA6-21D2-9D48-A886-0D7F71C7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88" y="1132412"/>
            <a:ext cx="8798943" cy="151609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A “race condition” arises if two or more threads access the same variables or objects concurrently and at least one does updates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result is dependent on the thread scheduling algorithm, i.e. both threads are "racing" to access/change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26969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Mutex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Race</a:t>
            </a:r>
            <a:r>
              <a:rPr lang="zh-CN" altLang="en-US" dirty="0"/>
              <a:t> </a:t>
            </a:r>
            <a:r>
              <a:rPr lang="en-US" altLang="zh-CN" dirty="0"/>
              <a:t>Conditions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</a:t>
            </a:r>
            <a:r>
              <a:rPr lang="en-US" dirty="0" err="1"/>
              <a:t>mutex</a:t>
            </a:r>
            <a:r>
              <a:rPr lang="en-US" dirty="0"/>
              <a:t> is a program object that enables multithreaded programs to access a shared resource through </a:t>
            </a:r>
            <a:r>
              <a:rPr lang="en-US" b="1" dirty="0"/>
              <a:t>mut</a:t>
            </a:r>
            <a:r>
              <a:rPr lang="en-US" dirty="0"/>
              <a:t>ual </a:t>
            </a:r>
            <a:r>
              <a:rPr lang="en-US" b="1" dirty="0"/>
              <a:t>ex</a:t>
            </a:r>
            <a:r>
              <a:rPr lang="en-US" dirty="0"/>
              <a:t>clusion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POSIX threads support </a:t>
            </a:r>
            <a:r>
              <a:rPr lang="en-US" dirty="0" err="1"/>
              <a:t>mutex</a:t>
            </a:r>
            <a:r>
              <a:rPr lang="en-US" dirty="0"/>
              <a:t> variables which can be used as locks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Concurrency control is achieved by allowing only one thread to obtain a lock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/>
              <a:t>pthread_mutex_t</a:t>
            </a:r>
            <a:r>
              <a:rPr lang="en-US" b="1" dirty="0"/>
              <a:t> </a:t>
            </a:r>
            <a:r>
              <a:rPr lang="en-US" b="1" dirty="0" err="1"/>
              <a:t>mutex_variable</a:t>
            </a:r>
            <a:r>
              <a:rPr lang="en-US" b="1" dirty="0"/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dirty="0"/>
              <a:t>Mutex variables must be initialized before being used and destroyed when you are done with them.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8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en-US" dirty="0"/>
              <a:t>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9" y="1396181"/>
            <a:ext cx="7814924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pthread_mutex_init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*restrict </a:t>
            </a:r>
            <a:r>
              <a:rPr lang="en-US" i="1" dirty="0"/>
              <a:t>mutex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pthread_mutexattr_t</a:t>
            </a:r>
            <a:r>
              <a:rPr lang="en-US" dirty="0"/>
              <a:t> *restrict </a:t>
            </a:r>
            <a:r>
              <a:rPr lang="en-US" i="1" dirty="0" err="1"/>
              <a:t>attr</a:t>
            </a:r>
            <a:r>
              <a:rPr lang="en-US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Initializes the mutex referenced by </a:t>
            </a:r>
            <a:r>
              <a:rPr lang="en-US" altLang="zh-CN" b="1" dirty="0"/>
              <a:t>mutex</a:t>
            </a:r>
            <a:r>
              <a:rPr lang="en-US" altLang="zh-CN" dirty="0"/>
              <a:t> with attributes specified by </a:t>
            </a:r>
            <a:r>
              <a:rPr lang="en-US" altLang="zh-CN" b="1" dirty="0" err="1"/>
              <a:t>attr</a:t>
            </a:r>
            <a:r>
              <a:rPr lang="en-US" altLang="zh-CN" dirty="0"/>
              <a:t>. If </a:t>
            </a:r>
            <a:r>
              <a:rPr lang="en-US" altLang="zh-CN" dirty="0" err="1"/>
              <a:t>attr</a:t>
            </a:r>
            <a:r>
              <a:rPr lang="en-US" altLang="zh-CN" dirty="0"/>
              <a:t> is NULL, the default mutex attributes are used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Attempting to initialize an already initialized mutex results in undefined behavior.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b="1" dirty="0" err="1"/>
              <a:t>pthread_mutex_init</a:t>
            </a:r>
            <a:r>
              <a:rPr lang="en-US" b="1" dirty="0"/>
              <a:t>(&amp;lock, NULL);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6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</p:spPr>
        <p:txBody>
          <a:bodyPr/>
          <a:lstStyle/>
          <a:p>
            <a:r>
              <a:rPr lang="en-US" dirty="0"/>
              <a:t>Destroying a Mutex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pthread_mutex_destroy</a:t>
            </a:r>
            <a:r>
              <a:rPr lang="en-US" dirty="0"/>
              <a:t>(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i="1" dirty="0"/>
              <a:t>mutex</a:t>
            </a:r>
            <a:r>
              <a:rPr lang="en-US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estroy the mutex object referenced by mutex; the mutex object becomes, in effect, uninitialized.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b="1" dirty="0" err="1"/>
              <a:t>pthread_mutex_destroy</a:t>
            </a:r>
            <a:r>
              <a:rPr lang="en-US" b="1" dirty="0"/>
              <a:t>(&amp;lock);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en-US" dirty="0"/>
              <a:t> a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Initialized</a:t>
            </a:r>
            <a:r>
              <a:rPr lang="en-US" dirty="0"/>
              <a:t> Mutex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Lock a mutex, block if another thread has locked it instead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pthread_mutex_lock</a:t>
            </a:r>
            <a:r>
              <a:rPr lang="en-US" b="1" dirty="0"/>
              <a:t>(</a:t>
            </a:r>
            <a:r>
              <a:rPr lang="en-US" b="1" dirty="0" err="1"/>
              <a:t>pthread_mutex_t</a:t>
            </a:r>
            <a:r>
              <a:rPr lang="en-US" b="1" dirty="0"/>
              <a:t> *</a:t>
            </a:r>
            <a:r>
              <a:rPr lang="en-US" b="1" i="1" dirty="0"/>
              <a:t>mutex</a:t>
            </a:r>
            <a:r>
              <a:rPr lang="en-US" b="1" dirty="0"/>
              <a:t>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Lock a mutex, return 0 if mutex was successfully locked, an error code otherwise (e.g., mutex already locked)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Use when you do not want to block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pthread_mutex_trylock</a:t>
            </a:r>
            <a:r>
              <a:rPr lang="en-US" b="1" dirty="0"/>
              <a:t>(</a:t>
            </a:r>
            <a:r>
              <a:rPr lang="en-US" b="1" dirty="0" err="1"/>
              <a:t>pthread_mutex_t</a:t>
            </a:r>
            <a:r>
              <a:rPr lang="en-US" b="1" dirty="0"/>
              <a:t> *</a:t>
            </a:r>
            <a:r>
              <a:rPr lang="en-US" b="1" i="1" dirty="0"/>
              <a:t>mutex</a:t>
            </a:r>
            <a:r>
              <a:rPr lang="en-US" b="1" dirty="0"/>
              <a:t>);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Unlock/release a mutex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pthread_mutex_unlock</a:t>
            </a:r>
            <a:r>
              <a:rPr lang="en-US" b="1" dirty="0"/>
              <a:t>(</a:t>
            </a:r>
            <a:r>
              <a:rPr lang="en-US" b="1" dirty="0" err="1"/>
              <a:t>pthread_mutex_t</a:t>
            </a:r>
            <a:r>
              <a:rPr lang="en-US" b="1" dirty="0"/>
              <a:t> *</a:t>
            </a:r>
            <a:r>
              <a:rPr lang="en-US" b="1" i="1" dirty="0"/>
              <a:t>mutex</a:t>
            </a:r>
            <a:r>
              <a:rPr lang="en-US" b="1" dirty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en-US" dirty="0"/>
              <a:t> a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Initialized</a:t>
            </a:r>
            <a:r>
              <a:rPr lang="en-US" dirty="0"/>
              <a:t> Mutex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9E9BA2-F88F-F74C-AEFD-F434B129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" y="1280913"/>
            <a:ext cx="4243844" cy="4563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3B8D9D-E896-9049-A312-690F53794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62" y="1389896"/>
            <a:ext cx="4610010" cy="4345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424233-86AA-4942-8EBA-7D40BCF7B155}"/>
              </a:ext>
            </a:extLst>
          </p:cNvPr>
          <p:cNvSpPr/>
          <p:nvPr/>
        </p:nvSpPr>
        <p:spPr>
          <a:xfrm>
            <a:off x="386862" y="3358662"/>
            <a:ext cx="2523392" cy="28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42118-1F03-C941-8E0F-D28D33226688}"/>
              </a:ext>
            </a:extLst>
          </p:cNvPr>
          <p:cNvSpPr/>
          <p:nvPr/>
        </p:nvSpPr>
        <p:spPr>
          <a:xfrm>
            <a:off x="241247" y="3908074"/>
            <a:ext cx="2523392" cy="18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A419AB-7CF0-8C44-B2DA-87F0B7395D53}"/>
              </a:ext>
            </a:extLst>
          </p:cNvPr>
          <p:cNvSpPr/>
          <p:nvPr/>
        </p:nvSpPr>
        <p:spPr>
          <a:xfrm>
            <a:off x="386862" y="5067300"/>
            <a:ext cx="2523392" cy="28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8FC2FB-85C1-C940-9537-486113D18D13}"/>
              </a:ext>
            </a:extLst>
          </p:cNvPr>
          <p:cNvSpPr/>
          <p:nvPr/>
        </p:nvSpPr>
        <p:spPr>
          <a:xfrm>
            <a:off x="4594860" y="2174631"/>
            <a:ext cx="3010486" cy="28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96CCB0-2980-0245-8758-04BC978D8706}"/>
              </a:ext>
            </a:extLst>
          </p:cNvPr>
          <p:cNvSpPr/>
          <p:nvPr/>
        </p:nvSpPr>
        <p:spPr>
          <a:xfrm>
            <a:off x="4572000" y="5037992"/>
            <a:ext cx="3010486" cy="281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43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compact_blue</Template>
  <TotalTime>6580</TotalTime>
  <Words>1364</Words>
  <Application>Microsoft Office PowerPoint</Application>
  <PresentationFormat>On-screen Show (4:3)</PresentationFormat>
  <Paragraphs>192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Thread Synchronization</vt:lpstr>
      <vt:lpstr>Shared Address Space</vt:lpstr>
      <vt:lpstr>Question</vt:lpstr>
      <vt:lpstr>Race Condition</vt:lpstr>
      <vt:lpstr>Mutex -- Avoid Race Conditions</vt:lpstr>
      <vt:lpstr>Mutex Variables Initialization</vt:lpstr>
      <vt:lpstr>Destroying a Mutex Variable</vt:lpstr>
      <vt:lpstr>How to Use an Initialized Mutex</vt:lpstr>
      <vt:lpstr>How to Use an Initialized Mutex</vt:lpstr>
      <vt:lpstr>Deadlocks</vt:lpstr>
      <vt:lpstr>Deadlocks</vt:lpstr>
      <vt:lpstr>Deadlocks</vt:lpstr>
      <vt:lpstr>Multiple Mutex Deadlocks</vt:lpstr>
      <vt:lpstr>Spinlocks</vt:lpstr>
      <vt:lpstr>Spinlocks</vt:lpstr>
      <vt:lpstr>Condition Variables</vt:lpstr>
      <vt:lpstr>Condition Variables</vt:lpstr>
      <vt:lpstr>Condition Variables Interfaces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Brian</cp:lastModifiedBy>
  <cp:revision>844</cp:revision>
  <dcterms:created xsi:type="dcterms:W3CDTF">2016-01-21T20:46:53Z</dcterms:created>
  <dcterms:modified xsi:type="dcterms:W3CDTF">2020-04-08T05:55:04Z</dcterms:modified>
</cp:coreProperties>
</file>