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43"/>
  </p:notesMasterIdLst>
  <p:sldIdLst>
    <p:sldId id="256" r:id="rId2"/>
    <p:sldId id="268" r:id="rId3"/>
    <p:sldId id="271" r:id="rId4"/>
    <p:sldId id="269" r:id="rId5"/>
    <p:sldId id="314" r:id="rId6"/>
    <p:sldId id="272" r:id="rId7"/>
    <p:sldId id="273" r:id="rId8"/>
    <p:sldId id="274" r:id="rId9"/>
    <p:sldId id="275" r:id="rId10"/>
    <p:sldId id="278" r:id="rId11"/>
    <p:sldId id="279" r:id="rId12"/>
    <p:sldId id="290" r:id="rId13"/>
    <p:sldId id="289" r:id="rId14"/>
    <p:sldId id="280" r:id="rId15"/>
    <p:sldId id="283" r:id="rId16"/>
    <p:sldId id="291" r:id="rId17"/>
    <p:sldId id="281" r:id="rId18"/>
    <p:sldId id="276" r:id="rId19"/>
    <p:sldId id="277" r:id="rId20"/>
    <p:sldId id="284" r:id="rId21"/>
    <p:sldId id="292" r:id="rId22"/>
    <p:sldId id="285" r:id="rId23"/>
    <p:sldId id="286" r:id="rId24"/>
    <p:sldId id="293" r:id="rId25"/>
    <p:sldId id="287" r:id="rId26"/>
    <p:sldId id="288" r:id="rId27"/>
    <p:sldId id="294" r:id="rId28"/>
    <p:sldId id="295" r:id="rId29"/>
    <p:sldId id="296" r:id="rId30"/>
    <p:sldId id="297" r:id="rId31"/>
    <p:sldId id="302" r:id="rId32"/>
    <p:sldId id="303" r:id="rId33"/>
    <p:sldId id="304" r:id="rId34"/>
    <p:sldId id="306" r:id="rId35"/>
    <p:sldId id="307" r:id="rId36"/>
    <p:sldId id="308" r:id="rId37"/>
    <p:sldId id="305" r:id="rId38"/>
    <p:sldId id="309" r:id="rId39"/>
    <p:sldId id="310" r:id="rId40"/>
    <p:sldId id="311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268"/>
            <p14:sldId id="271"/>
            <p14:sldId id="269"/>
            <p14:sldId id="314"/>
            <p14:sldId id="272"/>
            <p14:sldId id="273"/>
            <p14:sldId id="274"/>
            <p14:sldId id="275"/>
            <p14:sldId id="278"/>
            <p14:sldId id="279"/>
            <p14:sldId id="290"/>
            <p14:sldId id="289"/>
            <p14:sldId id="280"/>
            <p14:sldId id="283"/>
            <p14:sldId id="291"/>
            <p14:sldId id="281"/>
            <p14:sldId id="276"/>
            <p14:sldId id="277"/>
            <p14:sldId id="284"/>
            <p14:sldId id="292"/>
            <p14:sldId id="285"/>
            <p14:sldId id="286"/>
            <p14:sldId id="293"/>
            <p14:sldId id="287"/>
            <p14:sldId id="288"/>
            <p14:sldId id="294"/>
            <p14:sldId id="295"/>
            <p14:sldId id="296"/>
            <p14:sldId id="297"/>
            <p14:sldId id="302"/>
            <p14:sldId id="303"/>
            <p14:sldId id="304"/>
            <p14:sldId id="306"/>
            <p14:sldId id="307"/>
            <p14:sldId id="308"/>
            <p14:sldId id="305"/>
            <p14:sldId id="309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9524" autoAdjust="0"/>
  </p:normalViewPr>
  <p:slideViewPr>
    <p:cSldViewPr snapToGrid="0">
      <p:cViewPr varScale="1">
        <p:scale>
          <a:sx n="87" d="100"/>
          <a:sy n="87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931E3-8F46-B14E-B97C-EC9B30523C41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6BAA96-49EA-B04B-92E1-8B4613C6EEC4}" type="slidenum">
              <a:rPr lang="en-US" sz="1100">
                <a:latin typeface="Times New Roman" charset="0"/>
              </a:rPr>
              <a:pPr/>
              <a:t>34</a:t>
            </a:fld>
            <a:endParaRPr lang="en-US" sz="11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4" tIns="46032" rIns="92064" bIns="4603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9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4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1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931E3-8F46-B14E-B97C-EC9B30523C41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2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6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12CCC08-770C-1B4E-BB73-6DCB3525A404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Requires &lt;arpa/inet.h&gt;</a:t>
            </a:r>
          </a:p>
        </p:txBody>
      </p:sp>
    </p:spTree>
    <p:extLst>
      <p:ext uri="{BB962C8B-B14F-4D97-AF65-F5344CB8AC3E}">
        <p14:creationId xmlns:p14="http://schemas.microsoft.com/office/powerpoint/2010/main" val="138958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alhost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Dr. B	</a:t>
            </a:r>
            <a:endParaRPr lang="en-US" dirty="0"/>
          </a:p>
          <a:p>
            <a:r>
              <a:rPr lang="en-US" dirty="0"/>
              <a:t>CS 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25425" y="76200"/>
            <a:ext cx="8664575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 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Datagram Sockets (UDP): Connectionless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1468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468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468438" y="41465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60421" name="Text Box 9"/>
          <p:cNvSpPr txBox="1">
            <a:spLocks noChangeArrowheads="1"/>
          </p:cNvSpPr>
          <p:nvPr/>
        </p:nvSpPr>
        <p:spPr bwMode="auto">
          <a:xfrm>
            <a:off x="1468438" y="53149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1622425" y="18637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60423" name="Line 11"/>
          <p:cNvSpPr>
            <a:spLocks noChangeShapeType="1"/>
          </p:cNvSpPr>
          <p:nvPr/>
        </p:nvSpPr>
        <p:spPr bwMode="auto">
          <a:xfrm>
            <a:off x="2139950" y="27844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12"/>
          <p:cNvSpPr>
            <a:spLocks noChangeShapeType="1"/>
          </p:cNvSpPr>
          <p:nvPr/>
        </p:nvSpPr>
        <p:spPr bwMode="auto">
          <a:xfrm>
            <a:off x="2139950" y="346233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4"/>
          <p:cNvSpPr>
            <a:spLocks noChangeShapeType="1"/>
          </p:cNvSpPr>
          <p:nvPr/>
        </p:nvSpPr>
        <p:spPr bwMode="auto">
          <a:xfrm>
            <a:off x="2139950" y="4471988"/>
            <a:ext cx="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Text Box 19"/>
          <p:cNvSpPr txBox="1">
            <a:spLocks noChangeArrowheads="1"/>
          </p:cNvSpPr>
          <p:nvPr/>
        </p:nvSpPr>
        <p:spPr bwMode="auto">
          <a:xfrm>
            <a:off x="6499225" y="2128838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60427" name="Text Box 20"/>
          <p:cNvSpPr txBox="1">
            <a:spLocks noChangeArrowheads="1"/>
          </p:cNvSpPr>
          <p:nvPr/>
        </p:nvSpPr>
        <p:spPr bwMode="auto">
          <a:xfrm>
            <a:off x="6402388" y="266700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28" name="Text Box 21"/>
          <p:cNvSpPr txBox="1">
            <a:spLocks noChangeArrowheads="1"/>
          </p:cNvSpPr>
          <p:nvPr/>
        </p:nvSpPr>
        <p:spPr bwMode="auto">
          <a:xfrm>
            <a:off x="6402388" y="335915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9" name="Text Box 22"/>
          <p:cNvSpPr txBox="1">
            <a:spLocks noChangeArrowheads="1"/>
          </p:cNvSpPr>
          <p:nvPr/>
        </p:nvSpPr>
        <p:spPr bwMode="auto">
          <a:xfrm>
            <a:off x="6402388" y="4075113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60430" name="Line 23"/>
          <p:cNvSpPr>
            <a:spLocks noChangeShapeType="1"/>
          </p:cNvSpPr>
          <p:nvPr/>
        </p:nvSpPr>
        <p:spPr bwMode="auto">
          <a:xfrm>
            <a:off x="7072313" y="30511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24"/>
          <p:cNvSpPr>
            <a:spLocks noChangeShapeType="1"/>
          </p:cNvSpPr>
          <p:nvPr/>
        </p:nvSpPr>
        <p:spPr bwMode="auto">
          <a:xfrm>
            <a:off x="7072313" y="37417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27"/>
          <p:cNvSpPr>
            <a:spLocks noChangeShapeType="1"/>
          </p:cNvSpPr>
          <p:nvPr/>
        </p:nvSpPr>
        <p:spPr bwMode="auto">
          <a:xfrm flipH="1">
            <a:off x="3348038" y="4227513"/>
            <a:ext cx="305435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29"/>
          <p:cNvSpPr txBox="1">
            <a:spLocks noChangeArrowheads="1"/>
          </p:cNvSpPr>
          <p:nvPr/>
        </p:nvSpPr>
        <p:spPr bwMode="auto">
          <a:xfrm rot="-253425">
            <a:off x="3905250" y="3910013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60434" name="Text Box 31"/>
          <p:cNvSpPr txBox="1">
            <a:spLocks noChangeArrowheads="1"/>
          </p:cNvSpPr>
          <p:nvPr/>
        </p:nvSpPr>
        <p:spPr bwMode="auto">
          <a:xfrm>
            <a:off x="6402388" y="5470525"/>
            <a:ext cx="19050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60435" name="Line 32"/>
          <p:cNvSpPr>
            <a:spLocks noChangeShapeType="1"/>
          </p:cNvSpPr>
          <p:nvPr/>
        </p:nvSpPr>
        <p:spPr bwMode="auto">
          <a:xfrm>
            <a:off x="3348038" y="5470525"/>
            <a:ext cx="305435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 rot="247832">
            <a:off x="4181475" y="5176838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60437" name="Line 34"/>
          <p:cNvSpPr>
            <a:spLocks noChangeShapeType="1"/>
          </p:cNvSpPr>
          <p:nvPr/>
        </p:nvSpPr>
        <p:spPr bwMode="auto">
          <a:xfrm>
            <a:off x="7075488" y="44719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E06B5-8F5E-4CA4-8C85-C36E652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58EC1-9B8D-4025-946F-D7F7A2A3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34C6-C4DE-4911-B595-2DEE35BC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43851-015F-46B8-8E3A-F591059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D328-11BB-450A-A9D8-07F739F3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4616-0AD6-4FDF-9509-C386F5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BE74-C809-4C4C-B9C2-7CFA225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785A-E08D-E141-AABC-A37D6EF9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971471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demonstrates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echo-server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echo-client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echoes</a:t>
            </a:r>
            <a:r>
              <a:rPr lang="zh-CN" altLang="en-US" dirty="0"/>
              <a:t> </a:t>
            </a:r>
            <a:r>
              <a:rPr lang="en-US" altLang="zh-CN" dirty="0"/>
              <a:t>whatever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receives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4B9-6BB3-6843-9DC4-0112AD0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7F26-7542-CD43-9DF9-4F2F961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2622-A925-4AA4-8671-F54E04B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454150" y="1570182"/>
            <a:ext cx="2017713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616EF-6E66-4EA2-83E6-C24144E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E4E11-4385-468E-B2B4-D65A06EF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A122-593C-4930-837B-EA7A7864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TCP</a:t>
            </a:r>
            <a:r>
              <a:rPr lang="zh-CN" alt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Server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Creating a socket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socket(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domain,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type,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protocol)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232A33"/>
                </a:solidFill>
                <a:latin typeface="Calibri" charset="0"/>
                <a:ea typeface="ＭＳ Ｐゴシック" charset="0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 for IPv4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Example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socket(AF_INET,SOCK_STREAM,0);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059AC-0DEB-4D13-B93A-F8738F5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33D23-D387-4C58-A6B9-A320C197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DDEB4-02A8-4EA0-B860-C0C3AD05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serversock</a:t>
            </a:r>
            <a:r>
              <a:rPr lang="en-US" altLang="zh-CN" dirty="0"/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 = socket(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F_INET, SOCK_STREAM, IPPROTO_TCP)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0028-04D3-493E-BE04-68D2E27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421605" y="2337521"/>
            <a:ext cx="2017713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AAF4-8ED9-4510-A258-1856E2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8A2C-2C0C-4F33-8C72-919F44D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27BB0-0DC9-48AD-9AF2-9354CF37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Binding a Socket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5" y="888181"/>
            <a:ext cx="8798943" cy="4823464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address to a socket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server so a remote computer can connect to the socket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descriptor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a struct that represents an address on the network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in bytes of struct pointed to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D4094-044E-3D41-92BD-E839AED894D5}"/>
              </a:ext>
            </a:extLst>
          </p:cNvPr>
          <p:cNvSpPr/>
          <p:nvPr/>
        </p:nvSpPr>
        <p:spPr>
          <a:xfrm>
            <a:off x="217054" y="3716640"/>
            <a:ext cx="5481782" cy="2973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specified domain. 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sa_family_t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sa_family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4151F27-8431-1B45-B3F0-6CA3AAB68F7D}"/>
              </a:ext>
            </a:extLst>
          </p:cNvPr>
          <p:cNvSpPr txBox="1">
            <a:spLocks/>
          </p:cNvSpPr>
          <p:nvPr/>
        </p:nvSpPr>
        <p:spPr>
          <a:xfrm>
            <a:off x="5881406" y="3429000"/>
            <a:ext cx="3134591" cy="32671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/>
              <a:t>struct sockaddr_in 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sz="2600" dirty="0"/>
              <a:t>__uint8_t sin_len;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tr-TR" sz="2600" dirty="0"/>
              <a:t>sa_family_t sin_family;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tr-TR" sz="2600" dirty="0"/>
              <a:t>in_port_t sin_port;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/>
              <a:t>struct  </a:t>
            </a:r>
            <a:r>
              <a:rPr lang="en-US" sz="2600" dirty="0" err="1"/>
              <a:t>in_addr</a:t>
            </a:r>
            <a:r>
              <a:rPr lang="en-US" sz="2600" dirty="0"/>
              <a:t> </a:t>
            </a:r>
            <a:r>
              <a:rPr lang="en-US" sz="2600" dirty="0" err="1"/>
              <a:t>sin_addr</a:t>
            </a:r>
            <a:r>
              <a:rPr lang="en-US" sz="2600" dirty="0"/>
              <a:t>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/>
              <a:t>char    sin_zero[8];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sv-SE" sz="2600" dirty="0"/>
              <a:t>}; 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//</a:t>
            </a:r>
            <a:r>
              <a:rPr lang="zh-CN" altLang="en-US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Unix</a:t>
            </a:r>
            <a:r>
              <a:rPr lang="zh-CN" altLang="en-US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IPv4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E2B99-ADEE-485A-A5AB-9477885A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0507D-FCE7-4968-BFA2-00BAAD02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183C-F1AF-4AD8-BCE0-4FB60D48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8" y="1191464"/>
            <a:ext cx="8798943" cy="4823464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Tahoma" charset="0"/>
              </a:rPr>
              <a:t>In order to connect to a remote computer and use a socket, we need to use its address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>
                <a:latin typeface="Tahoma" charset="0"/>
              </a:rPr>
              <a:t>LINUX is little-endian but TCP/IP uses big-endian byte ordering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C97D2-032A-434C-A6D5-07E2C6D9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" b="6533"/>
          <a:stretch/>
        </p:blipFill>
        <p:spPr>
          <a:xfrm>
            <a:off x="2766060" y="2466215"/>
            <a:ext cx="3657600" cy="40397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FE37A-9998-469B-8164-AD97CAE8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1B53-2052-4D4E-8DB5-B82A1810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18911-C21C-4F72-9AB7-5CB725A1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800" dirty="0">
                <a:latin typeface="Tahoma" charset="0"/>
              </a:rPr>
              <a:t>Conversion</a:t>
            </a:r>
            <a:r>
              <a:rPr lang="zh-CN" altLang="en-US" sz="2800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functions for TCP/IP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uint32_t </a:t>
            </a:r>
            <a:r>
              <a:rPr lang="en-US" dirty="0" err="1">
                <a:latin typeface="Tahoma" charset="0"/>
              </a:rPr>
              <a:t>htonl</a:t>
            </a:r>
            <a:r>
              <a:rPr lang="en-US" dirty="0">
                <a:latin typeface="Tahoma" charset="0"/>
              </a:rPr>
              <a:t>(uint32_t </a:t>
            </a:r>
            <a:r>
              <a:rPr lang="en-US" dirty="0" err="1">
                <a:latin typeface="Tahoma" charset="0"/>
              </a:rPr>
              <a:t>hostlong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uint16_t </a:t>
            </a:r>
            <a:r>
              <a:rPr lang="en-US" dirty="0" err="1">
                <a:latin typeface="Tahoma" charset="0"/>
              </a:rPr>
              <a:t>htons</a:t>
            </a:r>
            <a:r>
              <a:rPr lang="en-US" dirty="0">
                <a:latin typeface="Tahoma" charset="0"/>
              </a:rPr>
              <a:t>(uint16_t </a:t>
            </a:r>
            <a:r>
              <a:rPr lang="en-US" dirty="0" err="1">
                <a:latin typeface="Tahoma" charset="0"/>
              </a:rPr>
              <a:t>hostshort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uint32_t </a:t>
            </a:r>
            <a:r>
              <a:rPr lang="en-US" dirty="0" err="1">
                <a:latin typeface="Tahoma" charset="0"/>
              </a:rPr>
              <a:t>ntohl</a:t>
            </a:r>
            <a:r>
              <a:rPr lang="en-US" dirty="0">
                <a:latin typeface="Tahoma" charset="0"/>
              </a:rPr>
              <a:t>(uint32_t </a:t>
            </a:r>
            <a:r>
              <a:rPr lang="en-US" dirty="0" err="1">
                <a:latin typeface="Tahoma" charset="0"/>
              </a:rPr>
              <a:t>netlong</a:t>
            </a:r>
            <a:r>
              <a:rPr lang="en-US" dirty="0">
                <a:latin typeface="Tahoma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uint16_t </a:t>
            </a:r>
            <a:r>
              <a:rPr lang="en-US" dirty="0" err="1">
                <a:latin typeface="Tahoma" charset="0"/>
              </a:rPr>
              <a:t>ntohs</a:t>
            </a:r>
            <a:r>
              <a:rPr lang="en-US" dirty="0">
                <a:latin typeface="Tahoma" charset="0"/>
              </a:rPr>
              <a:t>(uint16_t </a:t>
            </a:r>
            <a:r>
              <a:rPr lang="en-US" dirty="0" err="1">
                <a:latin typeface="Tahoma" charset="0"/>
              </a:rPr>
              <a:t>netshort</a:t>
            </a:r>
            <a:r>
              <a:rPr lang="en-US" dirty="0">
                <a:latin typeface="Tahoma" charset="0"/>
              </a:rPr>
              <a:t>);</a:t>
            </a:r>
          </a:p>
          <a:p>
            <a:pPr eaLnBrk="1" hangingPunct="1"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Tahoma" charset="0"/>
              </a:rPr>
              <a:t>* </a:t>
            </a:r>
            <a:r>
              <a:rPr lang="en-US" dirty="0">
                <a:latin typeface="Tahoma" charset="0"/>
              </a:rPr>
              <a:t>h – host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Tahoma" charset="0"/>
              </a:rPr>
              <a:t>* </a:t>
            </a:r>
            <a:r>
              <a:rPr lang="en-US" dirty="0">
                <a:latin typeface="Tahoma" charset="0"/>
              </a:rPr>
              <a:t>n -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D9828-D129-422E-A9C1-946158D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1696-A144-4946-A0B8-BED65555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3F33-D321-4BB2-89E5-5F65A144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</a:rPr>
              <a:t>Sockets</a:t>
            </a:r>
            <a:endParaRPr lang="en-US" dirty="0">
              <a:latin typeface="Tahoma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6174" y="973394"/>
            <a:ext cx="8757372" cy="42275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Sockets </a:t>
            </a:r>
            <a:r>
              <a:rPr lang="en-US" altLang="zh-CN" dirty="0">
                <a:latin typeface="Tahoma" charset="0"/>
              </a:rPr>
              <a:t>are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channels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analogical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to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telephone</a:t>
            </a:r>
            <a:r>
              <a:rPr lang="en-US" altLang="zh-CN" dirty="0">
                <a:latin typeface="Tahoma" charset="0"/>
              </a:rPr>
              <a:t>.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It’s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all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about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between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two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endpoints</a:t>
            </a: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Internet Socket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D</a:t>
            </a:r>
            <a:r>
              <a:rPr lang="en-US" dirty="0">
                <a:latin typeface="Tahoma" charset="0"/>
              </a:rPr>
              <a:t>ifferent machines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communicating</a:t>
            </a:r>
            <a:r>
              <a:rPr lang="en-US" dirty="0">
                <a:latin typeface="Tahoma" charset="0"/>
              </a:rPr>
              <a:t> via a network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UNIX Domain Socket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Communication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between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processes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in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the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same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machine</a:t>
            </a:r>
            <a:endParaRPr lang="en-US" dirty="0">
              <a:latin typeface="Tahoma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You also encounter Sockets over Bluetooth, CAN, RF or any other medium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8A0C0-2DE2-491A-8527-B75ECCB2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B1619-D8D9-4CE0-9FD6-7D1E759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F759F-02F1-4EFA-90BB-247369B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serversock</a:t>
            </a:r>
            <a:r>
              <a:rPr lang="en-US" altLang="zh-CN" dirty="0"/>
              <a:t>;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altLang="zh-CN" dirty="0"/>
              <a:t>;</a:t>
            </a:r>
          </a:p>
          <a:p>
            <a:r>
              <a:rPr lang="en-US" dirty="0" err="1"/>
              <a:t>serversock</a:t>
            </a:r>
            <a:r>
              <a:rPr lang="en-US" dirty="0"/>
              <a:t> = socket(</a:t>
            </a:r>
            <a:r>
              <a:rPr lang="en-US" altLang="zh-CN" dirty="0"/>
              <a:t>A</a:t>
            </a:r>
            <a:r>
              <a:rPr lang="en-US" dirty="0"/>
              <a:t>F_INET, SOCK_STREAM, IPPROTO_TCP)</a:t>
            </a:r>
            <a:r>
              <a:rPr lang="en-US" altLang="zh-CN" dirty="0"/>
              <a:t>;</a:t>
            </a:r>
          </a:p>
          <a:p>
            <a:r>
              <a:rPr lang="en-US" dirty="0" err="1"/>
              <a:t>memset</a:t>
            </a:r>
            <a:r>
              <a:rPr lang="en-US" dirty="0"/>
              <a:t>(&amp;</a:t>
            </a:r>
            <a:r>
              <a:rPr lang="en-US" dirty="0" err="1"/>
              <a:t>echoserver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echoserver</a:t>
            </a:r>
            <a:r>
              <a:rPr lang="en-US" dirty="0"/>
              <a:t>));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echoserver.sin_family</a:t>
            </a:r>
            <a:r>
              <a:rPr lang="en-US" dirty="0">
                <a:solidFill>
                  <a:srgbClr val="FF0000"/>
                </a:solidFill>
              </a:rPr>
              <a:t> = AF_INET;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echoserver.sin_addr.s_addr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htonl</a:t>
            </a:r>
            <a:r>
              <a:rPr lang="en-US" dirty="0">
                <a:solidFill>
                  <a:srgbClr val="FF0000"/>
                </a:solidFill>
              </a:rPr>
              <a:t>(INADDR_ANY);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echoserver.sin_port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htons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atoi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[1])); /* server port */</a:t>
            </a:r>
          </a:p>
          <a:p>
            <a:r>
              <a:rPr lang="en-US" dirty="0">
                <a:solidFill>
                  <a:srgbClr val="FF0000"/>
                </a:solidFill>
              </a:rPr>
              <a:t>bind(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(struct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*) &amp;</a:t>
            </a:r>
            <a:r>
              <a:rPr lang="en-US" dirty="0" err="1">
                <a:solidFill>
                  <a:srgbClr val="FF0000"/>
                </a:solidFill>
              </a:rPr>
              <a:t>echoserver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echoserver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B8E3C-8361-4EE1-8CDB-4F83BD91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4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1021863" y="3256108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833CE-17DB-4C07-99ED-F73C0A31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B31-292E-4EAF-899D-621CE7E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F469A-F2AB-4B36-96E8-9BD5B799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721360" y="455392"/>
            <a:ext cx="7543800" cy="940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TCP Server: Allowing Clients to Wait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Many client requests may arrive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Server cannot handle them all at the same time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Server could reject the requests, or let them wait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Define how many connections can be pending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listen(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sockfd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backlog)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Arguments: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>
                <a:latin typeface="Calibri" charset="0"/>
                <a:ea typeface="ＭＳ Ｐゴシック" charset="0"/>
              </a:rPr>
              <a:t>s</a:t>
            </a:r>
            <a:r>
              <a:rPr lang="en-US" sz="2000" dirty="0">
                <a:latin typeface="Calibri" charset="0"/>
                <a:ea typeface="ＭＳ Ｐゴシック" charset="0"/>
              </a:rPr>
              <a:t>ocket</a:t>
            </a:r>
            <a:r>
              <a:rPr lang="en-US" altLang="zh-CN" sz="2000" dirty="0">
                <a:latin typeface="Calibri" charset="0"/>
                <a:ea typeface="ＭＳ Ｐゴシック" charset="0"/>
              </a:rPr>
              <a:t>:</a:t>
            </a:r>
            <a:r>
              <a:rPr lang="en-US" sz="2000" dirty="0">
                <a:latin typeface="Calibri" charset="0"/>
                <a:ea typeface="ＭＳ Ｐゴシック" charset="0"/>
              </a:rPr>
              <a:t> descriptor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000" dirty="0"/>
              <a:t>backlog:</a:t>
            </a:r>
            <a:r>
              <a:rPr lang="zh-CN" altLang="en-US" sz="2000" dirty="0"/>
              <a:t> </a:t>
            </a:r>
            <a:r>
              <a:rPr lang="en-US" sz="2000" dirty="0"/>
              <a:t>the maximum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sz="2000" dirty="0"/>
              <a:t>the queue of pending connections</a:t>
            </a:r>
            <a:endParaRPr lang="en-US" sz="20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Returns a 0 on success, and -1 on error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charset="0"/>
                <a:ea typeface="ＭＳ Ｐゴシック" charset="0"/>
              </a:rPr>
              <a:t>Listen is </a:t>
            </a:r>
            <a:r>
              <a:rPr lang="en-US" sz="2400" b="1" u="sng" dirty="0">
                <a:latin typeface="Calibri" charset="0"/>
                <a:ea typeface="ＭＳ Ｐゴシック" charset="0"/>
              </a:rPr>
              <a:t>non-blocking</a:t>
            </a:r>
            <a:r>
              <a:rPr lang="en-US" sz="2400" dirty="0">
                <a:latin typeface="Calibri" charset="0"/>
                <a:ea typeface="ＭＳ Ｐゴシック" charset="0"/>
              </a:rPr>
              <a:t>: returns immediately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94AB0-2093-431F-8E05-AC556940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BA0B-15D0-4218-830C-C70D91AE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3014-C895-408E-94E9-E024419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listen(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MAXPENDING)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D50A-81AD-4D34-BC3A-561471D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873333" y="4116244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385D9-5CF8-4144-A781-315B6F59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BFBB-9515-4629-934D-2E0F38CE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E5414-0767-4AE6-95C7-F167E765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8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300">
                <a:latin typeface="Calibri" charset="0"/>
                <a:ea typeface="ＭＳ Ｐゴシック" charset="0"/>
                <a:cs typeface="ＭＳ Ｐゴシック" charset="0"/>
              </a:rPr>
              <a:t>Server: Accepting Client Connection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0624"/>
            <a:ext cx="81534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Now all the server can do is wait…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Waits for connection request to arrive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u="sng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Blocking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until the request arrives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And then accepting the new request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Accept a new connection from a client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accept(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sockfd,struc</a:t>
            </a:r>
            <a:r>
              <a:rPr lang="en-US" altLang="zh-CN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t</a:t>
            </a:r>
            <a:r>
              <a:rPr lang="zh-CN" alt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sockaddr</a:t>
            </a:r>
            <a:r>
              <a:rPr lang="zh-CN" alt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*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addr</a:t>
            </a:r>
            <a:r>
              <a:rPr lang="en-US" altLang="zh-CN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,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socketlen_t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 *</a:t>
            </a:r>
            <a:r>
              <a:rPr lang="en-US" sz="2600" b="1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addrlen</a:t>
            </a:r>
            <a:r>
              <a:rPr lang="en-US" sz="2600" b="1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Arguments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sockfd</a:t>
            </a:r>
            <a:endParaRPr lang="en-US" sz="22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structure that will provide client address and port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length of the structure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ＭＳ Ｐゴシック" charset="0"/>
              </a:rPr>
              <a:t>Returns descriptor of socket for this new connection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415FA-F314-497C-B648-8450DFAD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4C56A-DCE9-438C-B654-01AD871E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7216-1546-46A8-B97E-5309045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echoclient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listen(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MAXPENDING)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FF0000"/>
                </a:solidFill>
              </a:rPr>
              <a:t>clientsock</a:t>
            </a:r>
            <a:r>
              <a:rPr lang="en-US" dirty="0">
                <a:solidFill>
                  <a:srgbClr val="FF0000"/>
                </a:solidFill>
              </a:rPr>
              <a:t> = accept(</a:t>
            </a:r>
            <a:r>
              <a:rPr lang="en-US" dirty="0" err="1">
                <a:solidFill>
                  <a:srgbClr val="FF0000"/>
                </a:solidFill>
              </a:rPr>
              <a:t>serversock</a:t>
            </a:r>
            <a:r>
              <a:rPr lang="en-US" dirty="0">
                <a:solidFill>
                  <a:srgbClr val="FF0000"/>
                </a:solidFill>
              </a:rPr>
              <a:t>, (struct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*) &amp;</a:t>
            </a:r>
            <a:r>
              <a:rPr lang="en-US" dirty="0" err="1">
                <a:solidFill>
                  <a:srgbClr val="FF0000"/>
                </a:solidFill>
              </a:rPr>
              <a:t>echoclient</a:t>
            </a:r>
            <a:r>
              <a:rPr lang="en-US" dirty="0">
                <a:solidFill>
                  <a:srgbClr val="FF0000"/>
                </a:solidFill>
              </a:rPr>
              <a:t>, &amp;</a:t>
            </a:r>
            <a:r>
              <a:rPr lang="en-US" dirty="0" err="1">
                <a:solidFill>
                  <a:srgbClr val="FF0000"/>
                </a:solidFill>
              </a:rPr>
              <a:t>clientlen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EF36-EB65-496C-AF3D-C978F995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18028" y="3285981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CBD1D-0C4A-0D4C-8DB5-E4383DCA1AC5}"/>
              </a:ext>
            </a:extLst>
          </p:cNvPr>
          <p:cNvSpPr/>
          <p:nvPr/>
        </p:nvSpPr>
        <p:spPr>
          <a:xfrm>
            <a:off x="956919" y="4086587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932CF-7591-4463-962E-144C10E2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F25D2-2380-47D0-B697-00F9E3FE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69682-673C-4D88-A5B6-F29F8F6C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TCP</a:t>
            </a:r>
            <a:r>
              <a:rPr lang="zh-CN" alt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Client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socket(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domain,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type, </a:t>
            </a:r>
            <a:r>
              <a:rPr lang="en-US" b="1" dirty="0" err="1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ＭＳ Ｐゴシック" charset="0"/>
                <a:cs typeface="Courier" charset="0"/>
              </a:rPr>
              <a:t> protocol)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232A33"/>
                </a:solidFill>
                <a:latin typeface="Calibri" charset="0"/>
                <a:ea typeface="ＭＳ Ｐゴシック" charset="0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 for IPv4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Example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socket(AF_INET,SOCK_STREAM,0);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22A8B-1976-4201-93BE-FE35EEE6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66B8F-D6CA-4AC1-88FC-469F817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BA47C-2C84-4BDA-BFEA-C53F6FC4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>
                <a:solidFill>
                  <a:srgbClr val="7030A0"/>
                </a:solidFill>
              </a:rPr>
              <a:t>sock = socket(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F_INET, SOCK_STREAM, IPPROTO_TCP)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C7E7-20F8-4593-BECE-7766851F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Tahoma" charset="0"/>
              </a:rPr>
              <a:t>Sockets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Sockets are identified by socket descriptors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Implemented with file descriptors in UNIX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Not all functions that work with file descriptors work with sockets..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87628-FB4C-40AB-BBFC-96BCF00F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A4C91-BEC9-4171-81DF-D0CC068D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2D2E-1072-4BE6-BB13-9BEB2E27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7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18029" y="3903735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F2722B-2149-EC47-A343-1F9E498DBC78}"/>
              </a:ext>
            </a:extLst>
          </p:cNvPr>
          <p:cNvSpPr/>
          <p:nvPr/>
        </p:nvSpPr>
        <p:spPr>
          <a:xfrm>
            <a:off x="860486" y="4891088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FEEDC-5325-4849-8386-28E88E04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BA7C-BB95-43E7-913F-FFF24C22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4862-60CA-4EBE-96BD-DF1F490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EFBAC4C-5FDB-864A-B540-11104B17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18CEBC-FF3A-0F4A-8EFD-D8CDFEB0C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3786" y="1406669"/>
            <a:ext cx="8133607" cy="469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connect(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socket descriptor from socket()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a structure with: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specified (unlike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bind()) – how?</a:t>
            </a: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length of structure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doesn’t need bind()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will pick ephemeral port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socket descriptor if ok, -1 on error</a:t>
            </a:r>
          </a:p>
          <a:p>
            <a:pPr>
              <a:buFont typeface="Wingdings" pitchFamily="2" charset="2"/>
              <a:buChar char="Ø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F9C4-B996-4483-838C-112C95C0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1BFB-73F1-4A60-824C-3FD6A6B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9FE96-B81F-46F2-A15E-0273279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1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rgbClr val="7030A0"/>
                </a:solidFill>
              </a:rPr>
              <a:t>memset</a:t>
            </a:r>
            <a:r>
              <a:rPr lang="en-US" dirty="0">
                <a:solidFill>
                  <a:srgbClr val="7030A0"/>
                </a:solidFill>
              </a:rPr>
              <a:t>(&amp;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, 0, </a:t>
            </a:r>
            <a:r>
              <a:rPr lang="en-US" dirty="0" err="1">
                <a:solidFill>
                  <a:srgbClr val="7030A0"/>
                </a:solidFill>
              </a:rPr>
              <a:t>sizeof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echoserver.sin_family</a:t>
            </a:r>
            <a:r>
              <a:rPr lang="en-US" dirty="0">
                <a:solidFill>
                  <a:srgbClr val="7030A0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echoserver.sin_addr.s_addr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inet_addr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argv</a:t>
            </a:r>
            <a:r>
              <a:rPr lang="en-US" dirty="0">
                <a:solidFill>
                  <a:srgbClr val="7030A0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rgbClr val="7030A0"/>
                </a:solidFill>
              </a:rPr>
              <a:t>echoserver.sin_port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htons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atoi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argv</a:t>
            </a:r>
            <a:r>
              <a:rPr lang="en-US" dirty="0">
                <a:solidFill>
                  <a:srgbClr val="7030A0"/>
                </a:solidFill>
              </a:rPr>
              <a:t>[3])); /* server port */</a:t>
            </a:r>
          </a:p>
          <a:p>
            <a:r>
              <a:rPr lang="en-US" dirty="0">
                <a:solidFill>
                  <a:srgbClr val="7030A0"/>
                </a:solidFill>
              </a:rPr>
              <a:t>connect(sock, (struct </a:t>
            </a:r>
            <a:r>
              <a:rPr lang="en-US" dirty="0" err="1">
                <a:solidFill>
                  <a:srgbClr val="7030A0"/>
                </a:solidFill>
              </a:rPr>
              <a:t>sockaddr</a:t>
            </a:r>
            <a:r>
              <a:rPr lang="en-US" dirty="0">
                <a:solidFill>
                  <a:srgbClr val="7030A0"/>
                </a:solidFill>
              </a:rPr>
              <a:t> *) &amp;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sizeof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echoserver</a:t>
            </a:r>
            <a:r>
              <a:rPr lang="en-US" altLang="zh-CN" dirty="0">
                <a:solidFill>
                  <a:srgbClr val="7030A0"/>
                </a:solidFill>
              </a:rPr>
              <a:t>))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B6459-2C84-43AB-BE39-7A7158D8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20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904925" y="4708327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9B0E6-0DE6-4BBF-9B17-EA86F27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5D65-BD29-4134-B026-31CD114C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CBE1-C97A-4E90-B517-1DE750E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41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232" y="583211"/>
            <a:ext cx="7543800" cy="940789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69036" cy="4419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sendmsg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write,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send, write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send(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077F5-F175-4F47-98C7-39EE151F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C3AD6-C57D-4882-8A48-09091C77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2456-A781-4061-8A52-50FC0898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245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</a:p>
          <a:p>
            <a:r>
              <a:rPr lang="en-US" dirty="0"/>
              <a:t>char buffer[BUFFSIZE];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echolen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received = 0;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inet_addr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[3]));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connect(sock,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))</a:t>
            </a:r>
          </a:p>
          <a:p>
            <a:r>
              <a:rPr lang="nl" dirty="0">
                <a:solidFill>
                  <a:srgbClr val="7030A0"/>
                </a:solidFill>
              </a:rPr>
              <a:t>echolen = strlen(argv[2]); </a:t>
            </a:r>
          </a:p>
          <a:p>
            <a:r>
              <a:rPr lang="nl" dirty="0">
                <a:solidFill>
                  <a:srgbClr val="7030A0"/>
                </a:solidFill>
              </a:rPr>
              <a:t>send(sock, argv[2], echolen, 0)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E321-8C78-4895-B255-C0CE1F4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1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881688" y="4691991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F36BC-011E-1548-ADED-6900BF01C8CC}"/>
              </a:ext>
            </a:extLst>
          </p:cNvPr>
          <p:cNvSpPr/>
          <p:nvPr/>
        </p:nvSpPr>
        <p:spPr>
          <a:xfrm>
            <a:off x="1000748" y="5971309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C8D61-6C98-4843-861F-B09F1595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221B6-8894-4EE9-AC65-7FB7CC0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74A81-76AE-46E7-AFCB-B8AA052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10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8212052-3FB3-9F4C-B8AD-1AFD309A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Server: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6F25AD-9881-9C45-B50A-BD79385E0B5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0"/>
            <a:ext cx="8569036" cy="4419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recvmsg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</a:t>
            </a:r>
            <a:r>
              <a:rPr lang="en-US" b="1" dirty="0" err="1"/>
              <a:t>recv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7BF97-7CB2-4AD3-AAD6-ADEEB8BB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0E44-7F24-4FDC-AA30-DD4DA1CC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9870-B85E-489D-9790-8B67FA44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62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MAXPENDING 5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dirty="0"/>
              <a:t>#define BUFFSIZE 32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sockaddr_in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echoclient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char buffer[BUFFSIZE];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htonl</a:t>
            </a:r>
            <a:r>
              <a:rPr lang="en-US" dirty="0">
                <a:solidFill>
                  <a:schemeClr val="tx1"/>
                </a:solidFill>
              </a:rPr>
              <a:t>(INADDR_ANY); 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bind(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listen(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MAXPENDING)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dirty="0" err="1">
                <a:solidFill>
                  <a:schemeClr val="tx1"/>
                </a:solidFill>
              </a:rPr>
              <a:t>lientsock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= accept(</a:t>
            </a:r>
            <a:r>
              <a:rPr lang="en-US" dirty="0" err="1">
                <a:solidFill>
                  <a:schemeClr val="tx1"/>
                </a:solidFill>
              </a:rPr>
              <a:t>serversock</a:t>
            </a:r>
            <a:r>
              <a:rPr lang="en-US" dirty="0">
                <a:solidFill>
                  <a:schemeClr val="tx1"/>
                </a:solidFill>
              </a:rPr>
              <a:t>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echoclient</a:t>
            </a:r>
            <a:r>
              <a:rPr lang="en-US" dirty="0">
                <a:solidFill>
                  <a:schemeClr val="tx1"/>
                </a:solidFill>
              </a:rPr>
              <a:t>, &amp;</a:t>
            </a:r>
            <a:r>
              <a:rPr lang="en-US" dirty="0" err="1">
                <a:solidFill>
                  <a:schemeClr val="tx1"/>
                </a:solidFill>
              </a:rPr>
              <a:t>clientlen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dirty="0"/>
              <a:t>, buffer, BUFFSIZE, 0)</a:t>
            </a:r>
            <a:r>
              <a:rPr lang="en-US" altLang="zh-CN" dirty="0"/>
              <a:t>;</a:t>
            </a:r>
          </a:p>
          <a:p>
            <a:r>
              <a:rPr lang="en-US" dirty="0"/>
              <a:t>send(</a:t>
            </a:r>
            <a:r>
              <a:rPr lang="en-US" altLang="zh-CN" dirty="0" err="1">
                <a:solidFill>
                  <a:schemeClr val="tx1"/>
                </a:solidFill>
              </a:rPr>
              <a:t>clientsock</a:t>
            </a:r>
            <a:r>
              <a:rPr lang="en-US" dirty="0"/>
              <a:t>, buffer, received, 0)</a:t>
            </a:r>
            <a:r>
              <a:rPr lang="en-US" altLang="zh-CN" dirty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49C86-14F8-43AB-AA6C-D4D1D1DD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7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EE6CD-65FD-3048-9A7D-F6F79FA8A51F}"/>
              </a:ext>
            </a:extLst>
          </p:cNvPr>
          <p:cNvSpPr/>
          <p:nvPr/>
        </p:nvSpPr>
        <p:spPr>
          <a:xfrm>
            <a:off x="5811820" y="6099955"/>
            <a:ext cx="2894356" cy="6557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243F64-17AF-1045-AA07-44E780A96C77}"/>
              </a:ext>
            </a:extLst>
          </p:cNvPr>
          <p:cNvSpPr/>
          <p:nvPr/>
        </p:nvSpPr>
        <p:spPr>
          <a:xfrm>
            <a:off x="932485" y="4910281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F36BC-011E-1548-ADED-6900BF01C8CC}"/>
              </a:ext>
            </a:extLst>
          </p:cNvPr>
          <p:cNvSpPr/>
          <p:nvPr/>
        </p:nvSpPr>
        <p:spPr>
          <a:xfrm>
            <a:off x="1000748" y="5971309"/>
            <a:ext cx="2894356" cy="65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20FFB-6EA3-46C1-A1E9-A440062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119A5-4E1C-4FEF-AC94-2C609211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78CF-B47B-4726-96F7-841AE929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8" y="1017267"/>
            <a:ext cx="8798943" cy="5642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socket(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domain, 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type, </a:t>
            </a:r>
            <a:r>
              <a:rPr lang="en-US" sz="2800" dirty="0" err="1">
                <a:latin typeface="Tahoma" charset="0"/>
              </a:rPr>
              <a:t>int</a:t>
            </a:r>
            <a:r>
              <a:rPr lang="en-US" sz="2800" dirty="0">
                <a:latin typeface="Tahoma" charset="0"/>
              </a:rPr>
              <a:t> protocol);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i="1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domain</a:t>
            </a:r>
            <a:r>
              <a:rPr lang="en-US" dirty="0">
                <a:latin typeface="Tahoma" charset="0"/>
              </a:rPr>
              <a:t> defines the address family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AF_INET </a:t>
            </a:r>
            <a:r>
              <a:rPr lang="en-US" dirty="0">
                <a:latin typeface="Tahoma" charset="0"/>
              </a:rPr>
              <a:t>– IPv4 (most commonly used 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AF_INET6 </a:t>
            </a:r>
            <a:r>
              <a:rPr lang="en-US" dirty="0">
                <a:latin typeface="Tahoma" charset="0"/>
              </a:rPr>
              <a:t>– IPv6 (the future!!is here 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AF_UNIX </a:t>
            </a:r>
            <a:r>
              <a:rPr lang="en-US" dirty="0">
                <a:latin typeface="Tahoma" charset="0"/>
              </a:rPr>
              <a:t>– UNIX domain (covered)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AF_UNSPEC </a:t>
            </a:r>
            <a:r>
              <a:rPr lang="en-US" dirty="0">
                <a:latin typeface="Tahoma" charset="0"/>
              </a:rPr>
              <a:t>– unspecified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i="1" dirty="0"/>
              <a:t>type</a:t>
            </a:r>
            <a:r>
              <a:rPr lang="zh-CN" altLang="en-US" i="1" dirty="0"/>
              <a:t> </a:t>
            </a:r>
            <a:r>
              <a:rPr lang="en-US" dirty="0"/>
              <a:t>specifies the communication semantics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SOCK_STREAM </a:t>
            </a:r>
            <a:r>
              <a:rPr lang="en-US" dirty="0"/>
              <a:t>Provides sequenced, reliable, two-way, connection- based byte streams.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SOCK_DGRAM </a:t>
            </a:r>
            <a:r>
              <a:rPr lang="en-US" dirty="0"/>
              <a:t>Supports datagrams (connectionless, unreliable messages of a fixed maximum length).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ahoma" charset="0"/>
              </a:rPr>
              <a:t> </a:t>
            </a:r>
            <a:r>
              <a:rPr lang="en-US" b="1" dirty="0"/>
              <a:t>SOCK_SEQPACKET </a:t>
            </a:r>
            <a:r>
              <a:rPr lang="en-US" dirty="0"/>
              <a:t>Provides a sequenced, reliable, two-way connection-based data transmission path for datagrams of fixed maximum length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950B7-C3BC-449D-A21D-2EA85674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5C94-FB88-41DB-B8DD-3EABD4B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979F-5FED-49B6-B91C-AC59FDBF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05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8212052-3FB3-9F4C-B8AD-1AFD309A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Client: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56F25AD-9881-9C45-B50A-BD79385E0B5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0"/>
            <a:ext cx="8569036" cy="4419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system calls :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recvmsg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connected sockets. No parameter for destination address. Prior connect should be present for communication.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ssize_t</a:t>
            </a:r>
            <a:r>
              <a:rPr lang="en-US" b="1" dirty="0"/>
              <a:t> </a:t>
            </a:r>
            <a:r>
              <a:rPr lang="en-US" b="1" dirty="0" err="1"/>
              <a:t>recv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 err="1"/>
              <a:t>sockfd</a:t>
            </a:r>
            <a:r>
              <a:rPr lang="en-US" b="1" dirty="0"/>
              <a:t>, void *</a:t>
            </a:r>
            <a:r>
              <a:rPr lang="en-US" i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i="1" dirty="0" err="1"/>
              <a:t>len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i="1" dirty="0"/>
              <a:t>flags</a:t>
            </a:r>
            <a:r>
              <a:rPr lang="en-US" b="1" dirty="0"/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63C98-21BD-4BDF-B908-7C44D188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0F15B-2B85-43D6-8B55-66776984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085C6-8E7D-4B89-A9AD-FFA36E46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5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0656-B849-7F48-8D54-0817A23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A053-4C1B-4F45-A63F-B45157B235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sock; </a:t>
            </a:r>
          </a:p>
          <a:p>
            <a:r>
              <a:rPr lang="en-US" dirty="0"/>
              <a:t>struct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;</a:t>
            </a:r>
          </a:p>
          <a:p>
            <a:r>
              <a:rPr lang="en-US" dirty="0"/>
              <a:t>char buffer[BUFFSIZE];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echolen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received = 0;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sock = socket(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F_INET, SOCK_STREAM, IPPROTO_TCP)</a:t>
            </a:r>
          </a:p>
          <a:p>
            <a:r>
              <a:rPr lang="en-US" dirty="0" err="1">
                <a:solidFill>
                  <a:schemeClr val="tx1"/>
                </a:solidFill>
              </a:rPr>
              <a:t>memset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0,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)); /* Clear struct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echoserver.sin_family</a:t>
            </a:r>
            <a:r>
              <a:rPr lang="en-US" dirty="0">
                <a:solidFill>
                  <a:schemeClr val="tx1"/>
                </a:solidFill>
              </a:rPr>
              <a:t> = AF_INET; /* Internet/IP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echoserver.sin_addr.s_addr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inet_addr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[1]); /* IP address */</a:t>
            </a:r>
          </a:p>
          <a:p>
            <a:r>
              <a:rPr lang="en-US" dirty="0" err="1">
                <a:solidFill>
                  <a:schemeClr val="tx1"/>
                </a:solidFill>
              </a:rPr>
              <a:t>echoserver.sin_port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htons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[3])); /* server port */</a:t>
            </a:r>
          </a:p>
          <a:p>
            <a:r>
              <a:rPr lang="en-US" dirty="0">
                <a:solidFill>
                  <a:schemeClr val="tx1"/>
                </a:solidFill>
              </a:rPr>
              <a:t>connect(sock, (struct </a:t>
            </a:r>
            <a:r>
              <a:rPr lang="en-US" dirty="0" err="1">
                <a:solidFill>
                  <a:schemeClr val="tx1"/>
                </a:solidFill>
              </a:rPr>
              <a:t>sockaddr</a:t>
            </a:r>
            <a:r>
              <a:rPr lang="en-US" dirty="0">
                <a:solidFill>
                  <a:schemeClr val="tx1"/>
                </a:solidFill>
              </a:rPr>
              <a:t> *) &amp;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echoserver</a:t>
            </a:r>
            <a:r>
              <a:rPr lang="en-US" altLang="zh-CN" dirty="0">
                <a:solidFill>
                  <a:schemeClr val="tx1"/>
                </a:solidFill>
              </a:rPr>
              <a:t>))</a:t>
            </a:r>
          </a:p>
          <a:p>
            <a:r>
              <a:rPr lang="nl" dirty="0">
                <a:solidFill>
                  <a:schemeClr val="tx1"/>
                </a:solidFill>
              </a:rPr>
              <a:t>echolen = strlen(argv[2]); </a:t>
            </a:r>
          </a:p>
          <a:p>
            <a:r>
              <a:rPr lang="nl" dirty="0">
                <a:solidFill>
                  <a:schemeClr val="tx1"/>
                </a:solidFill>
              </a:rPr>
              <a:t>send(sock, argv[2], echolen, 0)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rgbClr val="7030A0"/>
                </a:solidFill>
              </a:rPr>
              <a:t>recv</a:t>
            </a:r>
            <a:r>
              <a:rPr lang="en-US" dirty="0">
                <a:solidFill>
                  <a:srgbClr val="7030A0"/>
                </a:solidFill>
              </a:rPr>
              <a:t>(sock, buffer, BUFFSIZE-1, 0)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637-09FB-2347-8831-A9F67413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D7E-6FEC-4940-830A-980B3F1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1CD8-B4B4-490C-BB6B-FD6D6C1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Tahoma" charset="0"/>
              </a:rPr>
              <a:t>Address Families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29" y="1072351"/>
            <a:ext cx="8798943" cy="51081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Name                Purpose                          Man page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AF_UNIX, AF_LOCAL   Local communication              </a:t>
            </a:r>
            <a:r>
              <a:rPr lang="en-US" sz="2100" dirty="0" err="1">
                <a:latin typeface="Consolas" panose="020B0609020204030204" pitchFamily="49" charset="0"/>
              </a:rPr>
              <a:t>unix</a:t>
            </a:r>
            <a:r>
              <a:rPr lang="en-US" sz="2100" dirty="0">
                <a:latin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AF_INET             IPv4 Internet protocols          </a:t>
            </a:r>
            <a:r>
              <a:rPr lang="en-US" sz="2100" dirty="0" err="1">
                <a:latin typeface="Consolas" panose="020B0609020204030204" pitchFamily="49" charset="0"/>
              </a:rPr>
              <a:t>ip</a:t>
            </a:r>
            <a:r>
              <a:rPr lang="en-US" sz="2100" dirty="0">
                <a:latin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AF_INET6            IPv6 Internet protocols          ipv6(7)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AF_IPX              IPX - Novell protocols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AF_NETLINK          Kernel user interface device     </a:t>
            </a:r>
            <a:r>
              <a:rPr lang="en-US" sz="2100" dirty="0" err="1">
                <a:latin typeface="Consolas" panose="020B0609020204030204" pitchFamily="49" charset="0"/>
              </a:rPr>
              <a:t>netlink</a:t>
            </a:r>
            <a:r>
              <a:rPr lang="en-US" sz="2100" dirty="0">
                <a:latin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AF_X25              ITU-T X.25 / ISO-8208 protocol   x25(7)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AF_AX25             Amateur radio AX.25 protocol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AF_ATMPVC           Access to raw ATM PVCs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AF_APPLETALK        AppleTalk                        </a:t>
            </a:r>
            <a:r>
              <a:rPr lang="en-US" sz="2100" dirty="0" err="1">
                <a:latin typeface="Consolas" panose="020B0609020204030204" pitchFamily="49" charset="0"/>
              </a:rPr>
              <a:t>ddp</a:t>
            </a:r>
            <a:r>
              <a:rPr lang="en-US" sz="2100" dirty="0">
                <a:latin typeface="Consolas" panose="020B06090202040302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AF_PACKET           Low level packet interface       packet(7)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AF_ALG              Interface to kernel crypto API</a:t>
            </a:r>
            <a:endParaRPr lang="en-US" sz="2100" dirty="0">
              <a:latin typeface="Consolas" panose="020B0609020204030204" pitchFamily="49" charset="0"/>
              <a:ea typeface="ＭＳ Ｐゴシック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ahoma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950B7-C3BC-449D-A21D-2EA85674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5C94-FB88-41DB-B8DD-3EABD4B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979F-5FED-49B6-B91C-AC59FDBF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3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r>
              <a:rPr lang="en-US" altLang="zh-CN" sz="3800" dirty="0">
                <a:latin typeface="Calibri" charset="0"/>
              </a:rPr>
              <a:t>Example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altLang="zh-CN" sz="3800" dirty="0">
                <a:latin typeface="Calibri" charset="0"/>
              </a:rPr>
              <a:t>1: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Datagram Socket </a:t>
            </a:r>
            <a:r>
              <a:rPr lang="en-US" altLang="zh-CN" sz="3800" dirty="0">
                <a:latin typeface="Calibri" charset="0"/>
              </a:rPr>
              <a:t>--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User Datagram Protocol (UDP)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da" sz="2000" dirty="0">
                <a:solidFill>
                  <a:srgbClr val="FF0000"/>
                </a:solidFill>
                <a:latin typeface="Consolas" panose="020B0609020204030204" pitchFamily="49" charset="0"/>
              </a:rPr>
              <a:t>socket(AF_INET, SOCK_DGRAM, 0)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34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UDP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socket to receive messages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 guarantee of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Datagram – independent packets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packet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800600" y="1524000"/>
            <a:ext cx="4112046" cy="47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Postal Mail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mailbox to receive letters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Unreliable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Letters sent independently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mail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87F3A-070C-4C9B-87E2-CCFC8F35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EC70-08D8-4548-BCB3-52EE9AEC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C4EE8-C9F7-46D4-9E1B-F884D4BF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>
            <a:normAutofit/>
          </a:bodyPr>
          <a:lstStyle/>
          <a:p>
            <a:r>
              <a:rPr lang="en-US" altLang="zh-CN" sz="3800" dirty="0">
                <a:latin typeface="Calibri" charset="0"/>
              </a:rPr>
              <a:t>Example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altLang="zh-CN" sz="3800" dirty="0">
                <a:latin typeface="Calibri" charset="0"/>
              </a:rPr>
              <a:t>2: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Stream Socket </a:t>
            </a:r>
            <a:r>
              <a:rPr lang="en-US" altLang="zh-CN" sz="3800" dirty="0">
                <a:latin typeface="Calibri" charset="0"/>
              </a:rPr>
              <a:t>--</a:t>
            </a:r>
            <a:r>
              <a:rPr lang="zh-CN" altLang="en-US" sz="3800" dirty="0">
                <a:latin typeface="Calibri" charset="0"/>
              </a:rPr>
              <a:t> </a:t>
            </a:r>
            <a:r>
              <a:rPr lang="en-US" sz="3800" dirty="0">
                <a:latin typeface="Calibri" charset="0"/>
              </a:rPr>
              <a:t>Transmission Control Protocol (TCP)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da" sz="2000" dirty="0">
                <a:solidFill>
                  <a:srgbClr val="FF0000"/>
                </a:solidFill>
              </a:rPr>
              <a:t>socket(AF_INET, SOCK_STREAM, 0)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33400" y="15240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TCP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Reliable – guarantee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Byte stream –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 – single socket per connection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data transfer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Telephone Call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Guaranteed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In-order delivery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conversation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0B9F0-815D-40A3-9E8C-6979D643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2002C-7D86-49AA-B676-1FFCE2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D842-2970-4870-907D-CB1875A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605"/>
            <a:ext cx="8148512" cy="940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Socket Identification ``endpoint</a:t>
            </a:r>
            <a:r>
              <a:rPr lang="zh-CN" altLang="en-US" sz="4000" dirty="0">
                <a:latin typeface="Calibri" charset="0"/>
              </a:rPr>
              <a:t> </a:t>
            </a:r>
            <a:r>
              <a:rPr lang="en-US" altLang="zh-CN" sz="4000" dirty="0">
                <a:latin typeface="Calibri" charset="0"/>
              </a:rPr>
              <a:t>address</a:t>
            </a:r>
            <a:r>
              <a:rPr lang="en-US" sz="4000" dirty="0">
                <a:latin typeface="Calibri" charset="0"/>
              </a:rPr>
              <a:t>’’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800" dirty="0">
                <a:latin typeface="Calibri" charset="0"/>
              </a:rPr>
              <a:t>Socket</a:t>
            </a:r>
            <a:r>
              <a:rPr lang="zh-CN" altLang="en-US" sz="2800" dirty="0">
                <a:latin typeface="Calibri" charset="0"/>
              </a:rPr>
              <a:t> </a:t>
            </a:r>
            <a:r>
              <a:rPr lang="en-US" altLang="zh-CN" sz="2800" dirty="0">
                <a:latin typeface="Calibri" charset="0"/>
              </a:rPr>
              <a:t>Identification:</a:t>
            </a:r>
            <a:r>
              <a:rPr lang="zh-CN" altLang="en-US" sz="2800" dirty="0">
                <a:latin typeface="Calibri" charset="0"/>
              </a:rPr>
              <a:t>  </a:t>
            </a:r>
            <a:r>
              <a:rPr lang="en-US" altLang="zh-CN" sz="2800" b="1" dirty="0">
                <a:latin typeface="Calibri" charset="0"/>
              </a:rPr>
              <a:t>IP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Address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+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Port</a:t>
            </a:r>
            <a:r>
              <a:rPr lang="zh-CN" altLang="en-US" sz="2800" b="1" dirty="0">
                <a:latin typeface="Calibri" charset="0"/>
              </a:rPr>
              <a:t> </a:t>
            </a:r>
            <a:r>
              <a:rPr lang="en-US" altLang="zh-CN" sz="2800" b="1" dirty="0">
                <a:latin typeface="Calibri" charset="0"/>
              </a:rPr>
              <a:t>Number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Receiving host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Destination </a:t>
            </a:r>
            <a:r>
              <a:rPr lang="en-US" sz="2800" b="1" dirty="0">
                <a:latin typeface="Calibri" charset="0"/>
              </a:rPr>
              <a:t>address</a:t>
            </a:r>
            <a:r>
              <a:rPr lang="en-US" sz="2800" dirty="0">
                <a:latin typeface="Calibri" charset="0"/>
              </a:rPr>
              <a:t> that uniquely identifies the host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An </a:t>
            </a:r>
            <a:r>
              <a:rPr lang="en-US" sz="2800" b="1" dirty="0">
                <a:latin typeface="Calibri" charset="0"/>
              </a:rPr>
              <a:t>IP address</a:t>
            </a:r>
            <a:r>
              <a:rPr lang="en-US" sz="2800" dirty="0">
                <a:latin typeface="Calibri" charset="0"/>
              </a:rPr>
              <a:t> is a 32-bit quantity (for IPV4)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Calibri" charset="0"/>
              </a:rPr>
              <a:t>128-bit IP address for IPV6. Why?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Receiving socket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Host may be running many different processes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Destination </a:t>
            </a:r>
            <a:r>
              <a:rPr lang="en-US" sz="2800" b="1" dirty="0">
                <a:latin typeface="Calibri" charset="0"/>
              </a:rPr>
              <a:t>port</a:t>
            </a:r>
            <a:r>
              <a:rPr lang="en-US" sz="2800" dirty="0">
                <a:latin typeface="Calibri" charset="0"/>
              </a:rPr>
              <a:t> that uniquely identifies the socket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</a:t>
            </a:r>
            <a:r>
              <a:rPr lang="en-US" sz="2800" b="1" dirty="0">
                <a:latin typeface="Calibri" charset="0"/>
              </a:rPr>
              <a:t>port number </a:t>
            </a:r>
            <a:r>
              <a:rPr lang="en-US" sz="2800" dirty="0">
                <a:latin typeface="Calibri" charset="0"/>
              </a:rPr>
              <a:t>is a 16-bit quantity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You have pro</a:t>
            </a:r>
            <a:r>
              <a:rPr lang="en-US" altLang="zh-CN" sz="2800" dirty="0">
                <a:latin typeface="Calibri" charset="0"/>
              </a:rPr>
              <a:t>b</a:t>
            </a:r>
            <a:r>
              <a:rPr lang="en-US" sz="2800" dirty="0">
                <a:latin typeface="Calibri" charset="0"/>
              </a:rPr>
              <a:t>ably encountered i</a:t>
            </a:r>
            <a:r>
              <a:rPr lang="en-US" altLang="zh-CN" sz="2800" dirty="0">
                <a:latin typeface="Calibri" charset="0"/>
              </a:rPr>
              <a:t>t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Eg</a:t>
            </a:r>
            <a:r>
              <a:rPr lang="en-US" sz="2800" dirty="0">
                <a:latin typeface="Calibri" charset="0"/>
              </a:rPr>
              <a:t> 192.168.1.1:8080, 147.89.33.127:8080 or…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Calibri" charset="0"/>
                <a:hlinkClick r:id="rId2"/>
              </a:rPr>
              <a:t> </a:t>
            </a:r>
            <a:r>
              <a:rPr lang="en-US" sz="2800" dirty="0">
                <a:latin typeface="Calibri" charset="0"/>
                <a:hlinkClick r:id="rId2"/>
              </a:rPr>
              <a:t>http:://localhost:8080</a:t>
            </a:r>
            <a:r>
              <a:rPr lang="en-US" sz="2800" dirty="0">
                <a:latin typeface="Calibri" charset="0"/>
              </a:rPr>
              <a:t> … or ping </a:t>
            </a:r>
            <a:r>
              <a:rPr lang="en-US" sz="2800" dirty="0" err="1">
                <a:latin typeface="Calibri" charset="0"/>
              </a:rPr>
              <a:t>www.google.com</a:t>
            </a:r>
            <a:r>
              <a:rPr lang="en-US" sz="2800" dirty="0">
                <a:latin typeface="Calibri" charset="0"/>
              </a:rPr>
              <a:t>… </a:t>
            </a:r>
          </a:p>
          <a:p>
            <a:pPr marL="742950" lvl="1" indent="-285750" eaLnBrk="1" hangingPunct="1">
              <a:buFont typeface="Wingdings" pitchFamily="2" charset="2"/>
              <a:buChar char="Ø"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9614-AF85-483A-A0F7-AA3743A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63706-5AAF-401C-B7EA-9C1A2A33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36B8-C4C7-483E-91E4-05796D17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Using Ports to Identify Services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55625" y="2473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975225" y="1997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55625" y="54011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75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84938" y="21165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Helvetica" charset="0"/>
              </a:rPr>
              <a:t>port 80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93725" y="211656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Client host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203825" y="15279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Server host </a:t>
            </a:r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1698625" y="2988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6499225" y="3064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(port 7)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935163" y="1937175"/>
            <a:ext cx="2935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Service request for</a:t>
            </a:r>
          </a:p>
          <a:p>
            <a:r>
              <a:rPr lang="en-US" sz="1800" dirty="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 dirty="0">
                <a:latin typeface="Helvetica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80</a:t>
            </a:r>
          </a:p>
          <a:p>
            <a:r>
              <a:rPr lang="en-US" sz="1800" dirty="0">
                <a:latin typeface="Helvetica" charset="0"/>
              </a:rPr>
              <a:t>(i.e., the Web server)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6118225" y="268330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6484938" y="50439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(port 80)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1698625" y="59154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499225" y="5702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FF3300"/>
                </a:solidFill>
                <a:latin typeface="Helvetica" charset="0"/>
              </a:rPr>
              <a:t>port 7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958975" y="4894688"/>
            <a:ext cx="2719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Service request for</a:t>
            </a:r>
          </a:p>
          <a:p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>
                <a:latin typeface="Helvetica" charset="0"/>
              </a:rPr>
              <a:t>:</a:t>
            </a:r>
            <a:r>
              <a:rPr lang="en-US" sz="1800">
                <a:solidFill>
                  <a:srgbClr val="FF3300"/>
                </a:solidFill>
                <a:latin typeface="Helvetica" charset="0"/>
              </a:rPr>
              <a:t>7</a:t>
            </a:r>
          </a:p>
          <a:p>
            <a:r>
              <a:rPr lang="en-US" sz="1800">
                <a:latin typeface="Helvetica" charset="0"/>
              </a:rPr>
              <a:t>(i.e., the echo server)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108700" y="598371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070225" y="362945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5127625" y="2759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5127625" y="56868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730250" y="279918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730250" y="572653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331A8-8C47-4A15-9FCF-75BB5E40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165DE-79AF-497B-AF16-3A6F646A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384D-62B8-4D5E-A120-230B7D6D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727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6837</TotalTime>
  <Words>3520</Words>
  <Application>Microsoft Office PowerPoint</Application>
  <PresentationFormat>On-screen Show (4:3)</PresentationFormat>
  <Paragraphs>647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</vt:lpstr>
      <vt:lpstr>Helvetica</vt:lpstr>
      <vt:lpstr>Tahoma</vt:lpstr>
      <vt:lpstr>Times New Roman</vt:lpstr>
      <vt:lpstr>Wingdings</vt:lpstr>
      <vt:lpstr>Retrospect</vt:lpstr>
      <vt:lpstr>Sockets</vt:lpstr>
      <vt:lpstr>Sockets</vt:lpstr>
      <vt:lpstr>Sockets</vt:lpstr>
      <vt:lpstr>Sockets</vt:lpstr>
      <vt:lpstr>Address Families</vt:lpstr>
      <vt:lpstr>Example 1: Datagram Socket -- User Datagram Protocol (UDP)</vt:lpstr>
      <vt:lpstr>Example 2: Stream Socket -- Transmission Control Protocol (TCP)</vt:lpstr>
      <vt:lpstr>Socket Identification ``endpoint address’’</vt:lpstr>
      <vt:lpstr>Using Ports to Identify Services</vt:lpstr>
      <vt:lpstr>Client-Server Communication  Datagram Sockets (UDP): Connectionless</vt:lpstr>
      <vt:lpstr>Client-Server Communication Stream Sockets (TCP): Connection-oriented </vt:lpstr>
      <vt:lpstr>Example of Using Sockets</vt:lpstr>
      <vt:lpstr>Client-Server Communication Stream Sockets (TCP): Connection-oriented </vt:lpstr>
      <vt:lpstr>TCP Server: Creating a Socket</vt:lpstr>
      <vt:lpstr>TCP Server in C Code</vt:lpstr>
      <vt:lpstr>Client-Server Communication Stream Sockets (TCP): Connection-oriented </vt:lpstr>
      <vt:lpstr>Binding a Socket</vt:lpstr>
      <vt:lpstr>Byte Ordering</vt:lpstr>
      <vt:lpstr>Byte Ordering</vt:lpstr>
      <vt:lpstr>TCP Server in C Code</vt:lpstr>
      <vt:lpstr>Client-Server Communication Stream Sockets (TCP): Connection-oriented </vt:lpstr>
      <vt:lpstr>TCP Server: Allowing Clients to Wait</vt:lpstr>
      <vt:lpstr>TCP Server in C Code</vt:lpstr>
      <vt:lpstr>Client-Server Communication Stream Sockets (TCP): Connection-oriented </vt:lpstr>
      <vt:lpstr>Server: Accepting Client Connection</vt:lpstr>
      <vt:lpstr>TCP Server in C Code</vt:lpstr>
      <vt:lpstr>Client-Server Communication Stream Sockets (TCP): Connection-oriented </vt:lpstr>
      <vt:lpstr>TCP Client: Creating a Socket</vt:lpstr>
      <vt:lpstr>TCP Client in C Code</vt:lpstr>
      <vt:lpstr>Client-Server Communication Stream Sockets (TCP): Connection-oriented </vt:lpstr>
      <vt:lpstr>TCP Client: Connect to Server</vt:lpstr>
      <vt:lpstr>TCP Client in C Code</vt:lpstr>
      <vt:lpstr>Client-Server Communication Stream Sockets (TCP): Connection-oriented </vt:lpstr>
      <vt:lpstr>TCP Client: Sending data</vt:lpstr>
      <vt:lpstr>TCP Client in C Code</vt:lpstr>
      <vt:lpstr>Client-Server Communication Stream Sockets (TCP): Connection-oriented </vt:lpstr>
      <vt:lpstr>TCP Server: Receiving Data</vt:lpstr>
      <vt:lpstr>TCP Server in C Code</vt:lpstr>
      <vt:lpstr>Client-Server Communication Stream Sockets (TCP): Connection-oriented </vt:lpstr>
      <vt:lpstr>TCP Client: Receiving Data</vt:lpstr>
      <vt:lpstr>TCP Client in C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874</cp:revision>
  <dcterms:created xsi:type="dcterms:W3CDTF">2016-01-21T20:46:53Z</dcterms:created>
  <dcterms:modified xsi:type="dcterms:W3CDTF">2020-04-20T05:46:28Z</dcterms:modified>
</cp:coreProperties>
</file>