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7"/>
  </p:notesMasterIdLst>
  <p:sldIdLst>
    <p:sldId id="256" r:id="rId2"/>
    <p:sldId id="262" r:id="rId3"/>
    <p:sldId id="310" r:id="rId4"/>
    <p:sldId id="269" r:id="rId5"/>
    <p:sldId id="312" r:id="rId6"/>
    <p:sldId id="308" r:id="rId7"/>
    <p:sldId id="271" r:id="rId8"/>
    <p:sldId id="313" r:id="rId9"/>
    <p:sldId id="314" r:id="rId10"/>
    <p:sldId id="315" r:id="rId11"/>
    <p:sldId id="316" r:id="rId12"/>
    <p:sldId id="311" r:id="rId13"/>
    <p:sldId id="274" r:id="rId14"/>
    <p:sldId id="276" r:id="rId15"/>
    <p:sldId id="275" r:id="rId16"/>
    <p:sldId id="292" r:id="rId17"/>
    <p:sldId id="293" r:id="rId18"/>
    <p:sldId id="294" r:id="rId19"/>
    <p:sldId id="295" r:id="rId20"/>
    <p:sldId id="284" r:id="rId21"/>
    <p:sldId id="285" r:id="rId22"/>
    <p:sldId id="297" r:id="rId23"/>
    <p:sldId id="302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8" autoAdjust="0"/>
    <p:restoredTop sz="93333"/>
  </p:normalViewPr>
  <p:slideViewPr>
    <p:cSldViewPr snapToGrid="0">
      <p:cViewPr varScale="1">
        <p:scale>
          <a:sx n="90" d="100"/>
          <a:sy n="90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ED23049-560D-3E4B-BFEB-3F879DB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8795C42-9DAE-AD4B-80E1-82E8DEEA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34F8CB-7D03-4E46-9136-ACCEADF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FFC5-336C-A347-A332-50960C85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C575C-66F4-934A-9382-BF5A6C6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641EC-CF54-6148-B705-9CD697E3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D8C2-C8DE-B843-AF8B-2052124C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6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3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4"/>
            <a:ext cx="3703320" cy="443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1248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509623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EAFD4-D977-044A-84B9-475FD356E4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CJE92yy-7kFyZCHXiYcPBMXVz0rc36fQ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nu.org/software/bash/manual/bashref.html#What-is-a-shell_003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487296" cy="3566160"/>
          </a:xfrm>
        </p:spPr>
        <p:txBody>
          <a:bodyPr>
            <a:normAutofit/>
          </a:bodyPr>
          <a:lstStyle/>
          <a:p>
            <a:r>
              <a:rPr lang="en-US" dirty="0"/>
              <a:t>Command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Dr. B</a:t>
            </a:r>
            <a:endParaRPr lang="en-US" dirty="0"/>
          </a:p>
          <a:p>
            <a:r>
              <a:rPr lang="en-US" dirty="0"/>
              <a:t>CS 392 Systems Programming</a:t>
            </a:r>
          </a:p>
          <a:p>
            <a:r>
              <a:rPr lang="en-US" dirty="0"/>
              <a:t>Spring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8F652-362B-9C40-A53B-A7532C17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C0FF-40A6-44D5-BF93-8DD8A8F4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 Explained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0266-C0C4-4F21-B1B9-AEA799B2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/proc : A virtual and pseudo file-system which contains information about the system and running process with a particular process ID, aka </a:t>
            </a:r>
            <a:r>
              <a:rPr lang="en-US" dirty="0" err="1"/>
              <a:t>pid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/root : This is the home directory of root user and should never be confused with ‘/’.</a:t>
            </a:r>
          </a:p>
          <a:p>
            <a:pPr fontAlgn="base"/>
            <a:r>
              <a:rPr lang="en-US" dirty="0"/>
              <a:t>/run : The /run directory, which is fairly new, gives applications a standard place to store transient files they require like sockets and process IDs.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 : The /</a:t>
            </a:r>
            <a:r>
              <a:rPr lang="en-US" dirty="0" err="1"/>
              <a:t>sbin</a:t>
            </a:r>
            <a:r>
              <a:rPr lang="en-US" dirty="0"/>
              <a:t> directory is similar to the /bin directory. It contains essential binaries that are generally intended to be run by the root user for system administration.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srv</a:t>
            </a:r>
            <a:r>
              <a:rPr lang="en-US" dirty="0"/>
              <a:t> : The /</a:t>
            </a:r>
            <a:r>
              <a:rPr lang="en-US" dirty="0" err="1"/>
              <a:t>srv</a:t>
            </a:r>
            <a:r>
              <a:rPr lang="en-US" dirty="0"/>
              <a:t> directory contains “data for services provided by the system.” If you were using the Apache HTTP server to serve a website, you’d likely store your website’s files in a directory inside the /</a:t>
            </a:r>
            <a:r>
              <a:rPr lang="en-US" dirty="0" err="1"/>
              <a:t>srv</a:t>
            </a:r>
            <a:r>
              <a:rPr lang="en-US" dirty="0"/>
              <a:t> directory.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60F4-004A-4F2C-9689-BCA2EBAA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0F87-6950-474D-AD82-F43015B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38D5A-43EF-42A4-83C3-9D1FDF5B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0C5E-ECFF-4490-A82F-5BCC607A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 Explained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2B8F-386F-4B2D-9CBE-A5B1B8FB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/sys : Modern Linux distributions include a /sys directory as a virtual filesystem, which stores and allows modification of the devices connected to the system.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 : Applications store temporary files in the /</a:t>
            </a:r>
            <a:r>
              <a:rPr lang="en-US" dirty="0" err="1"/>
              <a:t>tmp</a:t>
            </a:r>
            <a:r>
              <a:rPr lang="en-US" dirty="0"/>
              <a:t> directory. These files are generally deleted whenever your system is restarted and may be deleted at any time by utilities such as </a:t>
            </a:r>
            <a:r>
              <a:rPr lang="en-US" dirty="0" err="1"/>
              <a:t>tmpwatch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 : The /</a:t>
            </a:r>
            <a:r>
              <a:rPr lang="en-US" dirty="0" err="1"/>
              <a:t>usr</a:t>
            </a:r>
            <a:r>
              <a:rPr lang="en-US" dirty="0"/>
              <a:t> directory contains applications and files used by users, as opposed to applications and files used by the system.</a:t>
            </a:r>
          </a:p>
          <a:p>
            <a:pPr fontAlgn="base"/>
            <a:r>
              <a:rPr lang="en-US" dirty="0"/>
              <a:t>/var : Stands for variable. The content of this directory is expected to grow. This directory contains log, lock, spool, mail, and temp 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30CA-34BC-4609-A7D5-9CAC9997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4323-D365-4D3B-AD23-23B200F0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4715-5F8A-4386-AB5A-389CF3DD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4710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shell enables you to execute various commands</a:t>
            </a:r>
          </a:p>
          <a:p>
            <a:pPr lvl="1"/>
            <a:r>
              <a:rPr lang="en-US" dirty="0"/>
              <a:t>Available commands an</a:t>
            </a:r>
            <a:r>
              <a:rPr lang="en-US" altLang="zh-CN" dirty="0"/>
              <a:t>d</a:t>
            </a:r>
            <a:r>
              <a:rPr lang="en-US" dirty="0"/>
              <a:t> options may </a:t>
            </a:r>
            <a:r>
              <a:rPr lang="en-US" altLang="zh-CN" dirty="0"/>
              <a:t>differ</a:t>
            </a:r>
            <a:r>
              <a:rPr lang="en-US" dirty="0"/>
              <a:t> across systems.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All examples shown in the lecture will work in </a:t>
            </a:r>
            <a:r>
              <a:rPr lang="en-US" dirty="0" err="1">
                <a:solidFill>
                  <a:schemeClr val="accent2"/>
                </a:solidFill>
              </a:rPr>
              <a:t>lubuntu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Basic commands:</a:t>
            </a:r>
          </a:p>
          <a:p>
            <a:pPr lvl="2"/>
            <a:r>
              <a:rPr lang="en-US" dirty="0" err="1"/>
              <a:t>pwd</a:t>
            </a:r>
            <a:r>
              <a:rPr lang="en-US" dirty="0"/>
              <a:t> - </a:t>
            </a:r>
            <a:r>
              <a:rPr lang="en-US" b="1" dirty="0"/>
              <a:t>p</a:t>
            </a:r>
            <a:r>
              <a:rPr lang="en-US" dirty="0"/>
              <a:t>rint </a:t>
            </a:r>
            <a:r>
              <a:rPr lang="en-US" altLang="zh-CN" dirty="0"/>
              <a:t>path</a:t>
            </a:r>
            <a:r>
              <a:rPr lang="en-US" dirty="0"/>
              <a:t> of current/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2"/>
            <a:r>
              <a:rPr lang="en-US" dirty="0"/>
              <a:t>ls - </a:t>
            </a:r>
            <a:r>
              <a:rPr lang="en-US" b="1" dirty="0"/>
              <a:t>l</a:t>
            </a:r>
            <a:r>
              <a:rPr lang="en-US" dirty="0"/>
              <a:t>i</a:t>
            </a:r>
            <a:r>
              <a:rPr lang="en-US" b="1" dirty="0"/>
              <a:t>s</a:t>
            </a:r>
            <a:r>
              <a:rPr lang="en-US" dirty="0"/>
              <a:t>t directory contents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049982" y="2245599"/>
            <a:ext cx="3703320" cy="3698722"/>
          </a:xfrm>
        </p:spPr>
        <p:txBody>
          <a:bodyPr>
            <a:normAutofit/>
          </a:bodyPr>
          <a:lstStyle/>
          <a:p>
            <a:r>
              <a:rPr lang="en-US" dirty="0"/>
              <a:t>User Commands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Programs installed in the system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Usually in /bin or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Frequently </a:t>
            </a:r>
            <a:r>
              <a:rPr lang="en-US" altLang="zh-CN" dirty="0"/>
              <a:t>used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Many in number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Your shell needs to know where to find them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390698" y="2245599"/>
            <a:ext cx="3703320" cy="3698722"/>
          </a:xfrm>
        </p:spPr>
        <p:txBody>
          <a:bodyPr>
            <a:normAutofit/>
          </a:bodyPr>
          <a:lstStyle/>
          <a:p>
            <a:r>
              <a:rPr lang="en-US" dirty="0"/>
              <a:t>Shell </a:t>
            </a:r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dirty="0"/>
              <a:t>Commands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shell implements them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Small in number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cd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that lists directory contents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ls (-b binary, -m manual, -s source)</a:t>
            </a:r>
          </a:p>
          <a:p>
            <a:pPr lvl="1"/>
            <a:r>
              <a:rPr lang="en-US" altLang="zh-CN" dirty="0" err="1"/>
              <a:t>whereis</a:t>
            </a:r>
            <a:r>
              <a:rPr lang="zh-CN" altLang="en-US" dirty="0"/>
              <a:t> </a:t>
            </a:r>
            <a:r>
              <a:rPr lang="en-US" altLang="zh-CN" dirty="0"/>
              <a:t>-b ls</a:t>
            </a:r>
          </a:p>
          <a:p>
            <a:r>
              <a:rPr lang="en-US" altLang="zh-CN" dirty="0"/>
              <a:t>LS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work.</a:t>
            </a:r>
            <a:r>
              <a:rPr lang="zh-CN" altLang="en-US" dirty="0"/>
              <a:t> 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  <a:endParaRPr lang="en-US" dirty="0"/>
          </a:p>
          <a:p>
            <a:r>
              <a:rPr lang="en-US" dirty="0"/>
              <a:t>It’s not so hard to build a simple version in 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\\172.16.2.26\Art\OUTPUT\PTG\STEVENS-RAGO\Ch01\Stevens_fig01-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86" y="3818211"/>
            <a:ext cx="4513811" cy="26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symbol $</a:t>
            </a:r>
          </a:p>
          <a:p>
            <a:r>
              <a:rPr lang="en-US" b="1" dirty="0"/>
              <a:t>Example:</a:t>
            </a:r>
          </a:p>
          <a:p>
            <a:r>
              <a:rPr lang="en-US" i="1" dirty="0"/>
              <a:t>echo $PATH</a:t>
            </a:r>
          </a:p>
          <a:p>
            <a:r>
              <a:rPr lang="de-DE" i="1" dirty="0"/>
              <a:t>/opt/bin:/usr/local/bin:/usr/sbin:/usr/bin:/sbin:/bin:/usr/games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 PATH variable contains a list of pathnames, where the shell searches for user commands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145803" y="2050473"/>
            <a:ext cx="2943434" cy="572655"/>
          </a:xfrm>
          <a:prstGeom prst="wedgeRoundRectCallout">
            <a:avLst>
              <a:gd name="adj1" fmla="val -62882"/>
              <a:gd name="adj2" fmla="val 673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BTW, UNIX is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25639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&lt;directory name&gt; -- Create a directory</a:t>
            </a:r>
          </a:p>
          <a:p>
            <a:r>
              <a:rPr lang="en-US" dirty="0"/>
              <a:t>cd &lt;directory name&gt; -- Change current directory</a:t>
            </a:r>
          </a:p>
          <a:p>
            <a:pPr lvl="1"/>
            <a:r>
              <a:rPr lang="en-US" dirty="0"/>
              <a:t>.. has a special meaning, it refers to the </a:t>
            </a:r>
            <a:r>
              <a:rPr lang="en-US" altLang="zh-CN" dirty="0"/>
              <a:t>parent</a:t>
            </a:r>
            <a:r>
              <a:rPr lang="en-US" dirty="0"/>
              <a:t> directory in the hierarchy</a:t>
            </a:r>
          </a:p>
          <a:p>
            <a:pPr lvl="1"/>
            <a:r>
              <a:rPr lang="en-US" dirty="0"/>
              <a:t>. has a special meaning, it refers to the current directory</a:t>
            </a:r>
          </a:p>
          <a:p>
            <a:r>
              <a:rPr lang="en-US" dirty="0" err="1"/>
              <a:t>rmdir</a:t>
            </a:r>
            <a:r>
              <a:rPr lang="en-US" dirty="0"/>
              <a:t> &lt;directory name&gt; -- Delete empty directory</a:t>
            </a:r>
          </a:p>
          <a:p>
            <a:endParaRPr lang="en-US" dirty="0"/>
          </a:p>
          <a:p>
            <a:r>
              <a:rPr lang="en-US" dirty="0"/>
              <a:t>These commands have many options that can make your life easier.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  <a:p>
            <a:pPr lvl="1"/>
            <a:r>
              <a:rPr lang="en-US" altLang="zh-CN" dirty="0"/>
              <a:t>touch</a:t>
            </a:r>
            <a:r>
              <a:rPr lang="zh-CN" altLang="en-US" dirty="0"/>
              <a:t> </a:t>
            </a:r>
            <a:r>
              <a:rPr lang="en-US" altLang="zh-CN" dirty="0"/>
              <a:t>&lt;file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name&gt;</a:t>
            </a:r>
          </a:p>
          <a:p>
            <a:pPr lvl="1"/>
            <a:r>
              <a:rPr lang="en-US" dirty="0"/>
              <a:t>Try this:</a:t>
            </a:r>
          </a:p>
          <a:p>
            <a:pPr lvl="2"/>
            <a:r>
              <a:rPr lang="en-US" dirty="0"/>
              <a:t>touch -d "2004-02-29  16:21:42" hw1.c</a:t>
            </a:r>
          </a:p>
          <a:p>
            <a:pPr lvl="2"/>
            <a:r>
              <a:rPr lang="en-US" dirty="0"/>
              <a:t>date -r hw1.c</a:t>
            </a:r>
          </a:p>
          <a:p>
            <a:r>
              <a:rPr lang="en-US" dirty="0"/>
              <a:t>Use a command-line editor </a:t>
            </a:r>
            <a:r>
              <a:rPr lang="en-US" altLang="zh-CN" dirty="0"/>
              <a:t>in</a:t>
            </a:r>
            <a:r>
              <a:rPr lang="en-US" dirty="0"/>
              <a:t> </a:t>
            </a:r>
            <a:r>
              <a:rPr lang="en-US" altLang="zh-CN" dirty="0"/>
              <a:t>VM</a:t>
            </a:r>
            <a:r>
              <a:rPr lang="en-US" dirty="0"/>
              <a:t> (warning read on the editors first!)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/>
              <a:t>Emacs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default)</a:t>
            </a:r>
            <a:endParaRPr lang="en-US" dirty="0"/>
          </a:p>
          <a:p>
            <a:r>
              <a:rPr lang="en-US" dirty="0"/>
              <a:t>Copy a local file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 &lt;source pathname&gt; &lt;destination pathname&gt;</a:t>
            </a:r>
          </a:p>
          <a:p>
            <a:r>
              <a:rPr lang="en-US" dirty="0"/>
              <a:t>Moving/renaming  a file</a:t>
            </a:r>
          </a:p>
          <a:p>
            <a:pPr lvl="1"/>
            <a:r>
              <a:rPr lang="en-US" dirty="0"/>
              <a:t>mv &lt;source pathname&gt; &lt;destination pathname&gt;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&lt;pathname&gt; -- Just display contents in terminal</a:t>
            </a:r>
          </a:p>
          <a:p>
            <a:r>
              <a:rPr lang="en-US" dirty="0"/>
              <a:t>less &lt;pathname&gt; -- Display and paginate contents in terminal</a:t>
            </a:r>
          </a:p>
          <a:p>
            <a:r>
              <a:rPr lang="en-US" dirty="0"/>
              <a:t>more &lt;pathname&gt; -- Display and paginate (simpler) contents in terminal. More is actually less!</a:t>
            </a:r>
          </a:p>
          <a:p>
            <a:r>
              <a:rPr lang="en-US" dirty="0"/>
              <a:t>head &lt;pathname&gt; -- Display first few lines of file in terminal</a:t>
            </a:r>
          </a:p>
          <a:p>
            <a:r>
              <a:rPr lang="en-US" dirty="0"/>
              <a:t>tail &lt;pathname&gt; -- Display last few lines of file in terminal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&lt;filename&gt; -- Delete file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WARNING: Deleted files are lost forever! Really, you will lose that file forever!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9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lubuntu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15561"/>
            <a:ext cx="8798943" cy="4710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 Even if you are already running Linux, you should install VirtualBox.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https://www.virtualbox.org/wiki/Downloads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Install the correct version for your host OS.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Install the extension pack as well.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 Download the OVA file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hlinkClick r:id="rId3"/>
              </a:rPr>
              <a:t>https://drive.google.com/open?id=1CJE92yy-7kFyZCHXiYcPBMXVz0rc36fQ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After installing VirtualBox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Go to File -&gt; Import Appliance.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Navigate to the ova file on your local file system.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Select it and press the </a:t>
            </a:r>
            <a:r>
              <a:rPr lang="en-US" altLang="zh-CN" i="1" dirty="0"/>
              <a:t>Import</a:t>
            </a:r>
            <a:r>
              <a:rPr lang="en-US" altLang="zh-CN" dirty="0"/>
              <a:t> button at the bottom of the dialog box.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Calendar time</a:t>
            </a:r>
          </a:p>
          <a:p>
            <a:r>
              <a:rPr lang="en-US" dirty="0"/>
              <a:t>Time since the epoch 00:00:00 January 1, 1970, UTC</a:t>
            </a:r>
          </a:p>
          <a:p>
            <a:r>
              <a:rPr lang="en-US" b="1" dirty="0"/>
              <a:t>Process time</a:t>
            </a:r>
          </a:p>
          <a:p>
            <a:r>
              <a:rPr lang="en-US" dirty="0"/>
              <a:t>Clock ticks</a:t>
            </a:r>
          </a:p>
          <a:p>
            <a:pPr lvl="1"/>
            <a:r>
              <a:rPr lang="en-US" dirty="0"/>
              <a:t>50, 60, or 100 ticks/second</a:t>
            </a:r>
          </a:p>
          <a:p>
            <a:r>
              <a:rPr lang="en-US" b="1" dirty="0"/>
              <a:t>Measuring execution time</a:t>
            </a:r>
          </a:p>
          <a:p>
            <a:r>
              <a:rPr lang="en-US" dirty="0"/>
              <a:t>$ time -p ./</a:t>
            </a:r>
            <a:r>
              <a:rPr lang="en-US" dirty="0" err="1"/>
              <a:t>myslowprogram</a:t>
            </a:r>
            <a:endParaRPr lang="en-US" dirty="0"/>
          </a:p>
          <a:p>
            <a:r>
              <a:rPr lang="en-US" dirty="0"/>
              <a:t>real      0.10</a:t>
            </a:r>
          </a:p>
          <a:p>
            <a:r>
              <a:rPr lang="en-US" dirty="0"/>
              <a:t>user     0.06</a:t>
            </a:r>
          </a:p>
          <a:p>
            <a:r>
              <a:rPr lang="en-US" dirty="0"/>
              <a:t>kernel 0.02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Calendar time</a:t>
            </a:r>
          </a:p>
          <a:p>
            <a:r>
              <a:rPr lang="en-US" dirty="0"/>
              <a:t>Time since the epoch 00:00:00 January 1, 1970, UTC</a:t>
            </a:r>
          </a:p>
          <a:p>
            <a:r>
              <a:rPr lang="en-US" b="1" dirty="0"/>
              <a:t>Process time</a:t>
            </a:r>
          </a:p>
          <a:p>
            <a:r>
              <a:rPr lang="en-US" dirty="0"/>
              <a:t>Clock ticks</a:t>
            </a:r>
          </a:p>
          <a:p>
            <a:pPr lvl="1"/>
            <a:r>
              <a:rPr lang="en-US" dirty="0"/>
              <a:t>50, 60, or 100 ticks/second</a:t>
            </a:r>
          </a:p>
          <a:p>
            <a:r>
              <a:rPr lang="en-US" b="1" dirty="0"/>
              <a:t>Measuring execution time</a:t>
            </a:r>
          </a:p>
          <a:p>
            <a:r>
              <a:rPr lang="en-US" dirty="0"/>
              <a:t>$ time –p ./</a:t>
            </a:r>
            <a:r>
              <a:rPr lang="en-US" dirty="0" err="1"/>
              <a:t>myslowprogram</a:t>
            </a:r>
            <a:endParaRPr lang="en-US" dirty="0"/>
          </a:p>
          <a:p>
            <a:r>
              <a:rPr lang="en-US" dirty="0"/>
              <a:t>real      0.09</a:t>
            </a:r>
          </a:p>
          <a:p>
            <a:r>
              <a:rPr lang="en-US" dirty="0"/>
              <a:t>user     0.06</a:t>
            </a:r>
          </a:p>
          <a:p>
            <a:r>
              <a:rPr lang="en-US" dirty="0"/>
              <a:t>kernel 0.02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194955" y="3844635"/>
            <a:ext cx="2639290" cy="685385"/>
          </a:xfrm>
          <a:prstGeom prst="wedgeRectCallout">
            <a:avLst>
              <a:gd name="adj1" fmla="val -32767"/>
              <a:gd name="adj2" fmla="val 707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Clock time or wall time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804555" y="4689447"/>
            <a:ext cx="2639290" cy="685385"/>
          </a:xfrm>
          <a:prstGeom prst="wedgeRectCallout">
            <a:avLst>
              <a:gd name="adj1" fmla="val -55208"/>
              <a:gd name="adj2" fmla="val 3431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 due to program instructions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04555" y="5613973"/>
            <a:ext cx="2639290" cy="685385"/>
          </a:xfrm>
          <a:prstGeom prst="wedgeRectCallout">
            <a:avLst>
              <a:gd name="adj1" fmla="val -55208"/>
              <a:gd name="adj2" fmla="val -157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 due to kernel instructions</a:t>
            </a:r>
          </a:p>
        </p:txBody>
      </p:sp>
    </p:spTree>
    <p:extLst>
      <p:ext uri="{BB962C8B-B14F-4D97-AF65-F5344CB8AC3E}">
        <p14:creationId xmlns:p14="http://schemas.microsoft.com/office/powerpoint/2010/main" val="8108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Control in Bash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Appending </a:t>
            </a:r>
            <a:r>
              <a:rPr lang="en-US" i="1" dirty="0"/>
              <a:t>&amp; </a:t>
            </a:r>
            <a:r>
              <a:rPr lang="en-US" dirty="0"/>
              <a:t>after a command puts the process in the background</a:t>
            </a:r>
          </a:p>
          <a:p>
            <a:pPr lvl="1"/>
            <a:r>
              <a:rPr lang="en-US" i="1" dirty="0"/>
              <a:t>&lt;executable&gt; arg1 arg2 … &amp;</a:t>
            </a:r>
          </a:p>
          <a:p>
            <a:r>
              <a:rPr lang="en-US" dirty="0"/>
              <a:t>User command </a:t>
            </a:r>
            <a:r>
              <a:rPr lang="en-US" dirty="0" err="1"/>
              <a:t>ps</a:t>
            </a:r>
            <a:r>
              <a:rPr lang="en-US" dirty="0"/>
              <a:t> --- reports a snapshot of the current processes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Bash job control</a:t>
            </a:r>
          </a:p>
          <a:p>
            <a:pPr lvl="1"/>
            <a:r>
              <a:rPr lang="en-US" dirty="0" err="1"/>
              <a:t>fg</a:t>
            </a:r>
            <a:r>
              <a:rPr lang="en-US" dirty="0"/>
              <a:t> --- move background job to foreground</a:t>
            </a:r>
          </a:p>
          <a:p>
            <a:pPr lvl="1"/>
            <a:r>
              <a:rPr lang="en-US" dirty="0"/>
              <a:t>Typing CTRL+C --- cancel/terminate foreground job</a:t>
            </a:r>
          </a:p>
          <a:p>
            <a:pPr lvl="1"/>
            <a:r>
              <a:rPr lang="en-US" dirty="0"/>
              <a:t>Typing CTRL+Z --- suspend/pause foreground job</a:t>
            </a:r>
          </a:p>
          <a:p>
            <a:pPr lvl="1"/>
            <a:r>
              <a:rPr lang="en-US" dirty="0" err="1"/>
              <a:t>bg</a:t>
            </a:r>
            <a:r>
              <a:rPr lang="en-US" dirty="0"/>
              <a:t> --- move suspended job to background and resume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8886" y="2846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PID TTY          TIME CMD</a:t>
            </a:r>
          </a:p>
          <a:p>
            <a:r>
              <a:rPr lang="en-US" dirty="0"/>
              <a:t>19575 pts/0    00:00:00 bash</a:t>
            </a:r>
          </a:p>
          <a:p>
            <a:r>
              <a:rPr lang="en-US" dirty="0"/>
              <a:t>21041 pts/0    00:00:00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process has a standard input (</a:t>
            </a:r>
            <a:r>
              <a:rPr lang="en-US" dirty="0" err="1"/>
              <a:t>stdin</a:t>
            </a:r>
            <a:r>
              <a:rPr lang="en-US" dirty="0"/>
              <a:t>), output (</a:t>
            </a:r>
            <a:r>
              <a:rPr lang="en-US" dirty="0" err="1"/>
              <a:t>stdout</a:t>
            </a:r>
            <a:r>
              <a:rPr lang="en-US" dirty="0"/>
              <a:t>), and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  <a:p>
            <a:r>
              <a:rPr lang="en-US" dirty="0"/>
              <a:t>Shells offer power full I/O redirections capabilities:</a:t>
            </a:r>
          </a:p>
          <a:p>
            <a:pPr lvl="1"/>
            <a:r>
              <a:rPr lang="en-US" i="1" dirty="0"/>
              <a:t>program1 | program2 </a:t>
            </a:r>
          </a:p>
          <a:p>
            <a:pPr lvl="2"/>
            <a:r>
              <a:rPr lang="en-US" dirty="0"/>
              <a:t>Redirect program1’s </a:t>
            </a:r>
            <a:r>
              <a:rPr lang="en-US" dirty="0" err="1"/>
              <a:t>stdout</a:t>
            </a:r>
            <a:r>
              <a:rPr lang="en-US" dirty="0"/>
              <a:t> to program2’s </a:t>
            </a:r>
            <a:r>
              <a:rPr lang="en-US" dirty="0" err="1"/>
              <a:t>stdin</a:t>
            </a:r>
            <a:endParaRPr lang="en-US" dirty="0"/>
          </a:p>
          <a:p>
            <a:pPr lvl="1"/>
            <a:r>
              <a:rPr lang="en-US" dirty="0"/>
              <a:t>program1 &lt; </a:t>
            </a:r>
            <a:r>
              <a:rPr lang="en-US" dirty="0" err="1"/>
              <a:t>myfile</a:t>
            </a:r>
            <a:endParaRPr lang="en-US" dirty="0"/>
          </a:p>
          <a:p>
            <a:pPr lvl="2"/>
            <a:r>
              <a:rPr lang="en-US" dirty="0"/>
              <a:t>Program1’s </a:t>
            </a:r>
            <a:r>
              <a:rPr lang="en-US" dirty="0" err="1"/>
              <a:t>stdin</a:t>
            </a:r>
            <a:r>
              <a:rPr lang="en-US" dirty="0"/>
              <a:t> is </a:t>
            </a:r>
            <a:r>
              <a:rPr lang="en-US" dirty="0" err="1"/>
              <a:t>myfle</a:t>
            </a:r>
            <a:endParaRPr lang="en-US" dirty="0"/>
          </a:p>
          <a:p>
            <a:pPr lvl="1"/>
            <a:r>
              <a:rPr lang="en-US" i="1" dirty="0"/>
              <a:t>program1 &gt; </a:t>
            </a:r>
            <a:r>
              <a:rPr lang="en-US" i="1" dirty="0" err="1"/>
              <a:t>myfile</a:t>
            </a:r>
            <a:endParaRPr lang="en-US" i="1" dirty="0"/>
          </a:p>
          <a:p>
            <a:pPr lvl="2"/>
            <a:r>
              <a:rPr lang="en-US" dirty="0"/>
              <a:t>Program1’s output </a:t>
            </a:r>
            <a:r>
              <a:rPr lang="en-US" b="1" dirty="0">
                <a:solidFill>
                  <a:srgbClr val="FF0000"/>
                </a:solidFill>
              </a:rPr>
              <a:t>overwrites </a:t>
            </a:r>
            <a:r>
              <a:rPr lang="en-US" dirty="0" err="1"/>
              <a:t>myfile</a:t>
            </a:r>
            <a:endParaRPr lang="en-US" dirty="0"/>
          </a:p>
          <a:p>
            <a:pPr lvl="1"/>
            <a:r>
              <a:rPr lang="en-US" i="1" dirty="0"/>
              <a:t>program1 &gt;&gt; </a:t>
            </a:r>
            <a:r>
              <a:rPr lang="en-US" i="1" dirty="0" err="1"/>
              <a:t>myfile</a:t>
            </a:r>
            <a:endParaRPr lang="en-US" i="1" dirty="0"/>
          </a:p>
          <a:p>
            <a:pPr lvl="2"/>
            <a:r>
              <a:rPr lang="en-US" dirty="0"/>
              <a:t>Program1’s output is appended to </a:t>
            </a:r>
            <a:r>
              <a:rPr lang="en-US" dirty="0" err="1"/>
              <a:t>myfile</a:t>
            </a:r>
            <a:endParaRPr lang="en-US" dirty="0"/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7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is the most useful user command</a:t>
            </a:r>
          </a:p>
          <a:p>
            <a:r>
              <a:rPr lang="en-US" dirty="0"/>
              <a:t>Try man </a:t>
            </a:r>
            <a:r>
              <a:rPr lang="en-US" dirty="0" err="1"/>
              <a:t>man</a:t>
            </a:r>
            <a:endParaRPr lang="en-US" dirty="0"/>
          </a:p>
          <a:p>
            <a:r>
              <a:rPr lang="en-US" dirty="0"/>
              <a:t>You do not need to supply the exact user command or man page you are interested in</a:t>
            </a:r>
          </a:p>
          <a:p>
            <a:r>
              <a:rPr lang="en-US" dirty="0"/>
              <a:t>Multiple results may exist</a:t>
            </a:r>
          </a:p>
          <a:p>
            <a:pPr lvl="1"/>
            <a:r>
              <a:rPr lang="en-US" dirty="0"/>
              <a:t>For example, try </a:t>
            </a:r>
            <a:r>
              <a:rPr lang="en-US" i="1" dirty="0"/>
              <a:t>man open</a:t>
            </a:r>
            <a:r>
              <a:rPr lang="en-US" dirty="0"/>
              <a:t>, then </a:t>
            </a:r>
            <a:r>
              <a:rPr lang="en-US" i="1" dirty="0"/>
              <a:t>man 2 open</a:t>
            </a:r>
          </a:p>
          <a:p>
            <a:pPr lvl="1"/>
            <a:r>
              <a:rPr lang="en-US" dirty="0"/>
              <a:t>2 corresponds to the man pages section</a:t>
            </a:r>
          </a:p>
          <a:p>
            <a:pPr lvl="1"/>
            <a:r>
              <a:rPr lang="en-US" i="1" dirty="0"/>
              <a:t>man -k &lt;term&gt;</a:t>
            </a:r>
            <a:r>
              <a:rPr lang="en-US" dirty="0"/>
              <a:t> searches for term in man pages and returns page with their section</a:t>
            </a:r>
          </a:p>
          <a:p>
            <a:pPr lvl="2"/>
            <a:r>
              <a:rPr lang="en-US" dirty="0"/>
              <a:t>Example: open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Page Sections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226" y="1759212"/>
            <a:ext cx="91187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1   	Executable programs or shell commands</a:t>
            </a:r>
          </a:p>
          <a:p>
            <a:r>
              <a:rPr lang="en-US" dirty="0"/>
              <a:t>       2   	System calls (functions provided by the kernel)</a:t>
            </a:r>
          </a:p>
          <a:p>
            <a:r>
              <a:rPr lang="en-US" dirty="0"/>
              <a:t>       3   	Library calls (functions within program libraries)</a:t>
            </a:r>
          </a:p>
          <a:p>
            <a:r>
              <a:rPr lang="en-US" dirty="0"/>
              <a:t>       4  	Special files (usually found in /dev)</a:t>
            </a:r>
          </a:p>
          <a:p>
            <a:r>
              <a:rPr lang="en-US" dirty="0"/>
              <a:t>       5   	File formats and conventions </a:t>
            </a:r>
            <a:r>
              <a:rPr lang="en-US" dirty="0" err="1"/>
              <a:t>eg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r>
              <a:rPr lang="en-US" dirty="0"/>
              <a:t>       6   	Games</a:t>
            </a:r>
          </a:p>
          <a:p>
            <a:r>
              <a:rPr lang="en-US" dirty="0"/>
              <a:t>       7   	Miscellaneous  (including  macro  packages  and  conventions), e.g., man(7), </a:t>
            </a:r>
            <a:r>
              <a:rPr lang="en-US" dirty="0" err="1"/>
              <a:t>groff</a:t>
            </a:r>
            <a:r>
              <a:rPr lang="en-US" dirty="0"/>
              <a:t>(7)</a:t>
            </a:r>
          </a:p>
          <a:p>
            <a:r>
              <a:rPr lang="en-US" dirty="0"/>
              <a:t>       8   	System administration commands (usually only for root)</a:t>
            </a:r>
          </a:p>
          <a:p>
            <a:r>
              <a:rPr lang="en-US" dirty="0"/>
              <a:t>       9   	Kernel routines [Non standard]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C22BB-A6CD-934B-ABE3-24B4B185AE54}"/>
              </a:ext>
            </a:extLst>
          </p:cNvPr>
          <p:cNvSpPr txBox="1"/>
          <p:nvPr/>
        </p:nvSpPr>
        <p:spPr>
          <a:xfrm>
            <a:off x="172529" y="5145578"/>
            <a:ext cx="850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Google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yet</a:t>
            </a:r>
            <a:r>
              <a:rPr lang="zh-CN" altLang="en-US" sz="3600" dirty="0"/>
              <a:t> </a:t>
            </a:r>
            <a:r>
              <a:rPr lang="en-US" altLang="zh-CN" sz="3600" dirty="0"/>
              <a:t>another</a:t>
            </a:r>
            <a:r>
              <a:rPr lang="zh-CN" altLang="en-US" sz="3600" dirty="0"/>
              <a:t> </a:t>
            </a:r>
            <a:r>
              <a:rPr lang="en-US" altLang="zh-CN" sz="3600" dirty="0"/>
              <a:t>man</a:t>
            </a:r>
            <a:r>
              <a:rPr lang="zh-CN" altLang="en-US" sz="3600" dirty="0"/>
              <a:t> </a:t>
            </a:r>
            <a:r>
              <a:rPr lang="en-US" altLang="zh-CN" sz="3600" dirty="0"/>
              <a:t>(maybe easier?)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830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605"/>
            <a:ext cx="9144000" cy="12480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Sharing Files Between Host OS and VM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07248"/>
            <a:ext cx="8798943" cy="471002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 VM is set up to use </a:t>
            </a:r>
            <a:r>
              <a:rPr lang="en-US" altLang="zh-CN" i="1" dirty="0"/>
              <a:t>D:\shared</a:t>
            </a:r>
            <a:r>
              <a:rPr lang="en-US" altLang="zh-CN" dirty="0"/>
              <a:t> as the default shared directory.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 You are welcome to change it, if this path does not meet your needs.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50CFE-46EE-42C5-A9FF-CFACA2F8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83" y="2413791"/>
            <a:ext cx="5777353" cy="40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12480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(Terminal)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C09C67-B24A-1248-9BB8-DB84867A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6" y="1521633"/>
            <a:ext cx="8888343" cy="178002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pPr marL="578358" lvl="1" indent="-285750">
              <a:buFont typeface="Wingdings" pitchFamily="2" charset="2"/>
              <a:buChar char="Ø"/>
            </a:pP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endParaRPr lang="en-US" altLang="zh-CN" dirty="0"/>
          </a:p>
          <a:p>
            <a:pPr marL="578358" lvl="1" indent="-285750">
              <a:buFont typeface="Wingdings" pitchFamily="2" charset="2"/>
              <a:buChar char="Ø"/>
            </a:pP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typically 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(monitor)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(keyboard)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interact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shell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1DE2E-4377-4363-BDD8-EC79618C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48" y="3039336"/>
            <a:ext cx="4491358" cy="34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F3E5-CECB-407A-A07E-D04E762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cs392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2679-858F-4F0D-A76B-4211AE68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 into the cs385 account. The password is </a:t>
            </a:r>
            <a:r>
              <a:rPr lang="en-US" i="1" dirty="0"/>
              <a:t>password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 know, it’s </a:t>
            </a:r>
            <a:r>
              <a:rPr lang="en-US" i="1" dirty="0"/>
              <a:t>very secure</a:t>
            </a:r>
            <a:r>
              <a:rPr lang="en-US" dirty="0"/>
              <a:t>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 create a new user, open a terminal and terminal type: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cs392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Enter the password of your choosing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You may leave all the fields (full name, room number, etc., blank)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 </a:t>
            </a:r>
            <a:r>
              <a:rPr lang="en-US" dirty="0" err="1"/>
              <a:t>sudo</a:t>
            </a:r>
            <a:r>
              <a:rPr lang="en-US" dirty="0"/>
              <a:t> access for the cs392 user: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cs392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 access to the shared folder: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sudo usermod -aG vboxsf cs392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 –s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/shared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means “super user do”</a:t>
            </a:r>
          </a:p>
          <a:p>
            <a:pPr marL="0" indent="0">
              <a:buNone/>
            </a:pPr>
            <a:r>
              <a:rPr lang="en-US" dirty="0" err="1"/>
              <a:t>su</a:t>
            </a:r>
            <a:r>
              <a:rPr lang="en-US" dirty="0"/>
              <a:t> means “switch user”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4273-CB50-419D-B269-E066398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2F82-E773-49CE-BD4D-AE4C0904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0D6E-E084-4268-A97D-A660600C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 Shell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0" descr="\\172.16.2.26\Art\OUTPUT\PTG\STEVENS-RAGO\Ch01\Stevens_fig01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4" y="1597817"/>
            <a:ext cx="3024183" cy="268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\\172.16.2.26\Art\OUTPUT\PTG\STEVENS-RAGO\Ch01\Stevens_fig01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62" y="4824292"/>
            <a:ext cx="6308917" cy="155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87927" y="1694271"/>
            <a:ext cx="1071418" cy="568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E4D085-FC0C-3846-969A-E841BE9089A3}"/>
              </a:ext>
            </a:extLst>
          </p:cNvPr>
          <p:cNvSpPr txBox="1"/>
          <p:nvPr/>
        </p:nvSpPr>
        <p:spPr>
          <a:xfrm>
            <a:off x="4197927" y="1388225"/>
            <a:ext cx="3898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VM,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bash:</a:t>
            </a:r>
            <a:r>
              <a:rPr lang="zh-CN" altLang="en-US" dirty="0"/>
              <a:t> </a:t>
            </a:r>
            <a:r>
              <a:rPr lang="en-US" dirty="0">
                <a:hlinkClick r:id="rId4"/>
              </a:rPr>
              <a:t>https://www.gnu.org/software/bash/manual/bashref.html#What-is-a-shell_003f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first login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 shell</a:t>
            </a:r>
            <a:r>
              <a:rPr lang="zh-CN" altLang="en-US" dirty="0"/>
              <a:t> </a:t>
            </a:r>
            <a:r>
              <a:rPr lang="en-US" altLang="zh-CN" dirty="0"/>
              <a:t>places</a:t>
            </a:r>
            <a:r>
              <a:rPr lang="en-US" dirty="0"/>
              <a:t> you in your </a:t>
            </a:r>
            <a:r>
              <a:rPr lang="en-US" b="1" dirty="0"/>
              <a:t>home directory</a:t>
            </a:r>
          </a:p>
          <a:p>
            <a:pPr lvl="1"/>
            <a:r>
              <a:rPr lang="en-US" dirty="0"/>
              <a:t>/home/</a:t>
            </a:r>
            <a:r>
              <a:rPr lang="en-US" i="1" dirty="0"/>
              <a:t>&lt;username&gt;</a:t>
            </a:r>
          </a:p>
          <a:p>
            <a:pPr marL="201168" lvl="1" indent="0">
              <a:buNone/>
            </a:pPr>
            <a:endParaRPr lang="en-US" i="1" dirty="0"/>
          </a:p>
          <a:p>
            <a:pPr marL="201168" lvl="1" indent="0">
              <a:buNone/>
            </a:pPr>
            <a:endParaRPr 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6B8D3592-F457-F149-9EE1-D1CFDEAC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6" y="2269598"/>
            <a:ext cx="5266729" cy="39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857A-A77C-4500-977C-BF49A7CA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 Explained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4B0D-9DC4-4E2D-BD02-977AE2FC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483801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/bin : The /bin directory contains the essential user binaries (programs) that must be present when the system is mounted in single-user mode.</a:t>
            </a:r>
          </a:p>
          <a:p>
            <a:pPr fontAlgn="base"/>
            <a:r>
              <a:rPr lang="en-US" dirty="0"/>
              <a:t>/boot : The /boot directory contains the files needed to boot the system – for example, the GRUB boot loader’s files and your Linux kernels are stored here. The boot loader’s configuration files aren’t located here, though – they’re in /</a:t>
            </a:r>
            <a:r>
              <a:rPr lang="en-US" dirty="0" err="1"/>
              <a:t>etc</a:t>
            </a:r>
            <a:r>
              <a:rPr lang="en-US" dirty="0"/>
              <a:t> with the other configuration files.</a:t>
            </a:r>
          </a:p>
          <a:p>
            <a:pPr fontAlgn="base"/>
            <a:r>
              <a:rPr lang="en-US" dirty="0"/>
              <a:t>/dev : Linux exposes devices as files, and the /dev directory contains a number of special files that represent devices. This directory also contains pseudo-devices, which are virtual devices that don’t actually correspond to hardware. For example, /dev/random produces random numbers.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 : The /</a:t>
            </a:r>
            <a:r>
              <a:rPr lang="en-US" dirty="0" err="1"/>
              <a:t>etc</a:t>
            </a:r>
            <a:r>
              <a:rPr lang="en-US" dirty="0"/>
              <a:t> directory contains configuration files, which can generally be edited by hand in a text editor.</a:t>
            </a:r>
          </a:p>
          <a:p>
            <a:pPr fontAlgn="base"/>
            <a:r>
              <a:rPr lang="en-US" dirty="0"/>
              <a:t>/home : Home directory of the users. Every time a new user is created, a directory in the name of user is created within home directory which contains other directories like Desktop, Downloads, Documents,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4F43-C827-4D46-BC40-1A933873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A47B-E579-45AA-8741-017504A7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392: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8B23-5F67-4C97-94B5-FFB5EE1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390-69AE-4F67-AB23-A83B55BF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 Explained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4CD9-077D-4B0C-A651-BB61E076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/lib : The /lib directory contains libraries needed by the essential binaries in the /bin and /</a:t>
            </a:r>
            <a:r>
              <a:rPr lang="en-US" dirty="0" err="1"/>
              <a:t>sbin</a:t>
            </a:r>
            <a:r>
              <a:rPr lang="en-US" dirty="0"/>
              <a:t> folder. Libraries needed by the binaries in the /</a:t>
            </a:r>
            <a:r>
              <a:rPr lang="en-US" dirty="0" err="1"/>
              <a:t>usr</a:t>
            </a:r>
            <a:r>
              <a:rPr lang="en-US" dirty="0"/>
              <a:t>/bin folder are located in /</a:t>
            </a:r>
            <a:r>
              <a:rPr lang="en-US" dirty="0" err="1"/>
              <a:t>usr</a:t>
            </a:r>
            <a:r>
              <a:rPr lang="en-US" dirty="0"/>
              <a:t>/lib.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lost+found</a:t>
            </a:r>
            <a:r>
              <a:rPr lang="en-US" dirty="0"/>
              <a:t> : This directory is installed during installation of Linux, useful for recovering files which may be broken due to an unexpected shut-down.</a:t>
            </a:r>
          </a:p>
          <a:p>
            <a:pPr fontAlgn="base"/>
            <a:r>
              <a:rPr lang="en-US" dirty="0"/>
              <a:t>/media : Temporary mount directory is created for removable devices such as /media/</a:t>
            </a:r>
            <a:r>
              <a:rPr lang="en-US" dirty="0" err="1"/>
              <a:t>cdrom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 : Temporary mount directory for mounting file system.</a:t>
            </a:r>
          </a:p>
          <a:p>
            <a:pPr fontAlgn="base"/>
            <a:r>
              <a:rPr lang="en-US" dirty="0"/>
              <a:t>/opt : Optional is abbreviated as opt. Contains third party application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36FC-B6D2-4022-BBB0-95ADF501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3E91-483C-424A-B2C4-C94652B3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647-E907-48AC-B206-5233F03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8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15240</TotalTime>
  <Words>2084</Words>
  <Application>Microsoft Office PowerPoint</Application>
  <PresentationFormat>On-screen Show (4:3)</PresentationFormat>
  <Paragraphs>277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Courier New</vt:lpstr>
      <vt:lpstr>Wingdings</vt:lpstr>
      <vt:lpstr>Retrospect</vt:lpstr>
      <vt:lpstr>Command Line</vt:lpstr>
      <vt:lpstr>Configuring lubuntu</vt:lpstr>
      <vt:lpstr>Sharing Files Between Host OS and VM</vt:lpstr>
      <vt:lpstr>Console (Terminal) Environment</vt:lpstr>
      <vt:lpstr>Add cs392 User</vt:lpstr>
      <vt:lpstr>Working with the Shell</vt:lpstr>
      <vt:lpstr>Getting Started</vt:lpstr>
      <vt:lpstr>File Paths Explained (1/4)</vt:lpstr>
      <vt:lpstr>File Paths Explained (2/4)</vt:lpstr>
      <vt:lpstr>File Paths Explained (3/4)</vt:lpstr>
      <vt:lpstr>File Paths Explained (4/4)</vt:lpstr>
      <vt:lpstr>First Commands</vt:lpstr>
      <vt:lpstr>Two Types of Commands</vt:lpstr>
      <vt:lpstr>ls</vt:lpstr>
      <vt:lpstr>Shell Variables</vt:lpstr>
      <vt:lpstr>Directory Management</vt:lpstr>
      <vt:lpstr>Creating a File</vt:lpstr>
      <vt:lpstr>Viewing a File</vt:lpstr>
      <vt:lpstr>Deleting a File</vt:lpstr>
      <vt:lpstr>Time</vt:lpstr>
      <vt:lpstr>Time</vt:lpstr>
      <vt:lpstr>Job Control in Bash</vt:lpstr>
      <vt:lpstr>Standard I/O and Redirection</vt:lpstr>
      <vt:lpstr>man</vt:lpstr>
      <vt:lpstr>Manual Page Sections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341</cp:revision>
  <dcterms:created xsi:type="dcterms:W3CDTF">2016-01-21T20:46:53Z</dcterms:created>
  <dcterms:modified xsi:type="dcterms:W3CDTF">2020-01-23T22:24:24Z</dcterms:modified>
</cp:coreProperties>
</file>