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E44"/>
    <a:srgbClr val="0AA3D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38" y="3258"/>
      </p:cViewPr>
      <p:guideLst>
        <p:guide orient="horz" pos="43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0851"/>
            <a:ext cx="7772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72400"/>
            <a:ext cx="6400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7"/>
            <a:ext cx="20574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7"/>
            <a:ext cx="60198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1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13801"/>
            <a:ext cx="7772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813427"/>
            <a:ext cx="77724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00401"/>
            <a:ext cx="4038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200401"/>
            <a:ext cx="4038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9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70226"/>
            <a:ext cx="4040188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49750"/>
            <a:ext cx="4040188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3070226"/>
            <a:ext cx="4041775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349750"/>
            <a:ext cx="4041775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8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46100"/>
            <a:ext cx="3008313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101"/>
            <a:ext cx="5111750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70201"/>
            <a:ext cx="3008313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9601200"/>
            <a:ext cx="54864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25550"/>
            <a:ext cx="5486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0734676"/>
            <a:ext cx="54864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7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927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00401"/>
            <a:ext cx="82296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2712701"/>
            <a:ext cx="2133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2712701"/>
            <a:ext cx="2895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2712701"/>
            <a:ext cx="2133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creative-element.net/wp-content/uploads/2013/01/ivory-off-white-paper-textur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r="49"/>
          <a:stretch/>
        </p:blipFill>
        <p:spPr bwMode="auto">
          <a:xfrm>
            <a:off x="0" y="5237988"/>
            <a:ext cx="9144000" cy="112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1524000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5F5F5F"/>
              </a:solidFill>
            </a:endParaRPr>
          </a:p>
        </p:txBody>
      </p:sp>
      <p:pic>
        <p:nvPicPr>
          <p:cNvPr id="4" name="Picture 2" descr="C:\Users\kristycameron\Desktop\NEWW website\Pictures\photo 5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45"/>
          <a:stretch/>
        </p:blipFill>
        <p:spPr bwMode="auto">
          <a:xfrm>
            <a:off x="0" y="0"/>
            <a:ext cx="9144000" cy="642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076700" y="5562600"/>
            <a:ext cx="9906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09650" y="5791200"/>
            <a:ext cx="7124700" cy="3124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1" descr="C:\Users\kristycameron\Desktop\NEWW website\NEWWhouse logo_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26" y="6019800"/>
            <a:ext cx="624548" cy="6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860873" y="8116669"/>
            <a:ext cx="5422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600" dirty="0">
                <a:solidFill>
                  <a:srgbClr val="73BE44"/>
                </a:solidFill>
                <a:latin typeface="Duru Sans"/>
              </a:rPr>
              <a:t>Re</a:t>
            </a:r>
            <a:r>
              <a:rPr lang="nl-NL" sz="2000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trofit</a:t>
            </a:r>
            <a:r>
              <a:rPr lang="nl-NL" dirty="0">
                <a:solidFill>
                  <a:srgbClr val="5F5F5F"/>
                </a:solidFill>
                <a:latin typeface="Lora"/>
              </a:rPr>
              <a:t> </a:t>
            </a:r>
            <a:r>
              <a:rPr lang="nl-NL" sz="3600" dirty="0">
                <a:solidFill>
                  <a:srgbClr val="0AA3DF"/>
                </a:solidFill>
                <a:latin typeface="Duru Sans"/>
              </a:rPr>
              <a:t>N</a:t>
            </a:r>
            <a:r>
              <a:rPr lang="nl-NL" sz="2000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Zero:</a:t>
            </a:r>
            <a:r>
              <a:rPr lang="nl-NL" dirty="0">
                <a:solidFill>
                  <a:srgbClr val="5F5F5F"/>
                </a:solidFill>
                <a:latin typeface="Lora"/>
              </a:rPr>
              <a:t> </a:t>
            </a:r>
            <a:r>
              <a:rPr lang="nl-NL" sz="3600" dirty="0">
                <a:solidFill>
                  <a:srgbClr val="0AA3DF"/>
                </a:solidFill>
                <a:latin typeface="Duru Sans"/>
              </a:rPr>
              <a:t>E</a:t>
            </a:r>
            <a:r>
              <a:rPr lang="nl-NL" sz="2000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nergy</a:t>
            </a:r>
            <a:r>
              <a:rPr lang="nl-NL" dirty="0">
                <a:solidFill>
                  <a:srgbClr val="5F5F5F"/>
                </a:solidFill>
                <a:latin typeface="Lora"/>
              </a:rPr>
              <a:t>. </a:t>
            </a:r>
            <a:r>
              <a:rPr lang="nl-NL" sz="3600" dirty="0">
                <a:solidFill>
                  <a:srgbClr val="0AA3DF"/>
                </a:solidFill>
                <a:latin typeface="Duru Sans"/>
              </a:rPr>
              <a:t>W</a:t>
            </a:r>
            <a:r>
              <a:rPr lang="nl-NL" sz="2000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ater</a:t>
            </a:r>
            <a:r>
              <a:rPr lang="nl-NL" dirty="0">
                <a:solidFill>
                  <a:srgbClr val="5F5F5F"/>
                </a:solidFill>
                <a:latin typeface="Lora"/>
              </a:rPr>
              <a:t>. </a:t>
            </a:r>
            <a:r>
              <a:rPr lang="nl-NL" sz="3600" dirty="0">
                <a:solidFill>
                  <a:srgbClr val="0AA3DF"/>
                </a:solidFill>
                <a:latin typeface="Duru Sans"/>
              </a:rPr>
              <a:t>W</a:t>
            </a:r>
            <a:r>
              <a:rPr lang="nl-NL" sz="2000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</a:t>
            </a:r>
            <a:r>
              <a:rPr lang="nl-NL" dirty="0">
                <a:solidFill>
                  <a:srgbClr val="5F5F5F"/>
                </a:solidFill>
                <a:latin typeface="Lora"/>
              </a:rPr>
              <a:t>.</a:t>
            </a:r>
            <a:endParaRPr lang="en-US" dirty="0"/>
          </a:p>
        </p:txBody>
      </p:sp>
      <p:sp>
        <p:nvSpPr>
          <p:cNvPr id="12" name="Freeform 26"/>
          <p:cNvSpPr>
            <a:spLocks noChangeAspect="1" noEditPoints="1"/>
          </p:cNvSpPr>
          <p:nvPr/>
        </p:nvSpPr>
        <p:spPr bwMode="auto">
          <a:xfrm>
            <a:off x="3505200" y="7658793"/>
            <a:ext cx="236293" cy="269235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10916" y="6976094"/>
            <a:ext cx="1143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  <a:latin typeface="Adobe Caslon Pro" pitchFamily="18" charset="0"/>
              </a:rPr>
              <a:t>“</a:t>
            </a:r>
            <a:endParaRPr lang="en-US" sz="16600" dirty="0">
              <a:solidFill>
                <a:schemeClr val="bg1">
                  <a:lumMod val="85000"/>
                </a:schemeClr>
              </a:solidFill>
              <a:latin typeface="Adobe Caslon Pro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>
            <a:off x="6908154" y="4901937"/>
            <a:ext cx="1143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  <a:latin typeface="Adobe Caslon Pro" pitchFamily="18" charset="0"/>
              </a:rPr>
              <a:t>“</a:t>
            </a:r>
            <a:endParaRPr lang="en-US" sz="16600" dirty="0">
              <a:solidFill>
                <a:schemeClr val="bg1">
                  <a:lumMod val="85000"/>
                </a:schemeClr>
              </a:solidFill>
              <a:latin typeface="Adobe Caslon Pro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87216" y="6998772"/>
            <a:ext cx="516956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i="1" dirty="0" smtClean="0"/>
              <a:t>Mission: Transform an existing home into a </a:t>
            </a:r>
            <a:r>
              <a:rPr lang="en-US" sz="1400" i="1" dirty="0"/>
              <a:t>world class research laboratory and sustainable living </a:t>
            </a:r>
            <a:r>
              <a:rPr lang="en-US" sz="1400" i="1" dirty="0" smtClean="0"/>
              <a:t>showcase.</a:t>
            </a:r>
          </a:p>
          <a:p>
            <a:pPr algn="ctr" fontAlgn="base"/>
            <a:endParaRPr lang="en-US" sz="1400" i="1" dirty="0"/>
          </a:p>
          <a:p>
            <a:pPr algn="ctr" fontAlgn="base"/>
            <a:r>
              <a:rPr lang="en-US" sz="1100" dirty="0" smtClean="0"/>
              <a:t>Read more in </a:t>
            </a:r>
            <a:r>
              <a:rPr lang="en-US" sz="1100" dirty="0" smtClean="0">
                <a:solidFill>
                  <a:srgbClr val="73BE44"/>
                </a:solidFill>
              </a:rPr>
              <a:t>About Us</a:t>
            </a:r>
            <a:r>
              <a:rPr lang="en-US" sz="1100" dirty="0" smtClean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685321" y="9753600"/>
            <a:ext cx="3773358" cy="3505200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11" descr="C:\Users\kristycameron\Desktop\NEWW website\NEWWhouse logo_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26" y="9982200"/>
            <a:ext cx="624548" cy="6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711294" y="10886181"/>
            <a:ext cx="1143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  <a:latin typeface="Adobe Caslon Pro" pitchFamily="18" charset="0"/>
              </a:rPr>
              <a:t>“</a:t>
            </a:r>
            <a:endParaRPr lang="en-US" sz="16600" dirty="0">
              <a:solidFill>
                <a:schemeClr val="bg1">
                  <a:lumMod val="85000"/>
                </a:schemeClr>
              </a:solidFill>
              <a:latin typeface="Adobe Caslon Pro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10800000">
            <a:off x="5315679" y="8799286"/>
            <a:ext cx="1143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  <a:latin typeface="Adobe Caslon Pro" pitchFamily="18" charset="0"/>
              </a:rPr>
              <a:t>“</a:t>
            </a:r>
            <a:endParaRPr lang="en-US" sz="16600" dirty="0">
              <a:solidFill>
                <a:schemeClr val="bg1">
                  <a:lumMod val="85000"/>
                </a:schemeClr>
              </a:solidFill>
              <a:latin typeface="Adobe Caslon Pro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00400" y="10931699"/>
            <a:ext cx="2743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i="1" dirty="0" smtClean="0"/>
              <a:t>Mission: Transform an existing home into a </a:t>
            </a:r>
            <a:r>
              <a:rPr lang="en-US" sz="1400" i="1" dirty="0"/>
              <a:t>world class research laboratory and sustainable living </a:t>
            </a:r>
            <a:r>
              <a:rPr lang="en-US" sz="1400" i="1" dirty="0" smtClean="0"/>
              <a:t>showcase.</a:t>
            </a:r>
          </a:p>
          <a:p>
            <a:pPr algn="ctr" fontAlgn="base"/>
            <a:endParaRPr lang="en-US" sz="1400" i="1" dirty="0"/>
          </a:p>
          <a:p>
            <a:pPr algn="ctr" fontAlgn="base"/>
            <a:r>
              <a:rPr lang="en-US" sz="1100" dirty="0" smtClean="0"/>
              <a:t>     Read more in </a:t>
            </a:r>
            <a:r>
              <a:rPr lang="en-US" sz="1100" dirty="0" smtClean="0">
                <a:solidFill>
                  <a:srgbClr val="73BE44"/>
                </a:solidFill>
              </a:rPr>
              <a:t>About Us</a:t>
            </a:r>
            <a:r>
              <a:rPr lang="en-US" sz="1100" dirty="0" smtClean="0"/>
              <a:t>.</a:t>
            </a:r>
          </a:p>
        </p:txBody>
      </p:sp>
      <p:sp>
        <p:nvSpPr>
          <p:cNvPr id="54" name="Freeform 26"/>
          <p:cNvSpPr>
            <a:spLocks noChangeAspect="1" noEditPoints="1"/>
          </p:cNvSpPr>
          <p:nvPr/>
        </p:nvSpPr>
        <p:spPr bwMode="auto">
          <a:xfrm>
            <a:off x="3618001" y="12026232"/>
            <a:ext cx="236293" cy="269235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711295" y="12496800"/>
            <a:ext cx="3747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srgbClr val="73BE44"/>
                </a:solidFill>
                <a:latin typeface="Duru Sans"/>
              </a:rPr>
              <a:t>Re</a:t>
            </a:r>
            <a:r>
              <a:rPr lang="nl-NL" sz="1400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trofit</a:t>
            </a:r>
            <a:r>
              <a:rPr lang="nl-NL" sz="1200" dirty="0">
                <a:solidFill>
                  <a:srgbClr val="5F5F5F"/>
                </a:solidFill>
                <a:latin typeface="Lora"/>
              </a:rPr>
              <a:t> </a:t>
            </a:r>
            <a:r>
              <a:rPr lang="nl-NL" sz="2400" dirty="0" smtClean="0">
                <a:solidFill>
                  <a:srgbClr val="0AA3DF"/>
                </a:solidFill>
                <a:latin typeface="Duru Sans"/>
              </a:rPr>
              <a:t>N</a:t>
            </a:r>
            <a:r>
              <a:rPr lang="nl-NL" sz="1400" dirty="0" smtClean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Zero: </a:t>
            </a:r>
            <a:r>
              <a:rPr lang="nl-NL" sz="2400" dirty="0" smtClean="0">
                <a:solidFill>
                  <a:srgbClr val="0AA3DF"/>
                </a:solidFill>
                <a:latin typeface="Duru Sans"/>
              </a:rPr>
              <a:t>E</a:t>
            </a:r>
            <a:r>
              <a:rPr lang="nl-NL" sz="1400" dirty="0" smtClean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nergy</a:t>
            </a:r>
            <a:r>
              <a:rPr lang="nl-NL" sz="1200" dirty="0" smtClean="0">
                <a:solidFill>
                  <a:srgbClr val="5F5F5F"/>
                </a:solidFill>
                <a:latin typeface="Lora"/>
              </a:rPr>
              <a:t>.</a:t>
            </a:r>
            <a:r>
              <a:rPr lang="nl-NL" sz="2400" dirty="0" smtClean="0">
                <a:solidFill>
                  <a:srgbClr val="0AA3DF"/>
                </a:solidFill>
                <a:latin typeface="Duru Sans"/>
              </a:rPr>
              <a:t>W</a:t>
            </a:r>
            <a:r>
              <a:rPr lang="nl-NL" sz="1400" dirty="0" smtClean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ater</a:t>
            </a:r>
            <a:r>
              <a:rPr lang="nl-NL" sz="1200" dirty="0" smtClean="0">
                <a:solidFill>
                  <a:srgbClr val="5F5F5F"/>
                </a:solidFill>
                <a:latin typeface="Lora"/>
              </a:rPr>
              <a:t>.</a:t>
            </a:r>
            <a:r>
              <a:rPr lang="nl-NL" sz="2400" dirty="0" smtClean="0">
                <a:solidFill>
                  <a:srgbClr val="0AA3DF"/>
                </a:solidFill>
                <a:latin typeface="Duru Sans"/>
              </a:rPr>
              <a:t>W</a:t>
            </a:r>
            <a:r>
              <a:rPr lang="nl-NL" sz="1400" dirty="0" smtClean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</a:t>
            </a:r>
            <a:r>
              <a:rPr lang="nl-NL" sz="1200" dirty="0">
                <a:solidFill>
                  <a:srgbClr val="5F5F5F"/>
                </a:solidFill>
                <a:latin typeface="Lora"/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364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creative-element.net/wp-content/uploads/2013/01/ivory-off-white-paper-textur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r="49"/>
          <a:stretch/>
        </p:blipFill>
        <p:spPr bwMode="auto">
          <a:xfrm>
            <a:off x="0" y="5237988"/>
            <a:ext cx="9144000" cy="112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1524000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5F5F5F"/>
              </a:solidFill>
            </a:endParaRPr>
          </a:p>
        </p:txBody>
      </p:sp>
      <p:pic>
        <p:nvPicPr>
          <p:cNvPr id="4" name="Picture 2" descr="C:\Users\kristycameron\Desktop\NEWW website\Pictures\photo 5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45"/>
          <a:stretch/>
        </p:blipFill>
        <p:spPr bwMode="auto">
          <a:xfrm>
            <a:off x="0" y="0"/>
            <a:ext cx="9144000" cy="642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076700" y="5562600"/>
            <a:ext cx="9906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09650" y="5791200"/>
            <a:ext cx="7124700" cy="2590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1" descr="C:\Users\kristycameron\Desktop\NEWW website\NEWWhouse logo_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78857"/>
            <a:ext cx="624548" cy="6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220418" y="6100494"/>
            <a:ext cx="838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600" dirty="0" smtClean="0">
                <a:solidFill>
                  <a:srgbClr val="73BE44"/>
                </a:solidFill>
                <a:latin typeface="Duru Sans"/>
              </a:rPr>
              <a:t>Re</a:t>
            </a:r>
            <a:r>
              <a:rPr lang="nl-NL" dirty="0">
                <a:solidFill>
                  <a:srgbClr val="5F5F5F"/>
                </a:solidFill>
                <a:latin typeface="Lora"/>
              </a:rPr>
              <a:t> 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7216" y="7062272"/>
            <a:ext cx="516956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i="1" dirty="0" smtClean="0"/>
              <a:t>Mission: Transform an existing home into a </a:t>
            </a:r>
            <a:r>
              <a:rPr lang="en-US" sz="1400" i="1" dirty="0"/>
              <a:t>world class research laboratory and sustainable living </a:t>
            </a:r>
            <a:r>
              <a:rPr lang="en-US" sz="1400" i="1" dirty="0" smtClean="0"/>
              <a:t>showcase.</a:t>
            </a:r>
          </a:p>
          <a:p>
            <a:pPr algn="ctr" fontAlgn="base"/>
            <a:endParaRPr lang="en-US" sz="1400" i="1" dirty="0"/>
          </a:p>
          <a:p>
            <a:pPr algn="ctr" fontAlgn="base"/>
            <a:r>
              <a:rPr lang="en-US" sz="1100" dirty="0" smtClean="0"/>
              <a:t>Read more in </a:t>
            </a:r>
            <a:r>
              <a:rPr lang="en-US" sz="1100" dirty="0" smtClean="0">
                <a:solidFill>
                  <a:srgbClr val="73BE44"/>
                </a:solidFill>
              </a:rPr>
              <a:t>About Us</a:t>
            </a:r>
            <a:r>
              <a:rPr lang="en-US" sz="1100" dirty="0" smtClean="0"/>
              <a:t>.</a:t>
            </a:r>
          </a:p>
        </p:txBody>
      </p:sp>
      <p:sp>
        <p:nvSpPr>
          <p:cNvPr id="12" name="Freeform 26"/>
          <p:cNvSpPr>
            <a:spLocks noChangeAspect="1" noEditPoints="1"/>
          </p:cNvSpPr>
          <p:nvPr/>
        </p:nvSpPr>
        <p:spPr bwMode="auto">
          <a:xfrm>
            <a:off x="3505200" y="7700978"/>
            <a:ext cx="236293" cy="269235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10916" y="7081322"/>
            <a:ext cx="1143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  <a:latin typeface="Adobe Caslon Pro" pitchFamily="18" charset="0"/>
              </a:rPr>
              <a:t>“</a:t>
            </a:r>
            <a:endParaRPr lang="en-US" sz="16600" dirty="0">
              <a:solidFill>
                <a:schemeClr val="bg1">
                  <a:lumMod val="85000"/>
                </a:schemeClr>
              </a:solidFill>
              <a:latin typeface="Adobe Caslon Pro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>
            <a:off x="6908154" y="5007165"/>
            <a:ext cx="1143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  <a:latin typeface="Adobe Caslon Pro" pitchFamily="18" charset="0"/>
              </a:rPr>
              <a:t>“</a:t>
            </a:r>
            <a:endParaRPr lang="en-US" sz="16600" dirty="0">
              <a:solidFill>
                <a:schemeClr val="bg1">
                  <a:lumMod val="85000"/>
                </a:schemeClr>
              </a:solidFill>
              <a:latin typeface="Adobe Caslon Pro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3010" y="6288747"/>
            <a:ext cx="694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350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D Color Palette">
      <a:dk1>
        <a:srgbClr val="5F5F5F"/>
      </a:dk1>
      <a:lt1>
        <a:sysClr val="window" lastClr="FFFFFF"/>
      </a:lt1>
      <a:dk2>
        <a:srgbClr val="5F5F5F"/>
      </a:dk2>
      <a:lt2>
        <a:srgbClr val="D5D5D5"/>
      </a:lt2>
      <a:accent1>
        <a:srgbClr val="0067B1"/>
      </a:accent1>
      <a:accent2>
        <a:srgbClr val="E36F1E"/>
      </a:accent2>
      <a:accent3>
        <a:srgbClr val="00A389"/>
      </a:accent3>
      <a:accent4>
        <a:srgbClr val="92278F"/>
      </a:accent4>
      <a:accent5>
        <a:srgbClr val="EEB111"/>
      </a:accent5>
      <a:accent6>
        <a:srgbClr val="D11242"/>
      </a:accent6>
      <a:hlink>
        <a:srgbClr val="00A4E4"/>
      </a:hlink>
      <a:folHlink>
        <a:srgbClr val="7AC143"/>
      </a:folHlink>
    </a:clrScheme>
    <a:fontScheme name="SD Fonts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solidFill>
              <a:srgbClr val="5F5F5F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</TotalTime>
  <Words>80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Kristy Cameron</dc:creator>
  <cp:lastModifiedBy>Kristy Cameron</cp:lastModifiedBy>
  <cp:revision>6</cp:revision>
  <dcterms:created xsi:type="dcterms:W3CDTF">2014-05-09T17:46:15Z</dcterms:created>
  <dcterms:modified xsi:type="dcterms:W3CDTF">2014-05-09T18:38:45Z</dcterms:modified>
</cp:coreProperties>
</file>