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1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2C1AB0-292C-4031-831C-21EF0D6BCA2F}"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C1AB0-292C-4031-831C-21EF0D6BCA2F}"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C1AB0-292C-4031-831C-21EF0D6BCA2F}"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2C1AB0-292C-4031-831C-21EF0D6BCA2F}"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2C1AB0-292C-4031-831C-21EF0D6BCA2F}" type="datetimeFigureOut">
              <a:rPr lang="en-US" smtClean="0"/>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2C1AB0-292C-4031-831C-21EF0D6BCA2F}"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2C1AB0-292C-4031-831C-21EF0D6BCA2F}" type="datetimeFigureOut">
              <a:rPr lang="en-US" smtClean="0"/>
              <a:t>5/20/2014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2C1AB0-292C-4031-831C-21EF0D6BCA2F}" type="datetimeFigureOut">
              <a:rPr lang="en-US" smtClean="0"/>
              <a:t>5/20/2014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C1AB0-292C-4031-831C-21EF0D6BCA2F}" type="datetimeFigureOut">
              <a:rPr lang="en-US" smtClean="0"/>
              <a:t>5/20/2014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C1AB0-292C-4031-831C-21EF0D6BCA2F}"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C1AB0-292C-4031-831C-21EF0D6BCA2F}" type="datetimeFigureOut">
              <a:rPr lang="en-US" smtClean="0"/>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4412-BFF1-41B4-B129-AD603B8BBB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C1AB0-292C-4031-831C-21EF0D6BCA2F}" type="datetimeFigureOut">
              <a:rPr lang="en-US" smtClean="0"/>
              <a:t>5/20/2014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A4412-BFF1-41B4-B129-AD603B8BBB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066800"/>
            <a:ext cx="7086600" cy="646331"/>
          </a:xfrm>
          <a:prstGeom prst="rect">
            <a:avLst/>
          </a:prstGeom>
        </p:spPr>
        <p:txBody>
          <a:bodyPr wrap="square">
            <a:spAutoFit/>
          </a:bodyPr>
          <a:lstStyle/>
          <a:p>
            <a:r>
              <a:rPr lang="en-US" dirty="0"/>
              <a:t>Our mission is to transform an existing home into a world-class research laboratory and sustainable living </a:t>
            </a:r>
            <a:r>
              <a:rPr lang="en-US" dirty="0" smtClean="0"/>
              <a:t>showcase.</a:t>
            </a:r>
            <a:endParaRPr lang="en-US" dirty="0"/>
          </a:p>
        </p:txBody>
      </p:sp>
      <p:sp>
        <p:nvSpPr>
          <p:cNvPr id="5" name="TextBox 4"/>
          <p:cNvSpPr txBox="1"/>
          <p:nvPr/>
        </p:nvSpPr>
        <p:spPr>
          <a:xfrm>
            <a:off x="2895600" y="304800"/>
            <a:ext cx="3226781" cy="369332"/>
          </a:xfrm>
          <a:prstGeom prst="rect">
            <a:avLst/>
          </a:prstGeom>
          <a:noFill/>
        </p:spPr>
        <p:txBody>
          <a:bodyPr wrap="none" rtlCol="0">
            <a:spAutoFit/>
          </a:bodyPr>
          <a:lstStyle/>
          <a:p>
            <a:r>
              <a:rPr lang="en-US" dirty="0" smtClean="0"/>
              <a:t>Mission Statement Landing Page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295400"/>
            <a:ext cx="7086600" cy="1200329"/>
          </a:xfrm>
          <a:prstGeom prst="rect">
            <a:avLst/>
          </a:prstGeom>
        </p:spPr>
        <p:txBody>
          <a:bodyPr wrap="square">
            <a:spAutoFit/>
          </a:bodyPr>
          <a:lstStyle/>
          <a:p>
            <a:r>
              <a:rPr lang="en-US" dirty="0" smtClean="0"/>
              <a:t>At </a:t>
            </a:r>
            <a:r>
              <a:rPr lang="en-US" dirty="0"/>
              <a:t>Whirlpool, we are passionate about improving the quality of life for our consumers while minimizing our impact on the environment. And we are combining the power of innovation with our environmental commitment to create solutions that delight consumers – today and tomorrow.</a:t>
            </a:r>
          </a:p>
        </p:txBody>
      </p:sp>
      <p:sp>
        <p:nvSpPr>
          <p:cNvPr id="5" name="TextBox 4"/>
          <p:cNvSpPr txBox="1"/>
          <p:nvPr/>
        </p:nvSpPr>
        <p:spPr>
          <a:xfrm>
            <a:off x="2286000" y="457200"/>
            <a:ext cx="3657600" cy="369332"/>
          </a:xfrm>
          <a:prstGeom prst="rect">
            <a:avLst/>
          </a:prstGeom>
          <a:noFill/>
        </p:spPr>
        <p:txBody>
          <a:bodyPr wrap="square" rtlCol="0">
            <a:spAutoFit/>
          </a:bodyPr>
          <a:lstStyle/>
          <a:p>
            <a:r>
              <a:rPr lang="en-US" dirty="0" smtClean="0"/>
              <a:t>About Whirlpool Corp Sustainability</a:t>
            </a:r>
            <a:endParaRPr lang="en-US" dirty="0"/>
          </a:p>
        </p:txBody>
      </p:sp>
      <p:sp>
        <p:nvSpPr>
          <p:cNvPr id="6" name="Rectangle 5"/>
          <p:cNvSpPr/>
          <p:nvPr/>
        </p:nvSpPr>
        <p:spPr>
          <a:xfrm>
            <a:off x="533400" y="6488668"/>
            <a:ext cx="8229600" cy="369332"/>
          </a:xfrm>
          <a:prstGeom prst="rect">
            <a:avLst/>
          </a:prstGeom>
        </p:spPr>
        <p:txBody>
          <a:bodyPr wrap="square">
            <a:spAutoFit/>
          </a:bodyPr>
          <a:lstStyle/>
          <a:p>
            <a:r>
              <a:rPr lang="en-US" dirty="0" smtClean="0"/>
              <a:t>http://www.whirlpoolcorp.com/about/design/green_kitchen/default.aspx</a:t>
            </a:r>
            <a:endParaRPr lang="en-US" dirty="0"/>
          </a:p>
        </p:txBody>
      </p:sp>
      <p:pic>
        <p:nvPicPr>
          <p:cNvPr id="12290" name="Picture 2" descr="http://www.whirlpoolcorp.com/2013annual/img/Sust1.png"/>
          <p:cNvPicPr>
            <a:picLocks noChangeAspect="1" noChangeArrowheads="1"/>
          </p:cNvPicPr>
          <p:nvPr/>
        </p:nvPicPr>
        <p:blipFill>
          <a:blip r:embed="rId2" cstate="print"/>
          <a:srcRect/>
          <a:stretch>
            <a:fillRect/>
          </a:stretch>
        </p:blipFill>
        <p:spPr bwMode="auto">
          <a:xfrm>
            <a:off x="685800" y="2819400"/>
            <a:ext cx="2381250" cy="2752725"/>
          </a:xfrm>
          <a:prstGeom prst="rect">
            <a:avLst/>
          </a:prstGeom>
          <a:noFill/>
        </p:spPr>
      </p:pic>
      <p:sp>
        <p:nvSpPr>
          <p:cNvPr id="8" name="Rectangle 7"/>
          <p:cNvSpPr/>
          <p:nvPr/>
        </p:nvSpPr>
        <p:spPr>
          <a:xfrm>
            <a:off x="5029200" y="4038600"/>
            <a:ext cx="2883225" cy="369332"/>
          </a:xfrm>
          <a:prstGeom prst="rect">
            <a:avLst/>
          </a:prstGeom>
        </p:spPr>
        <p:txBody>
          <a:bodyPr wrap="none">
            <a:spAutoFit/>
          </a:bodyPr>
          <a:lstStyle/>
          <a:p>
            <a:r>
              <a:rPr lang="en-US" dirty="0" smtClean="0"/>
              <a:t>http://vimeo.com/65311959</a:t>
            </a:r>
            <a:endParaRPr lang="en-US" dirty="0"/>
          </a:p>
        </p:txBody>
      </p:sp>
      <p:sp>
        <p:nvSpPr>
          <p:cNvPr id="9" name="TextBox 8"/>
          <p:cNvSpPr txBox="1"/>
          <p:nvPr/>
        </p:nvSpPr>
        <p:spPr>
          <a:xfrm>
            <a:off x="4953000" y="3669268"/>
            <a:ext cx="2895600" cy="369332"/>
          </a:xfrm>
          <a:prstGeom prst="rect">
            <a:avLst/>
          </a:prstGeom>
          <a:noFill/>
        </p:spPr>
        <p:txBody>
          <a:bodyPr wrap="square" rtlCol="0">
            <a:spAutoFit/>
          </a:bodyPr>
          <a:lstStyle/>
          <a:p>
            <a:r>
              <a:rPr lang="en-US" dirty="0" smtClean="0"/>
              <a:t>Sustainability Video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bout Whirlpool Corporation"/>
          <p:cNvPicPr>
            <a:picLocks noChangeAspect="1" noChangeArrowheads="1"/>
          </p:cNvPicPr>
          <p:nvPr/>
        </p:nvPicPr>
        <p:blipFill>
          <a:blip r:embed="rId2" cstate="print"/>
          <a:srcRect/>
          <a:stretch>
            <a:fillRect/>
          </a:stretch>
        </p:blipFill>
        <p:spPr bwMode="auto">
          <a:xfrm>
            <a:off x="1371600" y="762000"/>
            <a:ext cx="6762750" cy="1943101"/>
          </a:xfrm>
          <a:prstGeom prst="rect">
            <a:avLst/>
          </a:prstGeom>
          <a:noFill/>
        </p:spPr>
      </p:pic>
      <p:sp>
        <p:nvSpPr>
          <p:cNvPr id="5" name="TextBox 4"/>
          <p:cNvSpPr txBox="1"/>
          <p:nvPr/>
        </p:nvSpPr>
        <p:spPr>
          <a:xfrm>
            <a:off x="2743200" y="304800"/>
            <a:ext cx="3886200" cy="369332"/>
          </a:xfrm>
          <a:prstGeom prst="rect">
            <a:avLst/>
          </a:prstGeom>
          <a:noFill/>
        </p:spPr>
        <p:txBody>
          <a:bodyPr wrap="square" rtlCol="0">
            <a:spAutoFit/>
          </a:bodyPr>
          <a:lstStyle/>
          <a:p>
            <a:r>
              <a:rPr lang="en-US" dirty="0" smtClean="0"/>
              <a:t>About Whirlpool Corporation</a:t>
            </a:r>
            <a:endParaRPr lang="en-US" dirty="0"/>
          </a:p>
        </p:txBody>
      </p:sp>
      <p:pic>
        <p:nvPicPr>
          <p:cNvPr id="1030" name="Picture 6" descr="The use of LCA allows appliance manufacturers to assess their existing line of appliances and determine where to make improvements that reduce environmental impacts. "/>
          <p:cNvPicPr>
            <a:picLocks noChangeAspect="1" noChangeArrowheads="1"/>
          </p:cNvPicPr>
          <p:nvPr/>
        </p:nvPicPr>
        <p:blipFill>
          <a:blip r:embed="rId3" cstate="print"/>
          <a:srcRect/>
          <a:stretch>
            <a:fillRect/>
          </a:stretch>
        </p:blipFill>
        <p:spPr bwMode="auto">
          <a:xfrm>
            <a:off x="0" y="2590800"/>
            <a:ext cx="5238750" cy="2962276"/>
          </a:xfrm>
          <a:prstGeom prst="rect">
            <a:avLst/>
          </a:prstGeom>
          <a:noFill/>
        </p:spPr>
      </p:pic>
      <p:pic>
        <p:nvPicPr>
          <p:cNvPr id="1031" name="Picture 7"/>
          <p:cNvPicPr>
            <a:picLocks noChangeAspect="1" noChangeArrowheads="1"/>
          </p:cNvPicPr>
          <p:nvPr/>
        </p:nvPicPr>
        <p:blipFill>
          <a:blip r:embed="rId4" cstate="print"/>
          <a:srcRect l="32917" t="44444" r="25833" b="37037"/>
          <a:stretch>
            <a:fillRect/>
          </a:stretch>
        </p:blipFill>
        <p:spPr bwMode="auto">
          <a:xfrm>
            <a:off x="2743200" y="3124200"/>
            <a:ext cx="6400800" cy="1616364"/>
          </a:xfrm>
          <a:prstGeom prst="rect">
            <a:avLst/>
          </a:prstGeom>
          <a:noFill/>
          <a:ln w="9525">
            <a:noFill/>
            <a:miter lim="800000"/>
            <a:headEnd/>
            <a:tailEnd/>
          </a:ln>
        </p:spPr>
      </p:pic>
      <p:sp>
        <p:nvSpPr>
          <p:cNvPr id="9" name="Rectangle 8"/>
          <p:cNvSpPr/>
          <p:nvPr/>
        </p:nvSpPr>
        <p:spPr>
          <a:xfrm>
            <a:off x="914400" y="6488668"/>
            <a:ext cx="6248400" cy="369332"/>
          </a:xfrm>
          <a:prstGeom prst="rect">
            <a:avLst/>
          </a:prstGeom>
        </p:spPr>
        <p:txBody>
          <a:bodyPr wrap="square">
            <a:spAutoFit/>
          </a:bodyPr>
          <a:lstStyle/>
          <a:p>
            <a:r>
              <a:rPr lang="en-US" dirty="0" smtClean="0"/>
              <a:t>http://www.whirlpoolcorp.com/2013annual/video-library.html</a:t>
            </a:r>
            <a:endParaRPr lang="en-US" dirty="0"/>
          </a:p>
        </p:txBody>
      </p:sp>
      <p:sp>
        <p:nvSpPr>
          <p:cNvPr id="10" name="TextBox 9"/>
          <p:cNvSpPr txBox="1"/>
          <p:nvPr/>
        </p:nvSpPr>
        <p:spPr>
          <a:xfrm>
            <a:off x="914400" y="6019800"/>
            <a:ext cx="2438400" cy="381000"/>
          </a:xfrm>
          <a:prstGeom prst="rect">
            <a:avLst/>
          </a:prstGeom>
          <a:noFill/>
        </p:spPr>
        <p:txBody>
          <a:bodyPr wrap="square" rtlCol="0">
            <a:spAutoFit/>
          </a:bodyPr>
          <a:lstStyle/>
          <a:p>
            <a:r>
              <a:rPr lang="en-US" dirty="0" smtClean="0"/>
              <a:t>videos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hirlpoolcareer.tcgdevbox.com/WhirlpoolCareers/media/Media/Stock%20Photos/iStock_000017660657Small-(1).jpg"/>
          <p:cNvPicPr>
            <a:picLocks noChangeAspect="1" noChangeArrowheads="1"/>
          </p:cNvPicPr>
          <p:nvPr/>
        </p:nvPicPr>
        <p:blipFill>
          <a:blip r:embed="rId2" cstate="print"/>
          <a:srcRect/>
          <a:stretch>
            <a:fillRect/>
          </a:stretch>
        </p:blipFill>
        <p:spPr bwMode="auto">
          <a:xfrm>
            <a:off x="685800" y="762000"/>
            <a:ext cx="8086725" cy="5381626"/>
          </a:xfrm>
          <a:prstGeom prst="rect">
            <a:avLst/>
          </a:prstGeom>
          <a:noFill/>
        </p:spPr>
      </p:pic>
      <p:sp>
        <p:nvSpPr>
          <p:cNvPr id="5" name="TextBox 4"/>
          <p:cNvSpPr txBox="1"/>
          <p:nvPr/>
        </p:nvSpPr>
        <p:spPr>
          <a:xfrm>
            <a:off x="4038600" y="228600"/>
            <a:ext cx="1828800" cy="369332"/>
          </a:xfrm>
          <a:prstGeom prst="rect">
            <a:avLst/>
          </a:prstGeom>
          <a:noFill/>
        </p:spPr>
        <p:txBody>
          <a:bodyPr wrap="square" rtlCol="0">
            <a:spAutoFit/>
          </a:bodyPr>
          <a:lstStyle/>
          <a:p>
            <a:r>
              <a:rPr lang="en-US" dirty="0" smtClean="0"/>
              <a:t>WERLD Program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524000"/>
            <a:ext cx="7543800" cy="3139321"/>
          </a:xfrm>
          <a:prstGeom prst="rect">
            <a:avLst/>
          </a:prstGeom>
        </p:spPr>
        <p:txBody>
          <a:bodyPr wrap="square">
            <a:spAutoFit/>
          </a:bodyPr>
          <a:lstStyle/>
          <a:p>
            <a:r>
              <a:rPr lang="en-US" dirty="0" smtClean="0"/>
              <a:t>The WERLD (Whirlpool Engineering Rotational Leadership Development) </a:t>
            </a:r>
            <a:r>
              <a:rPr lang="en-US" dirty="0"/>
              <a:t>Program </a:t>
            </a:r>
            <a:r>
              <a:rPr lang="en-US" dirty="0" smtClean="0"/>
              <a:t>is a </a:t>
            </a:r>
            <a:r>
              <a:rPr lang="en-US" dirty="0"/>
              <a:t>premier </a:t>
            </a:r>
            <a:r>
              <a:rPr lang="en-US" dirty="0" smtClean="0"/>
              <a:t>training </a:t>
            </a:r>
            <a:r>
              <a:rPr lang="en-US" dirty="0"/>
              <a:t>program that has been developing world-class engineering leaders through challenging assignments, global team projects, integrated training and development, and formal coaching and mentoring programs. </a:t>
            </a:r>
            <a:r>
              <a:rPr lang="en-US" dirty="0" smtClean="0"/>
              <a:t>WERLD </a:t>
            </a:r>
            <a:r>
              <a:rPr lang="en-US" dirty="0"/>
              <a:t>Engineers go through four 6-month </a:t>
            </a:r>
            <a:r>
              <a:rPr lang="en-US" dirty="0" smtClean="0"/>
              <a:t>rotations and </a:t>
            </a:r>
            <a:r>
              <a:rPr lang="en-US" dirty="0"/>
              <a:t>a</a:t>
            </a:r>
            <a:r>
              <a:rPr lang="en-US" dirty="0" smtClean="0"/>
              <a:t>fter which they </a:t>
            </a:r>
            <a:r>
              <a:rPr lang="en-US" dirty="0"/>
              <a:t>have the opportunity </a:t>
            </a:r>
            <a:r>
              <a:rPr lang="en-US" dirty="0" smtClean="0"/>
              <a:t>to </a:t>
            </a:r>
            <a:r>
              <a:rPr lang="en-US" dirty="0"/>
              <a:t>pursue a technical Masters degree at Purdue </a:t>
            </a:r>
            <a:r>
              <a:rPr lang="en-US" dirty="0" smtClean="0"/>
              <a:t>University.</a:t>
            </a:r>
          </a:p>
          <a:p>
            <a:endParaRPr lang="en-US" dirty="0"/>
          </a:p>
          <a:p>
            <a:r>
              <a:rPr lang="en-US" dirty="0" smtClean="0"/>
              <a:t>WERLD engineers have the opportunity to participate in the </a:t>
            </a:r>
            <a:r>
              <a:rPr lang="en-US" dirty="0" err="1" smtClean="0"/>
              <a:t>ReNEWW</a:t>
            </a:r>
            <a:r>
              <a:rPr lang="en-US" dirty="0" smtClean="0"/>
              <a:t> House program. Up to three WERLD engineers can live in the </a:t>
            </a:r>
            <a:r>
              <a:rPr lang="en-US" dirty="0" err="1" smtClean="0"/>
              <a:t>ReNEWW</a:t>
            </a:r>
            <a:r>
              <a:rPr lang="en-US" dirty="0" smtClean="0"/>
              <a:t> House while on campus and leverage the laboratory for their research.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190</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Company>Whirlpool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BOWLEEJ</dc:creator>
  <cp:lastModifiedBy>BOWLEEJ</cp:lastModifiedBy>
  <cp:revision>1</cp:revision>
  <dcterms:created xsi:type="dcterms:W3CDTF">2014-05-20T17:14:05Z</dcterms:created>
  <dcterms:modified xsi:type="dcterms:W3CDTF">2014-05-20T19:09:23Z</dcterms:modified>
</cp:coreProperties>
</file>