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13716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ECBA"/>
    <a:srgbClr val="DDF0C8"/>
    <a:srgbClr val="E0E0E0"/>
    <a:srgbClr val="B2E0FC"/>
    <a:srgbClr val="C5E8FF"/>
    <a:srgbClr val="4CB6FE"/>
    <a:srgbClr val="8ACFFE"/>
    <a:srgbClr val="027DD0"/>
    <a:srgbClr val="0F9DFD"/>
    <a:srgbClr val="B0D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618" y="-72"/>
      </p:cViewPr>
      <p:guideLst>
        <p:guide orient="horz" pos="43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0853"/>
            <a:ext cx="7772400" cy="2940050"/>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7772400"/>
            <a:ext cx="6400800" cy="35052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34B530-4C53-4430-86CD-CC13FBB6CB2C}" type="datetimeFigureOut">
              <a:rPr lang="en-US" smtClean="0"/>
              <a:t>8/7/2014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C3DACF-92D8-4D34-A9DD-819AA2972FD6}" type="slidenum">
              <a:rPr lang="en-US" smtClean="0"/>
              <a:t>‹#›</a:t>
            </a:fld>
            <a:endParaRPr lang="en-US"/>
          </a:p>
        </p:txBody>
      </p:sp>
    </p:spTree>
    <p:extLst>
      <p:ext uri="{BB962C8B-B14F-4D97-AF65-F5344CB8AC3E}">
        <p14:creationId xmlns:p14="http://schemas.microsoft.com/office/powerpoint/2010/main" val="1898650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34B530-4C53-4430-86CD-CC13FBB6CB2C}" type="datetimeFigureOut">
              <a:rPr lang="en-US" smtClean="0"/>
              <a:t>8/7/2014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C3DACF-92D8-4D34-A9DD-819AA2972FD6}" type="slidenum">
              <a:rPr lang="en-US" smtClean="0"/>
              <a:t>‹#›</a:t>
            </a:fld>
            <a:endParaRPr lang="en-US"/>
          </a:p>
        </p:txBody>
      </p:sp>
    </p:spTree>
    <p:extLst>
      <p:ext uri="{BB962C8B-B14F-4D97-AF65-F5344CB8AC3E}">
        <p14:creationId xmlns:p14="http://schemas.microsoft.com/office/powerpoint/2010/main" val="1692304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49278"/>
            <a:ext cx="2057400" cy="11703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49278"/>
            <a:ext cx="6019800" cy="11703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34B530-4C53-4430-86CD-CC13FBB6CB2C}" type="datetimeFigureOut">
              <a:rPr lang="en-US" smtClean="0"/>
              <a:t>8/7/2014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C3DACF-92D8-4D34-A9DD-819AA2972FD6}" type="slidenum">
              <a:rPr lang="en-US" smtClean="0"/>
              <a:t>‹#›</a:t>
            </a:fld>
            <a:endParaRPr lang="en-US"/>
          </a:p>
        </p:txBody>
      </p:sp>
    </p:spTree>
    <p:extLst>
      <p:ext uri="{BB962C8B-B14F-4D97-AF65-F5344CB8AC3E}">
        <p14:creationId xmlns:p14="http://schemas.microsoft.com/office/powerpoint/2010/main" val="1193429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34B530-4C53-4430-86CD-CC13FBB6CB2C}" type="datetimeFigureOut">
              <a:rPr lang="en-US" smtClean="0"/>
              <a:t>8/7/2014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C3DACF-92D8-4D34-A9DD-819AA2972FD6}" type="slidenum">
              <a:rPr lang="en-US" smtClean="0"/>
              <a:t>‹#›</a:t>
            </a:fld>
            <a:endParaRPr lang="en-US"/>
          </a:p>
        </p:txBody>
      </p:sp>
    </p:spTree>
    <p:extLst>
      <p:ext uri="{BB962C8B-B14F-4D97-AF65-F5344CB8AC3E}">
        <p14:creationId xmlns:p14="http://schemas.microsoft.com/office/powerpoint/2010/main" val="3379710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8813801"/>
            <a:ext cx="7772400" cy="27241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5813428"/>
            <a:ext cx="7772400" cy="300037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34B530-4C53-4430-86CD-CC13FBB6CB2C}" type="datetimeFigureOut">
              <a:rPr lang="en-US" smtClean="0"/>
              <a:t>8/7/2014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C3DACF-92D8-4D34-A9DD-819AA2972FD6}" type="slidenum">
              <a:rPr lang="en-US" smtClean="0"/>
              <a:t>‹#›</a:t>
            </a:fld>
            <a:endParaRPr lang="en-US"/>
          </a:p>
        </p:txBody>
      </p:sp>
    </p:spTree>
    <p:extLst>
      <p:ext uri="{BB962C8B-B14F-4D97-AF65-F5344CB8AC3E}">
        <p14:creationId xmlns:p14="http://schemas.microsoft.com/office/powerpoint/2010/main" val="322039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3200402"/>
            <a:ext cx="4038600" cy="905192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3200402"/>
            <a:ext cx="4038600" cy="905192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34B530-4C53-4430-86CD-CC13FBB6CB2C}" type="datetimeFigureOut">
              <a:rPr lang="en-US" smtClean="0"/>
              <a:t>8/7/2014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C3DACF-92D8-4D34-A9DD-819AA2972FD6}" type="slidenum">
              <a:rPr lang="en-US" smtClean="0"/>
              <a:t>‹#›</a:t>
            </a:fld>
            <a:endParaRPr lang="en-US"/>
          </a:p>
        </p:txBody>
      </p:sp>
    </p:spTree>
    <p:extLst>
      <p:ext uri="{BB962C8B-B14F-4D97-AF65-F5344CB8AC3E}">
        <p14:creationId xmlns:p14="http://schemas.microsoft.com/office/powerpoint/2010/main" val="439591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3070225"/>
            <a:ext cx="4040188" cy="127952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4349750"/>
            <a:ext cx="4040188" cy="79025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3070225"/>
            <a:ext cx="4041775" cy="127952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4349750"/>
            <a:ext cx="4041775" cy="79025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34B530-4C53-4430-86CD-CC13FBB6CB2C}" type="datetimeFigureOut">
              <a:rPr lang="en-US" smtClean="0"/>
              <a:t>8/7/2014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C3DACF-92D8-4D34-A9DD-819AA2972FD6}" type="slidenum">
              <a:rPr lang="en-US" smtClean="0"/>
              <a:t>‹#›</a:t>
            </a:fld>
            <a:endParaRPr lang="en-US"/>
          </a:p>
        </p:txBody>
      </p:sp>
    </p:spTree>
    <p:extLst>
      <p:ext uri="{BB962C8B-B14F-4D97-AF65-F5344CB8AC3E}">
        <p14:creationId xmlns:p14="http://schemas.microsoft.com/office/powerpoint/2010/main" val="2599782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34B530-4C53-4430-86CD-CC13FBB6CB2C}" type="datetimeFigureOut">
              <a:rPr lang="en-US" smtClean="0"/>
              <a:t>8/7/2014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C3DACF-92D8-4D34-A9DD-819AA2972FD6}" type="slidenum">
              <a:rPr lang="en-US" smtClean="0"/>
              <a:t>‹#›</a:t>
            </a:fld>
            <a:endParaRPr lang="en-US"/>
          </a:p>
        </p:txBody>
      </p:sp>
    </p:spTree>
    <p:extLst>
      <p:ext uri="{BB962C8B-B14F-4D97-AF65-F5344CB8AC3E}">
        <p14:creationId xmlns:p14="http://schemas.microsoft.com/office/powerpoint/2010/main" val="4152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34B530-4C53-4430-86CD-CC13FBB6CB2C}" type="datetimeFigureOut">
              <a:rPr lang="en-US" smtClean="0"/>
              <a:t>8/7/2014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C3DACF-92D8-4D34-A9DD-819AA2972FD6}" type="slidenum">
              <a:rPr lang="en-US" smtClean="0"/>
              <a:t>‹#›</a:t>
            </a:fld>
            <a:endParaRPr lang="en-US"/>
          </a:p>
        </p:txBody>
      </p:sp>
    </p:spTree>
    <p:extLst>
      <p:ext uri="{BB962C8B-B14F-4D97-AF65-F5344CB8AC3E}">
        <p14:creationId xmlns:p14="http://schemas.microsoft.com/office/powerpoint/2010/main" val="1955065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546101"/>
            <a:ext cx="3008313" cy="23241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546102"/>
            <a:ext cx="5111751" cy="1170622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2870202"/>
            <a:ext cx="3008313" cy="938212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34B530-4C53-4430-86CD-CC13FBB6CB2C}" type="datetimeFigureOut">
              <a:rPr lang="en-US" smtClean="0"/>
              <a:t>8/7/2014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C3DACF-92D8-4D34-A9DD-819AA2972FD6}" type="slidenum">
              <a:rPr lang="en-US" smtClean="0"/>
              <a:t>‹#›</a:t>
            </a:fld>
            <a:endParaRPr lang="en-US"/>
          </a:p>
        </p:txBody>
      </p:sp>
    </p:spTree>
    <p:extLst>
      <p:ext uri="{BB962C8B-B14F-4D97-AF65-F5344CB8AC3E}">
        <p14:creationId xmlns:p14="http://schemas.microsoft.com/office/powerpoint/2010/main" val="61885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9601202"/>
            <a:ext cx="5486400" cy="113347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225550"/>
            <a:ext cx="5486400" cy="8229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10734677"/>
            <a:ext cx="5486400" cy="16097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34B530-4C53-4430-86CD-CC13FBB6CB2C}" type="datetimeFigureOut">
              <a:rPr lang="en-US" smtClean="0"/>
              <a:t>8/7/2014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C3DACF-92D8-4D34-A9DD-819AA2972FD6}" type="slidenum">
              <a:rPr lang="en-US" smtClean="0"/>
              <a:t>‹#›</a:t>
            </a:fld>
            <a:endParaRPr lang="en-US"/>
          </a:p>
        </p:txBody>
      </p:sp>
    </p:spTree>
    <p:extLst>
      <p:ext uri="{BB962C8B-B14F-4D97-AF65-F5344CB8AC3E}">
        <p14:creationId xmlns:p14="http://schemas.microsoft.com/office/powerpoint/2010/main" val="4240171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49276"/>
            <a:ext cx="8229600" cy="2286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3200402"/>
            <a:ext cx="8229600" cy="905192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12712702"/>
            <a:ext cx="2133600" cy="730250"/>
          </a:xfrm>
          <a:prstGeom prst="rect">
            <a:avLst/>
          </a:prstGeom>
        </p:spPr>
        <p:txBody>
          <a:bodyPr vert="horz" lIns="91440" tIns="45720" rIns="91440" bIns="45720" rtlCol="0" anchor="ctr"/>
          <a:lstStyle>
            <a:lvl1pPr algn="l">
              <a:defRPr sz="1200">
                <a:solidFill>
                  <a:schemeClr val="tx1">
                    <a:tint val="75000"/>
                  </a:schemeClr>
                </a:solidFill>
              </a:defRPr>
            </a:lvl1pPr>
          </a:lstStyle>
          <a:p>
            <a:fld id="{1034B530-4C53-4430-86CD-CC13FBB6CB2C}" type="datetimeFigureOut">
              <a:rPr lang="en-US" smtClean="0"/>
              <a:t>8/7/2014</a:t>
            </a:fld>
            <a:endParaRPr lang="en-US"/>
          </a:p>
        </p:txBody>
      </p:sp>
      <p:sp>
        <p:nvSpPr>
          <p:cNvPr id="5" name="Footer Placeholder 4"/>
          <p:cNvSpPr>
            <a:spLocks noGrp="1"/>
          </p:cNvSpPr>
          <p:nvPr>
            <p:ph type="ftr" sz="quarter" idx="3"/>
          </p:nvPr>
        </p:nvSpPr>
        <p:spPr>
          <a:xfrm>
            <a:off x="3124200" y="12712702"/>
            <a:ext cx="2895600" cy="7302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12712702"/>
            <a:ext cx="2133600" cy="730250"/>
          </a:xfrm>
          <a:prstGeom prst="rect">
            <a:avLst/>
          </a:prstGeom>
        </p:spPr>
        <p:txBody>
          <a:bodyPr vert="horz" lIns="91440" tIns="45720" rIns="91440" bIns="45720" rtlCol="0" anchor="ctr"/>
          <a:lstStyle>
            <a:lvl1pPr algn="r">
              <a:defRPr sz="1200">
                <a:solidFill>
                  <a:schemeClr val="tx1">
                    <a:tint val="75000"/>
                  </a:schemeClr>
                </a:solidFill>
              </a:defRPr>
            </a:lvl1pPr>
          </a:lstStyle>
          <a:p>
            <a:fld id="{D8C3DACF-92D8-4D34-A9DD-819AA2972FD6}" type="slidenum">
              <a:rPr lang="en-US" smtClean="0"/>
              <a:t>‹#›</a:t>
            </a:fld>
            <a:endParaRPr lang="en-US"/>
          </a:p>
        </p:txBody>
      </p:sp>
    </p:spTree>
    <p:extLst>
      <p:ext uri="{BB962C8B-B14F-4D97-AF65-F5344CB8AC3E}">
        <p14:creationId xmlns:p14="http://schemas.microsoft.com/office/powerpoint/2010/main" val="4100290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457201" y="0"/>
            <a:ext cx="10058400" cy="203675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57200" y="0"/>
            <a:ext cx="10058400" cy="4343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56141" y="3124200"/>
            <a:ext cx="10045330" cy="1219200"/>
          </a:xfrm>
          <a:prstGeom prst="rect">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33400" y="1524000"/>
            <a:ext cx="4343400" cy="338554"/>
          </a:xfrm>
          <a:prstGeom prst="rect">
            <a:avLst/>
          </a:prstGeom>
          <a:noFill/>
        </p:spPr>
        <p:txBody>
          <a:bodyPr wrap="square" rtlCol="0">
            <a:spAutoFit/>
          </a:bodyPr>
          <a:lstStyle/>
          <a:p>
            <a:endParaRPr lang="en-US" sz="1600" dirty="0">
              <a:solidFill>
                <a:srgbClr val="5F5F5F"/>
              </a:solidFill>
            </a:endParaRPr>
          </a:p>
        </p:txBody>
      </p:sp>
      <p:sp>
        <p:nvSpPr>
          <p:cNvPr id="5" name="Rectangle 4"/>
          <p:cNvSpPr/>
          <p:nvPr/>
        </p:nvSpPr>
        <p:spPr>
          <a:xfrm>
            <a:off x="-457201" y="4191000"/>
            <a:ext cx="10058400" cy="3657600"/>
          </a:xfrm>
          <a:prstGeom prst="rect">
            <a:avLst/>
          </a:prstGeom>
          <a:solidFill>
            <a:srgbClr val="B2E0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4800" y="3200400"/>
            <a:ext cx="3393820" cy="861774"/>
          </a:xfrm>
          <a:prstGeom prst="rect">
            <a:avLst/>
          </a:prstGeom>
          <a:noFill/>
        </p:spPr>
        <p:txBody>
          <a:bodyPr wrap="square" rtlCol="0">
            <a:spAutoFit/>
          </a:bodyPr>
          <a:lstStyle/>
          <a:p>
            <a:r>
              <a:rPr lang="en-US" dirty="0" smtClean="0">
                <a:solidFill>
                  <a:srgbClr val="5F5F5F"/>
                </a:solidFill>
                <a:latin typeface="Calibri Light" panose="020F0302020204030204" pitchFamily="34" charset="0"/>
              </a:rPr>
              <a:t>about the</a:t>
            </a:r>
          </a:p>
          <a:p>
            <a:r>
              <a:rPr lang="en-US" sz="3200" b="1" dirty="0" err="1" smtClean="0">
                <a:solidFill>
                  <a:srgbClr val="5F5F5F"/>
                </a:solidFill>
                <a:latin typeface="Calibri Light" panose="020F0302020204030204" pitchFamily="34" charset="0"/>
              </a:rPr>
              <a:t>ReNEWW</a:t>
            </a:r>
            <a:r>
              <a:rPr lang="en-US" sz="3200" b="1" dirty="0" smtClean="0">
                <a:solidFill>
                  <a:srgbClr val="5F5F5F"/>
                </a:solidFill>
                <a:latin typeface="Calibri Light" panose="020F0302020204030204" pitchFamily="34" charset="0"/>
              </a:rPr>
              <a:t> HOUSE</a:t>
            </a:r>
            <a:endParaRPr lang="en-US" sz="3200" b="1" dirty="0">
              <a:solidFill>
                <a:srgbClr val="5F5F5F"/>
              </a:solidFill>
              <a:latin typeface="Calibri Light" panose="020F0302020204030204" pitchFamily="34" charset="0"/>
            </a:endParaRPr>
          </a:p>
        </p:txBody>
      </p:sp>
      <p:pic>
        <p:nvPicPr>
          <p:cNvPr id="1027" name="Picture 3" descr="C:\Users\kristycameron\Desktop\NEWW website\house-renderin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17105"/>
            <a:ext cx="7379389" cy="447869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57200" y="7580"/>
            <a:ext cx="10058400" cy="449620"/>
          </a:xfrm>
          <a:prstGeom prst="rect">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1600" y="4354286"/>
            <a:ext cx="3749040" cy="515252"/>
          </a:xfrm>
          <a:prstGeom prst="rect">
            <a:avLst/>
          </a:prstGeom>
          <a:gradFill flip="none" rotWithShape="1">
            <a:gsLst>
              <a:gs pos="75000">
                <a:schemeClr val="bg1">
                  <a:alpha val="35000"/>
                </a:schemeClr>
              </a:gs>
              <a:gs pos="25400">
                <a:schemeClr val="bg1">
                  <a:alpha val="35000"/>
                </a:schemeClr>
              </a:gs>
              <a:gs pos="0">
                <a:srgbClr val="B2E0FC"/>
              </a:gs>
              <a:gs pos="50000">
                <a:schemeClr val="bg1">
                  <a:alpha val="50000"/>
                </a:schemeClr>
              </a:gs>
              <a:gs pos="100000">
                <a:srgbClr val="B2E0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50000"/>
                  </a:schemeClr>
                </a:solidFill>
                <a:latin typeface="Calibri Light" panose="020F0302020204030204" pitchFamily="34" charset="0"/>
              </a:rPr>
              <a:t>ABOUT THE PROJECT</a:t>
            </a:r>
            <a:endParaRPr lang="en-US" dirty="0">
              <a:solidFill>
                <a:schemeClr val="bg1">
                  <a:lumMod val="50000"/>
                </a:schemeClr>
              </a:solidFill>
              <a:latin typeface="Calibri Light" panose="020F0302020204030204" pitchFamily="34" charset="0"/>
            </a:endParaRPr>
          </a:p>
        </p:txBody>
      </p:sp>
      <p:cxnSp>
        <p:nvCxnSpPr>
          <p:cNvPr id="10" name="Straight Connector 9"/>
          <p:cNvCxnSpPr/>
          <p:nvPr/>
        </p:nvCxnSpPr>
        <p:spPr>
          <a:xfrm>
            <a:off x="101600" y="4343400"/>
            <a:ext cx="3749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01600" y="4869538"/>
            <a:ext cx="3749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19100" y="5019021"/>
            <a:ext cx="8267700" cy="2677656"/>
          </a:xfrm>
          <a:prstGeom prst="rect">
            <a:avLst/>
          </a:prstGeom>
        </p:spPr>
        <p:txBody>
          <a:bodyPr wrap="square">
            <a:spAutoFit/>
          </a:bodyPr>
          <a:lstStyle/>
          <a:p>
            <a:pPr algn="ctr">
              <a:lnSpc>
                <a:spcPct val="150000"/>
              </a:lnSpc>
            </a:pPr>
            <a:r>
              <a:rPr lang="en-US" sz="1600" b="1" dirty="0">
                <a:solidFill>
                  <a:schemeClr val="bg1">
                    <a:lumMod val="50000"/>
                  </a:schemeClr>
                </a:solidFill>
                <a:latin typeface="Calibri Light" panose="020F0302020204030204" pitchFamily="34" charset="0"/>
              </a:rPr>
              <a:t>Whirlpool Corporation, along with Purdue University, </a:t>
            </a:r>
            <a:r>
              <a:rPr lang="en-US" sz="1600" b="1" dirty="0" smtClean="0">
                <a:solidFill>
                  <a:schemeClr val="bg1">
                    <a:lumMod val="50000"/>
                  </a:schemeClr>
                </a:solidFill>
                <a:latin typeface="Calibri Light" panose="020F0302020204030204" pitchFamily="34" charset="0"/>
              </a:rPr>
              <a:t>is transforming </a:t>
            </a:r>
            <a:r>
              <a:rPr lang="en-US" sz="1600" b="1" dirty="0">
                <a:solidFill>
                  <a:schemeClr val="bg1">
                    <a:lumMod val="50000"/>
                  </a:schemeClr>
                </a:solidFill>
                <a:latin typeface="Calibri Light" panose="020F0302020204030204" pitchFamily="34" charset="0"/>
              </a:rPr>
              <a:t>an existing home near Purdue’s campus into a world class research laboratory and sustainable living showcase. </a:t>
            </a:r>
            <a:endParaRPr lang="en-US" sz="1600" b="1" dirty="0" smtClean="0">
              <a:solidFill>
                <a:schemeClr val="bg1">
                  <a:lumMod val="50000"/>
                </a:schemeClr>
              </a:solidFill>
              <a:latin typeface="Calibri Light" panose="020F0302020204030204" pitchFamily="34" charset="0"/>
            </a:endParaRPr>
          </a:p>
          <a:p>
            <a:pPr>
              <a:lnSpc>
                <a:spcPct val="150000"/>
              </a:lnSpc>
            </a:pPr>
            <a:r>
              <a:rPr lang="en-US" sz="1600" dirty="0" err="1" smtClean="0">
                <a:solidFill>
                  <a:schemeClr val="bg1">
                    <a:lumMod val="50000"/>
                  </a:schemeClr>
                </a:solidFill>
                <a:latin typeface="Calibri Light" panose="020F0302020204030204" pitchFamily="34" charset="0"/>
              </a:rPr>
              <a:t>ReNEWW</a:t>
            </a:r>
            <a:r>
              <a:rPr lang="en-US" sz="1600" dirty="0" smtClean="0">
                <a:solidFill>
                  <a:schemeClr val="bg1">
                    <a:lumMod val="50000"/>
                  </a:schemeClr>
                </a:solidFill>
                <a:latin typeface="Calibri Light" panose="020F0302020204030204" pitchFamily="34" charset="0"/>
              </a:rPr>
              <a:t> </a:t>
            </a:r>
            <a:r>
              <a:rPr lang="en-US" sz="1600" dirty="0">
                <a:solidFill>
                  <a:schemeClr val="bg1">
                    <a:lumMod val="50000"/>
                  </a:schemeClr>
                </a:solidFill>
                <a:latin typeface="Calibri Light" panose="020F0302020204030204" pitchFamily="34" charset="0"/>
              </a:rPr>
              <a:t>House will provide valuable insights for our homebuilder partners and customers on technologies that enable sustainable living. We will leverage the world class facilities and collaborate with Purdue researchers to accelerate the development of the next generation of ultra-high efficiency appliances that increase core performance while lowering their impact on the environment and cost to operate.</a:t>
            </a:r>
          </a:p>
        </p:txBody>
      </p:sp>
      <p:sp>
        <p:nvSpPr>
          <p:cNvPr id="15" name="Rectangle 14"/>
          <p:cNvSpPr/>
          <p:nvPr/>
        </p:nvSpPr>
        <p:spPr>
          <a:xfrm>
            <a:off x="-457200" y="7873999"/>
            <a:ext cx="10058400" cy="3403601"/>
          </a:xfrm>
          <a:prstGeom prst="rect">
            <a:avLst/>
          </a:prstGeom>
          <a:solidFill>
            <a:srgbClr val="C5EC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715000" y="8011886"/>
            <a:ext cx="3200400" cy="515252"/>
          </a:xfrm>
          <a:prstGeom prst="rect">
            <a:avLst/>
          </a:prstGeom>
          <a:gradFill flip="none" rotWithShape="1">
            <a:gsLst>
              <a:gs pos="75000">
                <a:schemeClr val="bg1">
                  <a:alpha val="35000"/>
                </a:schemeClr>
              </a:gs>
              <a:gs pos="25400">
                <a:schemeClr val="bg1">
                  <a:alpha val="35000"/>
                </a:schemeClr>
              </a:gs>
              <a:gs pos="1000">
                <a:srgbClr val="C5ECBA"/>
              </a:gs>
              <a:gs pos="50000">
                <a:schemeClr val="bg1">
                  <a:alpha val="50000"/>
                </a:schemeClr>
              </a:gs>
              <a:gs pos="100000">
                <a:srgbClr val="C5ECBA"/>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50000"/>
                  </a:schemeClr>
                </a:solidFill>
                <a:latin typeface="Calibri Light" panose="020F0302020204030204" pitchFamily="34" charset="0"/>
              </a:rPr>
              <a:t>WHIRLPOOL SUSTAINABILITY</a:t>
            </a:r>
            <a:endParaRPr lang="en-US" dirty="0">
              <a:solidFill>
                <a:schemeClr val="bg1">
                  <a:lumMod val="50000"/>
                </a:schemeClr>
              </a:solidFill>
              <a:latin typeface="Calibri Light" panose="020F0302020204030204" pitchFamily="34" charset="0"/>
            </a:endParaRPr>
          </a:p>
        </p:txBody>
      </p:sp>
      <p:cxnSp>
        <p:nvCxnSpPr>
          <p:cNvPr id="16" name="Straight Connector 15"/>
          <p:cNvCxnSpPr/>
          <p:nvPr/>
        </p:nvCxnSpPr>
        <p:spPr>
          <a:xfrm>
            <a:off x="5715000" y="8001000"/>
            <a:ext cx="32004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15000" y="8527138"/>
            <a:ext cx="32004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29" name="Picture 5" descr="http://thomasbottonari.github.io/images/smartgrid.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10" y="8839200"/>
            <a:ext cx="2710940" cy="2036416"/>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3048001" y="8709277"/>
            <a:ext cx="5658908" cy="2308324"/>
          </a:xfrm>
          <a:prstGeom prst="rect">
            <a:avLst/>
          </a:prstGeom>
        </p:spPr>
        <p:txBody>
          <a:bodyPr wrap="square">
            <a:spAutoFit/>
          </a:bodyPr>
          <a:lstStyle/>
          <a:p>
            <a:pPr>
              <a:lnSpc>
                <a:spcPct val="150000"/>
              </a:lnSpc>
            </a:pPr>
            <a:r>
              <a:rPr lang="en-US" sz="1600" b="1" dirty="0">
                <a:latin typeface="Calibri Light" panose="020F0302020204030204" pitchFamily="34" charset="0"/>
              </a:rPr>
              <a:t>At Whirlpool, we are passionate about improving the quality of life for our consumers while minimizing our impact on the environment</a:t>
            </a:r>
            <a:r>
              <a:rPr lang="en-US" sz="1600" b="1" dirty="0" smtClean="0">
                <a:latin typeface="Calibri Light" panose="020F0302020204030204" pitchFamily="34" charset="0"/>
              </a:rPr>
              <a:t>.</a:t>
            </a:r>
          </a:p>
          <a:p>
            <a:pPr>
              <a:lnSpc>
                <a:spcPct val="150000"/>
              </a:lnSpc>
            </a:pPr>
            <a:r>
              <a:rPr lang="en-US" sz="1600" dirty="0">
                <a:solidFill>
                  <a:schemeClr val="bg1">
                    <a:lumMod val="50000"/>
                  </a:schemeClr>
                </a:solidFill>
                <a:latin typeface="Calibri Light" panose="020F0302020204030204" pitchFamily="34" charset="0"/>
              </a:rPr>
              <a:t>And we are combining the power of innovation with our environmental commitment to create solutions that delight consumers – today and tomorrow.</a:t>
            </a:r>
          </a:p>
          <a:p>
            <a:pPr>
              <a:lnSpc>
                <a:spcPct val="150000"/>
              </a:lnSpc>
            </a:pPr>
            <a:r>
              <a:rPr lang="en-US" sz="1600" dirty="0" smtClean="0">
                <a:solidFill>
                  <a:schemeClr val="bg1">
                    <a:lumMod val="50000"/>
                  </a:schemeClr>
                </a:solidFill>
                <a:latin typeface="Calibri Light" panose="020F0302020204030204" pitchFamily="34" charset="0"/>
              </a:rPr>
              <a:t>Check </a:t>
            </a:r>
            <a:r>
              <a:rPr lang="en-US" sz="1600" dirty="0">
                <a:solidFill>
                  <a:schemeClr val="bg1">
                    <a:lumMod val="50000"/>
                  </a:schemeClr>
                </a:solidFill>
                <a:latin typeface="Calibri Light" panose="020F0302020204030204" pitchFamily="34" charset="0"/>
              </a:rPr>
              <a:t>out our Whirlpool Sustainability video.</a:t>
            </a:r>
          </a:p>
        </p:txBody>
      </p:sp>
      <p:grpSp>
        <p:nvGrpSpPr>
          <p:cNvPr id="18" name="Group 17"/>
          <p:cNvGrpSpPr/>
          <p:nvPr/>
        </p:nvGrpSpPr>
        <p:grpSpPr>
          <a:xfrm>
            <a:off x="-457200" y="15508888"/>
            <a:ext cx="10058400" cy="4858656"/>
            <a:chOff x="-457200" y="11295744"/>
            <a:chExt cx="10058400" cy="4858656"/>
          </a:xfrm>
        </p:grpSpPr>
        <p:sp>
          <p:nvSpPr>
            <p:cNvPr id="30" name="Rectangle 29"/>
            <p:cNvSpPr/>
            <p:nvPr/>
          </p:nvSpPr>
          <p:spPr>
            <a:xfrm>
              <a:off x="-457200" y="11295744"/>
              <a:ext cx="10058400" cy="4858656"/>
            </a:xfrm>
            <a:prstGeom prst="rect">
              <a:avLst/>
            </a:prstGeom>
            <a:solidFill>
              <a:srgbClr val="B2E0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715000" y="11484430"/>
              <a:ext cx="3200400" cy="515252"/>
            </a:xfrm>
            <a:prstGeom prst="rect">
              <a:avLst/>
            </a:prstGeom>
            <a:gradFill flip="none" rotWithShape="1">
              <a:gsLst>
                <a:gs pos="75000">
                  <a:schemeClr val="bg1">
                    <a:alpha val="35000"/>
                  </a:schemeClr>
                </a:gs>
                <a:gs pos="25400">
                  <a:schemeClr val="bg1">
                    <a:alpha val="35000"/>
                  </a:schemeClr>
                </a:gs>
                <a:gs pos="0">
                  <a:srgbClr val="B2E0FC"/>
                </a:gs>
                <a:gs pos="50000">
                  <a:schemeClr val="bg1">
                    <a:alpha val="50000"/>
                  </a:schemeClr>
                </a:gs>
                <a:gs pos="100000">
                  <a:srgbClr val="B2E0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50000"/>
                    </a:schemeClr>
                  </a:solidFill>
                  <a:latin typeface="Calibri Light" panose="020F0302020204030204" pitchFamily="34" charset="0"/>
                </a:rPr>
                <a:t>THE WERLD PROGRAM</a:t>
              </a:r>
              <a:endParaRPr lang="en-US" dirty="0">
                <a:solidFill>
                  <a:schemeClr val="bg1">
                    <a:lumMod val="50000"/>
                  </a:schemeClr>
                </a:solidFill>
                <a:latin typeface="Calibri Light" panose="020F0302020204030204" pitchFamily="34" charset="0"/>
              </a:endParaRPr>
            </a:p>
          </p:txBody>
        </p:sp>
        <p:cxnSp>
          <p:nvCxnSpPr>
            <p:cNvPr id="32" name="Straight Connector 31"/>
            <p:cNvCxnSpPr/>
            <p:nvPr/>
          </p:nvCxnSpPr>
          <p:spPr>
            <a:xfrm>
              <a:off x="5715000" y="11473544"/>
              <a:ext cx="32004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715000" y="11999682"/>
              <a:ext cx="32004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235711" y="12141316"/>
              <a:ext cx="6679689" cy="3785652"/>
            </a:xfrm>
            <a:prstGeom prst="rect">
              <a:avLst/>
            </a:prstGeom>
          </p:spPr>
          <p:txBody>
            <a:bodyPr wrap="square">
              <a:spAutoFit/>
            </a:bodyPr>
            <a:lstStyle/>
            <a:p>
              <a:pPr>
                <a:lnSpc>
                  <a:spcPct val="150000"/>
                </a:lnSpc>
              </a:pPr>
              <a:r>
                <a:rPr lang="en-US" sz="1600" b="1" dirty="0">
                  <a:latin typeface="Calibri Light" panose="020F0302020204030204" pitchFamily="34" charset="0"/>
                </a:rPr>
                <a:t>The WERLD (Whirlpool Engineering Rotational Leadership Development) Program is a premier training program </a:t>
              </a:r>
              <a:r>
                <a:rPr lang="en-US" sz="1600" dirty="0">
                  <a:solidFill>
                    <a:schemeClr val="bg1">
                      <a:lumMod val="50000"/>
                    </a:schemeClr>
                  </a:solidFill>
                  <a:latin typeface="Calibri Light" panose="020F0302020204030204" pitchFamily="34" charset="0"/>
                </a:rPr>
                <a:t>that has been developing world-class engineering leaders through challenging assignments, global team projects, integrated training and development, and formal coaching and mentoring </a:t>
              </a:r>
              <a:r>
                <a:rPr lang="en-US" sz="1600" dirty="0" smtClean="0">
                  <a:solidFill>
                    <a:schemeClr val="bg1">
                      <a:lumMod val="50000"/>
                    </a:schemeClr>
                  </a:solidFill>
                  <a:latin typeface="Calibri Light" panose="020F0302020204030204" pitchFamily="34" charset="0"/>
                </a:rPr>
                <a:t>programs. WERLD </a:t>
              </a:r>
              <a:r>
                <a:rPr lang="en-US" sz="1600" dirty="0">
                  <a:solidFill>
                    <a:schemeClr val="bg1">
                      <a:lumMod val="50000"/>
                    </a:schemeClr>
                  </a:solidFill>
                  <a:latin typeface="Calibri Light" panose="020F0302020204030204" pitchFamily="34" charset="0"/>
                </a:rPr>
                <a:t>Engineers go through four 6-month rotations and after which they have the opportunity to pursue a technical Masters degree at Purdue University.</a:t>
              </a:r>
            </a:p>
            <a:p>
              <a:pPr>
                <a:lnSpc>
                  <a:spcPct val="150000"/>
                </a:lnSpc>
              </a:pPr>
              <a:r>
                <a:rPr lang="en-US" sz="1600" dirty="0" smtClean="0">
                  <a:solidFill>
                    <a:schemeClr val="bg1">
                      <a:lumMod val="50000"/>
                    </a:schemeClr>
                  </a:solidFill>
                  <a:latin typeface="Calibri Light" panose="020F0302020204030204" pitchFamily="34" charset="0"/>
                </a:rPr>
                <a:t>WERLD </a:t>
              </a:r>
              <a:r>
                <a:rPr lang="en-US" sz="1600" dirty="0">
                  <a:solidFill>
                    <a:schemeClr val="bg1">
                      <a:lumMod val="50000"/>
                    </a:schemeClr>
                  </a:solidFill>
                  <a:latin typeface="Calibri Light" panose="020F0302020204030204" pitchFamily="34" charset="0"/>
                </a:rPr>
                <a:t>engineers have the opportunity to participate in the </a:t>
              </a:r>
              <a:r>
                <a:rPr lang="en-US" sz="1600" dirty="0" err="1">
                  <a:solidFill>
                    <a:schemeClr val="bg1">
                      <a:lumMod val="50000"/>
                    </a:schemeClr>
                  </a:solidFill>
                  <a:latin typeface="Calibri Light" panose="020F0302020204030204" pitchFamily="34" charset="0"/>
                </a:rPr>
                <a:t>ReNEWW</a:t>
              </a:r>
              <a:r>
                <a:rPr lang="en-US" sz="1600" dirty="0">
                  <a:solidFill>
                    <a:schemeClr val="bg1">
                      <a:lumMod val="50000"/>
                    </a:schemeClr>
                  </a:solidFill>
                  <a:latin typeface="Calibri Light" panose="020F0302020204030204" pitchFamily="34" charset="0"/>
                </a:rPr>
                <a:t> House program. Up to three WERLD engineers can live in the </a:t>
              </a:r>
              <a:r>
                <a:rPr lang="en-US" sz="1600" dirty="0" err="1">
                  <a:solidFill>
                    <a:schemeClr val="bg1">
                      <a:lumMod val="50000"/>
                    </a:schemeClr>
                  </a:solidFill>
                  <a:latin typeface="Calibri Light" panose="020F0302020204030204" pitchFamily="34" charset="0"/>
                </a:rPr>
                <a:t>ReNEWW</a:t>
              </a:r>
              <a:r>
                <a:rPr lang="en-US" sz="1600" dirty="0">
                  <a:solidFill>
                    <a:schemeClr val="bg1">
                      <a:lumMod val="50000"/>
                    </a:schemeClr>
                  </a:solidFill>
                  <a:latin typeface="Calibri Light" panose="020F0302020204030204" pitchFamily="34" charset="0"/>
                </a:rPr>
                <a:t> House while on campus and leverage the laboratory for their research.</a:t>
              </a:r>
              <a:endParaRPr lang="en-US" sz="1600" dirty="0">
                <a:solidFill>
                  <a:schemeClr val="bg1">
                    <a:lumMod val="50000"/>
                  </a:schemeClr>
                </a:solidFill>
                <a:latin typeface="Calibri Light" panose="020F0302020204030204" pitchFamily="34" charset="0"/>
              </a:endParaRPr>
            </a:p>
          </p:txBody>
        </p:sp>
        <p:pic>
          <p:nvPicPr>
            <p:cNvPr id="1033" name="Picture 9" descr="http://thomasbottonari.github.io/images/werld.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7117" y="12310715"/>
              <a:ext cx="2339594" cy="15696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p:cNvGrpSpPr/>
          <p:nvPr/>
        </p:nvGrpSpPr>
        <p:grpSpPr>
          <a:xfrm>
            <a:off x="-456141" y="11306628"/>
            <a:ext cx="10058400" cy="4151082"/>
            <a:chOff x="-456141" y="16194318"/>
            <a:chExt cx="10058400" cy="4151082"/>
          </a:xfrm>
        </p:grpSpPr>
        <p:sp>
          <p:nvSpPr>
            <p:cNvPr id="37" name="Rectangle 36"/>
            <p:cNvSpPr/>
            <p:nvPr/>
          </p:nvSpPr>
          <p:spPr>
            <a:xfrm>
              <a:off x="-456141" y="16194318"/>
              <a:ext cx="10058400" cy="415108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101600" y="16455576"/>
              <a:ext cx="3200400" cy="515252"/>
            </a:xfrm>
            <a:prstGeom prst="rect">
              <a:avLst/>
            </a:prstGeom>
            <a:gradFill flip="none" rotWithShape="1">
              <a:gsLst>
                <a:gs pos="75000">
                  <a:schemeClr val="bg1">
                    <a:alpha val="35000"/>
                  </a:schemeClr>
                </a:gs>
                <a:gs pos="25400">
                  <a:schemeClr val="bg1">
                    <a:alpha val="35000"/>
                  </a:schemeClr>
                </a:gs>
                <a:gs pos="0">
                  <a:schemeClr val="bg1">
                    <a:lumMod val="85000"/>
                  </a:schemeClr>
                </a:gs>
                <a:gs pos="50000">
                  <a:schemeClr val="bg1">
                    <a:alpha val="50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50000"/>
                    </a:schemeClr>
                  </a:solidFill>
                  <a:latin typeface="Calibri Light" panose="020F0302020204030204" pitchFamily="34" charset="0"/>
                </a:rPr>
                <a:t>WHIRLPOOL CORPORATION</a:t>
              </a:r>
              <a:endParaRPr lang="en-US" dirty="0">
                <a:solidFill>
                  <a:schemeClr val="bg1">
                    <a:lumMod val="50000"/>
                  </a:schemeClr>
                </a:solidFill>
                <a:latin typeface="Calibri Light" panose="020F0302020204030204" pitchFamily="34" charset="0"/>
              </a:endParaRPr>
            </a:p>
          </p:txBody>
        </p:sp>
        <p:cxnSp>
          <p:nvCxnSpPr>
            <p:cNvPr id="39" name="Straight Connector 38"/>
            <p:cNvCxnSpPr/>
            <p:nvPr/>
          </p:nvCxnSpPr>
          <p:spPr>
            <a:xfrm>
              <a:off x="101600" y="16444690"/>
              <a:ext cx="32004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01600" y="16970828"/>
              <a:ext cx="32004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31" name="Picture 7" descr="http://thomasbottonari.github.io/images/appliance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99135" y="17259676"/>
              <a:ext cx="3016265" cy="1714123"/>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p:cNvSpPr/>
            <p:nvPr/>
          </p:nvSpPr>
          <p:spPr>
            <a:xfrm>
              <a:off x="101600" y="17141376"/>
              <a:ext cx="5658908" cy="3046988"/>
            </a:xfrm>
            <a:prstGeom prst="rect">
              <a:avLst/>
            </a:prstGeom>
          </p:spPr>
          <p:txBody>
            <a:bodyPr wrap="square">
              <a:spAutoFit/>
            </a:bodyPr>
            <a:lstStyle/>
            <a:p>
              <a:pPr>
                <a:lnSpc>
                  <a:spcPct val="150000"/>
                </a:lnSpc>
              </a:pPr>
              <a:r>
                <a:rPr lang="en-US" sz="1600" b="1" dirty="0" smtClean="0">
                  <a:solidFill>
                    <a:schemeClr val="bg1">
                      <a:lumMod val="50000"/>
                    </a:schemeClr>
                  </a:solidFill>
                  <a:latin typeface="Calibri Light" panose="020F0302020204030204" pitchFamily="34" charset="0"/>
                </a:rPr>
                <a:t>Whirlpool </a:t>
              </a:r>
              <a:r>
                <a:rPr lang="en-US" sz="1600" b="1" dirty="0">
                  <a:solidFill>
                    <a:schemeClr val="bg1">
                      <a:lumMod val="50000"/>
                    </a:schemeClr>
                  </a:solidFill>
                  <a:latin typeface="Calibri Light" panose="020F0302020204030204" pitchFamily="34" charset="0"/>
                </a:rPr>
                <a:t>Corporation is the world's leading global manufacturer and marketer of major home appliances</a:t>
              </a:r>
              <a:r>
                <a:rPr lang="en-US" sz="1600" dirty="0">
                  <a:solidFill>
                    <a:schemeClr val="bg1">
                      <a:lumMod val="50000"/>
                    </a:schemeClr>
                  </a:solidFill>
                  <a:latin typeface="Calibri Light" panose="020F0302020204030204" pitchFamily="34" charset="0"/>
                </a:rPr>
                <a:t>, with annual sales of approximately $19 billion in 2013, 69,000 employees and 59 manufacturing and technology research centers around the world. The company markets Whirlpool, Maytag, </a:t>
              </a:r>
              <a:r>
                <a:rPr lang="en-US" sz="1600" dirty="0" err="1">
                  <a:solidFill>
                    <a:schemeClr val="bg1">
                      <a:lumMod val="50000"/>
                    </a:schemeClr>
                  </a:solidFill>
                  <a:latin typeface="Calibri Light" panose="020F0302020204030204" pitchFamily="34" charset="0"/>
                </a:rPr>
                <a:t>KitchenAid</a:t>
              </a:r>
              <a:r>
                <a:rPr lang="en-US" sz="1600" dirty="0">
                  <a:solidFill>
                    <a:schemeClr val="bg1">
                      <a:lumMod val="50000"/>
                    </a:schemeClr>
                  </a:solidFill>
                  <a:latin typeface="Calibri Light" panose="020F0302020204030204" pitchFamily="34" charset="0"/>
                </a:rPr>
                <a:t>, </a:t>
              </a:r>
              <a:r>
                <a:rPr lang="en-US" sz="1600" dirty="0" err="1">
                  <a:solidFill>
                    <a:schemeClr val="bg1">
                      <a:lumMod val="50000"/>
                    </a:schemeClr>
                  </a:solidFill>
                  <a:latin typeface="Calibri Light" panose="020F0302020204030204" pitchFamily="34" charset="0"/>
                </a:rPr>
                <a:t>Jenn</a:t>
              </a:r>
              <a:r>
                <a:rPr lang="en-US" sz="1600" dirty="0">
                  <a:solidFill>
                    <a:schemeClr val="bg1">
                      <a:lumMod val="50000"/>
                    </a:schemeClr>
                  </a:solidFill>
                  <a:latin typeface="Calibri Light" panose="020F0302020204030204" pitchFamily="34" charset="0"/>
                </a:rPr>
                <a:t>-Air, Amana, </a:t>
              </a:r>
              <a:r>
                <a:rPr lang="en-US" sz="1600" dirty="0" err="1">
                  <a:solidFill>
                    <a:schemeClr val="bg1">
                      <a:lumMod val="50000"/>
                    </a:schemeClr>
                  </a:solidFill>
                  <a:latin typeface="Calibri Light" panose="020F0302020204030204" pitchFamily="34" charset="0"/>
                </a:rPr>
                <a:t>Brastemp</a:t>
              </a:r>
              <a:r>
                <a:rPr lang="en-US" sz="1600" dirty="0">
                  <a:solidFill>
                    <a:schemeClr val="bg1">
                      <a:lumMod val="50000"/>
                    </a:schemeClr>
                  </a:solidFill>
                  <a:latin typeface="Calibri Light" panose="020F0302020204030204" pitchFamily="34" charset="0"/>
                </a:rPr>
                <a:t>, Consul, </a:t>
              </a:r>
              <a:r>
                <a:rPr lang="en-US" sz="1600" dirty="0" err="1">
                  <a:solidFill>
                    <a:schemeClr val="bg1">
                      <a:lumMod val="50000"/>
                    </a:schemeClr>
                  </a:solidFill>
                  <a:latin typeface="Calibri Light" panose="020F0302020204030204" pitchFamily="34" charset="0"/>
                </a:rPr>
                <a:t>Bauknecht</a:t>
              </a:r>
              <a:r>
                <a:rPr lang="en-US" sz="1600" dirty="0">
                  <a:solidFill>
                    <a:schemeClr val="bg1">
                      <a:lumMod val="50000"/>
                    </a:schemeClr>
                  </a:solidFill>
                  <a:latin typeface="Calibri Light" panose="020F0302020204030204" pitchFamily="34" charset="0"/>
                </a:rPr>
                <a:t> and other major brand names. Additional information about the company can be found at http://www.whirlpoolcorp.com.</a:t>
              </a:r>
              <a:endParaRPr lang="en-US" sz="1600" dirty="0">
                <a:solidFill>
                  <a:schemeClr val="bg1">
                    <a:lumMod val="50000"/>
                  </a:schemeClr>
                </a:solidFill>
                <a:latin typeface="Calibri Light" panose="020F0302020204030204" pitchFamily="34" charset="0"/>
              </a:endParaRPr>
            </a:p>
          </p:txBody>
        </p:sp>
      </p:grpSp>
      <p:sp>
        <p:nvSpPr>
          <p:cNvPr id="51" name="Freeform 13"/>
          <p:cNvSpPr>
            <a:spLocks noEditPoints="1"/>
          </p:cNvSpPr>
          <p:nvPr/>
        </p:nvSpPr>
        <p:spPr bwMode="auto">
          <a:xfrm>
            <a:off x="8439551" y="4414332"/>
            <a:ext cx="416517" cy="395159"/>
          </a:xfrm>
          <a:custGeom>
            <a:avLst/>
            <a:gdLst>
              <a:gd name="T0" fmla="*/ 129 w 235"/>
              <a:gd name="T1" fmla="*/ 4 h 222"/>
              <a:gd name="T2" fmla="*/ 124 w 235"/>
              <a:gd name="T3" fmla="*/ 2 h 222"/>
              <a:gd name="T4" fmla="*/ 112 w 235"/>
              <a:gd name="T5" fmla="*/ 2 h 222"/>
              <a:gd name="T6" fmla="*/ 6 w 235"/>
              <a:gd name="T7" fmla="*/ 90 h 222"/>
              <a:gd name="T8" fmla="*/ 2 w 235"/>
              <a:gd name="T9" fmla="*/ 95 h 222"/>
              <a:gd name="T10" fmla="*/ 0 w 235"/>
              <a:gd name="T11" fmla="*/ 102 h 222"/>
              <a:gd name="T12" fmla="*/ 3 w 235"/>
              <a:gd name="T13" fmla="*/ 114 h 222"/>
              <a:gd name="T14" fmla="*/ 8 w 235"/>
              <a:gd name="T15" fmla="*/ 118 h 222"/>
              <a:gd name="T16" fmla="*/ 16 w 235"/>
              <a:gd name="T17" fmla="*/ 120 h 222"/>
              <a:gd name="T18" fmla="*/ 21 w 235"/>
              <a:gd name="T19" fmla="*/ 210 h 222"/>
              <a:gd name="T20" fmla="*/ 22 w 235"/>
              <a:gd name="T21" fmla="*/ 215 h 222"/>
              <a:gd name="T22" fmla="*/ 29 w 235"/>
              <a:gd name="T23" fmla="*/ 221 h 222"/>
              <a:gd name="T24" fmla="*/ 90 w 235"/>
              <a:gd name="T25" fmla="*/ 222 h 222"/>
              <a:gd name="T26" fmla="*/ 93 w 235"/>
              <a:gd name="T27" fmla="*/ 222 h 222"/>
              <a:gd name="T28" fmla="*/ 95 w 235"/>
              <a:gd name="T29" fmla="*/ 219 h 222"/>
              <a:gd name="T30" fmla="*/ 95 w 235"/>
              <a:gd name="T31" fmla="*/ 137 h 222"/>
              <a:gd name="T32" fmla="*/ 139 w 235"/>
              <a:gd name="T33" fmla="*/ 217 h 222"/>
              <a:gd name="T34" fmla="*/ 139 w 235"/>
              <a:gd name="T35" fmla="*/ 219 h 222"/>
              <a:gd name="T36" fmla="*/ 142 w 235"/>
              <a:gd name="T37" fmla="*/ 222 h 222"/>
              <a:gd name="T38" fmla="*/ 200 w 235"/>
              <a:gd name="T39" fmla="*/ 222 h 222"/>
              <a:gd name="T40" fmla="*/ 206 w 235"/>
              <a:gd name="T41" fmla="*/ 221 h 222"/>
              <a:gd name="T42" fmla="*/ 212 w 235"/>
              <a:gd name="T43" fmla="*/ 215 h 222"/>
              <a:gd name="T44" fmla="*/ 214 w 235"/>
              <a:gd name="T45" fmla="*/ 119 h 222"/>
              <a:gd name="T46" fmla="*/ 218 w 235"/>
              <a:gd name="T47" fmla="*/ 120 h 222"/>
              <a:gd name="T48" fmla="*/ 228 w 235"/>
              <a:gd name="T49" fmla="*/ 118 h 222"/>
              <a:gd name="T50" fmla="*/ 231 w 235"/>
              <a:gd name="T51" fmla="*/ 114 h 222"/>
              <a:gd name="T52" fmla="*/ 235 w 235"/>
              <a:gd name="T53" fmla="*/ 102 h 222"/>
              <a:gd name="T54" fmla="*/ 234 w 235"/>
              <a:gd name="T55" fmla="*/ 95 h 222"/>
              <a:gd name="T56" fmla="*/ 229 w 235"/>
              <a:gd name="T57" fmla="*/ 90 h 222"/>
              <a:gd name="T58" fmla="*/ 224 w 235"/>
              <a:gd name="T59" fmla="*/ 108 h 222"/>
              <a:gd name="T60" fmla="*/ 218 w 235"/>
              <a:gd name="T61" fmla="*/ 111 h 222"/>
              <a:gd name="T62" fmla="*/ 214 w 235"/>
              <a:gd name="T63" fmla="*/ 109 h 222"/>
              <a:gd name="T64" fmla="*/ 211 w 235"/>
              <a:gd name="T65" fmla="*/ 107 h 222"/>
              <a:gd name="T66" fmla="*/ 206 w 235"/>
              <a:gd name="T67" fmla="*/ 107 h 222"/>
              <a:gd name="T68" fmla="*/ 205 w 235"/>
              <a:gd name="T69" fmla="*/ 108 h 222"/>
              <a:gd name="T70" fmla="*/ 204 w 235"/>
              <a:gd name="T71" fmla="*/ 210 h 222"/>
              <a:gd name="T72" fmla="*/ 203 w 235"/>
              <a:gd name="T73" fmla="*/ 211 h 222"/>
              <a:gd name="T74" fmla="*/ 149 w 235"/>
              <a:gd name="T75" fmla="*/ 212 h 222"/>
              <a:gd name="T76" fmla="*/ 149 w 235"/>
              <a:gd name="T77" fmla="*/ 132 h 222"/>
              <a:gd name="T78" fmla="*/ 148 w 235"/>
              <a:gd name="T79" fmla="*/ 129 h 222"/>
              <a:gd name="T80" fmla="*/ 144 w 235"/>
              <a:gd name="T81" fmla="*/ 127 h 222"/>
              <a:gd name="T82" fmla="*/ 90 w 235"/>
              <a:gd name="T83" fmla="*/ 127 h 222"/>
              <a:gd name="T84" fmla="*/ 88 w 235"/>
              <a:gd name="T85" fmla="*/ 129 h 222"/>
              <a:gd name="T86" fmla="*/ 86 w 235"/>
              <a:gd name="T87" fmla="*/ 132 h 222"/>
              <a:gd name="T88" fmla="*/ 34 w 235"/>
              <a:gd name="T89" fmla="*/ 212 h 222"/>
              <a:gd name="T90" fmla="*/ 32 w 235"/>
              <a:gd name="T91" fmla="*/ 211 h 222"/>
              <a:gd name="T92" fmla="*/ 31 w 235"/>
              <a:gd name="T93" fmla="*/ 111 h 222"/>
              <a:gd name="T94" fmla="*/ 31 w 235"/>
              <a:gd name="T95" fmla="*/ 108 h 222"/>
              <a:gd name="T96" fmla="*/ 28 w 235"/>
              <a:gd name="T97" fmla="*/ 107 h 222"/>
              <a:gd name="T98" fmla="*/ 23 w 235"/>
              <a:gd name="T99" fmla="*/ 107 h 222"/>
              <a:gd name="T100" fmla="*/ 21 w 235"/>
              <a:gd name="T101" fmla="*/ 109 h 222"/>
              <a:gd name="T102" fmla="*/ 16 w 235"/>
              <a:gd name="T103" fmla="*/ 111 h 222"/>
              <a:gd name="T104" fmla="*/ 11 w 235"/>
              <a:gd name="T105" fmla="*/ 108 h 222"/>
              <a:gd name="T106" fmla="*/ 9 w 235"/>
              <a:gd name="T107" fmla="*/ 106 h 222"/>
              <a:gd name="T108" fmla="*/ 9 w 235"/>
              <a:gd name="T109" fmla="*/ 102 h 222"/>
              <a:gd name="T110" fmla="*/ 11 w 235"/>
              <a:gd name="T111" fmla="*/ 97 h 222"/>
              <a:gd name="T112" fmla="*/ 113 w 235"/>
              <a:gd name="T113" fmla="*/ 12 h 222"/>
              <a:gd name="T114" fmla="*/ 118 w 235"/>
              <a:gd name="T115" fmla="*/ 10 h 222"/>
              <a:gd name="T116" fmla="*/ 123 w 235"/>
              <a:gd name="T117" fmla="*/ 12 h 222"/>
              <a:gd name="T118" fmla="*/ 223 w 235"/>
              <a:gd name="T119" fmla="*/ 97 h 222"/>
              <a:gd name="T120" fmla="*/ 225 w 235"/>
              <a:gd name="T121" fmla="*/ 102 h 222"/>
              <a:gd name="T122" fmla="*/ 225 w 235"/>
              <a:gd name="T123" fmla="*/ 106 h 222"/>
              <a:gd name="T124" fmla="*/ 224 w 235"/>
              <a:gd name="T125" fmla="*/ 10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5" h="222">
                <a:moveTo>
                  <a:pt x="229" y="90"/>
                </a:moveTo>
                <a:lnTo>
                  <a:pt x="129" y="4"/>
                </a:lnTo>
                <a:lnTo>
                  <a:pt x="129" y="4"/>
                </a:lnTo>
                <a:lnTo>
                  <a:pt x="124" y="2"/>
                </a:lnTo>
                <a:lnTo>
                  <a:pt x="118" y="0"/>
                </a:lnTo>
                <a:lnTo>
                  <a:pt x="112" y="2"/>
                </a:lnTo>
                <a:lnTo>
                  <a:pt x="106" y="4"/>
                </a:lnTo>
                <a:lnTo>
                  <a:pt x="6" y="90"/>
                </a:lnTo>
                <a:lnTo>
                  <a:pt x="6" y="90"/>
                </a:lnTo>
                <a:lnTo>
                  <a:pt x="2" y="95"/>
                </a:lnTo>
                <a:lnTo>
                  <a:pt x="0" y="102"/>
                </a:lnTo>
                <a:lnTo>
                  <a:pt x="0" y="102"/>
                </a:lnTo>
                <a:lnTo>
                  <a:pt x="1" y="108"/>
                </a:lnTo>
                <a:lnTo>
                  <a:pt x="3" y="114"/>
                </a:lnTo>
                <a:lnTo>
                  <a:pt x="3" y="114"/>
                </a:lnTo>
                <a:lnTo>
                  <a:pt x="8" y="118"/>
                </a:lnTo>
                <a:lnTo>
                  <a:pt x="11" y="119"/>
                </a:lnTo>
                <a:lnTo>
                  <a:pt x="16" y="120"/>
                </a:lnTo>
                <a:lnTo>
                  <a:pt x="21" y="119"/>
                </a:lnTo>
                <a:lnTo>
                  <a:pt x="21" y="210"/>
                </a:lnTo>
                <a:lnTo>
                  <a:pt x="21" y="210"/>
                </a:lnTo>
                <a:lnTo>
                  <a:pt x="22" y="215"/>
                </a:lnTo>
                <a:lnTo>
                  <a:pt x="25" y="218"/>
                </a:lnTo>
                <a:lnTo>
                  <a:pt x="29" y="221"/>
                </a:lnTo>
                <a:lnTo>
                  <a:pt x="34" y="222"/>
                </a:lnTo>
                <a:lnTo>
                  <a:pt x="90" y="222"/>
                </a:lnTo>
                <a:lnTo>
                  <a:pt x="90" y="222"/>
                </a:lnTo>
                <a:lnTo>
                  <a:pt x="93" y="222"/>
                </a:lnTo>
                <a:lnTo>
                  <a:pt x="94" y="221"/>
                </a:lnTo>
                <a:lnTo>
                  <a:pt x="95" y="219"/>
                </a:lnTo>
                <a:lnTo>
                  <a:pt x="95" y="217"/>
                </a:lnTo>
                <a:lnTo>
                  <a:pt x="95" y="137"/>
                </a:lnTo>
                <a:lnTo>
                  <a:pt x="139" y="137"/>
                </a:lnTo>
                <a:lnTo>
                  <a:pt x="139" y="217"/>
                </a:lnTo>
                <a:lnTo>
                  <a:pt x="139" y="217"/>
                </a:lnTo>
                <a:lnTo>
                  <a:pt x="139" y="219"/>
                </a:lnTo>
                <a:lnTo>
                  <a:pt x="141" y="221"/>
                </a:lnTo>
                <a:lnTo>
                  <a:pt x="142" y="222"/>
                </a:lnTo>
                <a:lnTo>
                  <a:pt x="144" y="222"/>
                </a:lnTo>
                <a:lnTo>
                  <a:pt x="200" y="222"/>
                </a:lnTo>
                <a:lnTo>
                  <a:pt x="200" y="222"/>
                </a:lnTo>
                <a:lnTo>
                  <a:pt x="206" y="221"/>
                </a:lnTo>
                <a:lnTo>
                  <a:pt x="210" y="218"/>
                </a:lnTo>
                <a:lnTo>
                  <a:pt x="212" y="215"/>
                </a:lnTo>
                <a:lnTo>
                  <a:pt x="214" y="210"/>
                </a:lnTo>
                <a:lnTo>
                  <a:pt x="214" y="119"/>
                </a:lnTo>
                <a:lnTo>
                  <a:pt x="214" y="119"/>
                </a:lnTo>
                <a:lnTo>
                  <a:pt x="218" y="120"/>
                </a:lnTo>
                <a:lnTo>
                  <a:pt x="223" y="119"/>
                </a:lnTo>
                <a:lnTo>
                  <a:pt x="228" y="118"/>
                </a:lnTo>
                <a:lnTo>
                  <a:pt x="231" y="114"/>
                </a:lnTo>
                <a:lnTo>
                  <a:pt x="231" y="114"/>
                </a:lnTo>
                <a:lnTo>
                  <a:pt x="235" y="108"/>
                </a:lnTo>
                <a:lnTo>
                  <a:pt x="235" y="102"/>
                </a:lnTo>
                <a:lnTo>
                  <a:pt x="235" y="102"/>
                </a:lnTo>
                <a:lnTo>
                  <a:pt x="234" y="95"/>
                </a:lnTo>
                <a:lnTo>
                  <a:pt x="229" y="90"/>
                </a:lnTo>
                <a:lnTo>
                  <a:pt x="229" y="90"/>
                </a:lnTo>
                <a:close/>
                <a:moveTo>
                  <a:pt x="224" y="108"/>
                </a:moveTo>
                <a:lnTo>
                  <a:pt x="224" y="108"/>
                </a:lnTo>
                <a:lnTo>
                  <a:pt x="222" y="109"/>
                </a:lnTo>
                <a:lnTo>
                  <a:pt x="218" y="111"/>
                </a:lnTo>
                <a:lnTo>
                  <a:pt x="216" y="111"/>
                </a:lnTo>
                <a:lnTo>
                  <a:pt x="214" y="109"/>
                </a:lnTo>
                <a:lnTo>
                  <a:pt x="211" y="107"/>
                </a:lnTo>
                <a:lnTo>
                  <a:pt x="211" y="107"/>
                </a:lnTo>
                <a:lnTo>
                  <a:pt x="209" y="107"/>
                </a:lnTo>
                <a:lnTo>
                  <a:pt x="206" y="107"/>
                </a:lnTo>
                <a:lnTo>
                  <a:pt x="206" y="107"/>
                </a:lnTo>
                <a:lnTo>
                  <a:pt x="205" y="108"/>
                </a:lnTo>
                <a:lnTo>
                  <a:pt x="204" y="111"/>
                </a:lnTo>
                <a:lnTo>
                  <a:pt x="204" y="210"/>
                </a:lnTo>
                <a:lnTo>
                  <a:pt x="204" y="210"/>
                </a:lnTo>
                <a:lnTo>
                  <a:pt x="203" y="211"/>
                </a:lnTo>
                <a:lnTo>
                  <a:pt x="200" y="212"/>
                </a:lnTo>
                <a:lnTo>
                  <a:pt x="149" y="212"/>
                </a:lnTo>
                <a:lnTo>
                  <a:pt x="149" y="132"/>
                </a:lnTo>
                <a:lnTo>
                  <a:pt x="149" y="132"/>
                </a:lnTo>
                <a:lnTo>
                  <a:pt x="149" y="131"/>
                </a:lnTo>
                <a:lnTo>
                  <a:pt x="148" y="129"/>
                </a:lnTo>
                <a:lnTo>
                  <a:pt x="145" y="127"/>
                </a:lnTo>
                <a:lnTo>
                  <a:pt x="144" y="127"/>
                </a:lnTo>
                <a:lnTo>
                  <a:pt x="90" y="127"/>
                </a:lnTo>
                <a:lnTo>
                  <a:pt x="90" y="127"/>
                </a:lnTo>
                <a:lnTo>
                  <a:pt x="89" y="127"/>
                </a:lnTo>
                <a:lnTo>
                  <a:pt x="88" y="129"/>
                </a:lnTo>
                <a:lnTo>
                  <a:pt x="87" y="131"/>
                </a:lnTo>
                <a:lnTo>
                  <a:pt x="86" y="132"/>
                </a:lnTo>
                <a:lnTo>
                  <a:pt x="86" y="212"/>
                </a:lnTo>
                <a:lnTo>
                  <a:pt x="34" y="212"/>
                </a:lnTo>
                <a:lnTo>
                  <a:pt x="34" y="212"/>
                </a:lnTo>
                <a:lnTo>
                  <a:pt x="32" y="211"/>
                </a:lnTo>
                <a:lnTo>
                  <a:pt x="31" y="210"/>
                </a:lnTo>
                <a:lnTo>
                  <a:pt x="31" y="111"/>
                </a:lnTo>
                <a:lnTo>
                  <a:pt x="31" y="111"/>
                </a:lnTo>
                <a:lnTo>
                  <a:pt x="31" y="108"/>
                </a:lnTo>
                <a:lnTo>
                  <a:pt x="28" y="107"/>
                </a:lnTo>
                <a:lnTo>
                  <a:pt x="28" y="107"/>
                </a:lnTo>
                <a:lnTo>
                  <a:pt x="26" y="107"/>
                </a:lnTo>
                <a:lnTo>
                  <a:pt x="23" y="107"/>
                </a:lnTo>
                <a:lnTo>
                  <a:pt x="21" y="109"/>
                </a:lnTo>
                <a:lnTo>
                  <a:pt x="21" y="109"/>
                </a:lnTo>
                <a:lnTo>
                  <a:pt x="19" y="111"/>
                </a:lnTo>
                <a:lnTo>
                  <a:pt x="16" y="111"/>
                </a:lnTo>
                <a:lnTo>
                  <a:pt x="14" y="109"/>
                </a:lnTo>
                <a:lnTo>
                  <a:pt x="11" y="108"/>
                </a:lnTo>
                <a:lnTo>
                  <a:pt x="11" y="108"/>
                </a:lnTo>
                <a:lnTo>
                  <a:pt x="9" y="106"/>
                </a:lnTo>
                <a:lnTo>
                  <a:pt x="9" y="102"/>
                </a:lnTo>
                <a:lnTo>
                  <a:pt x="9" y="102"/>
                </a:lnTo>
                <a:lnTo>
                  <a:pt x="10" y="100"/>
                </a:lnTo>
                <a:lnTo>
                  <a:pt x="11" y="97"/>
                </a:lnTo>
                <a:lnTo>
                  <a:pt x="113" y="12"/>
                </a:lnTo>
                <a:lnTo>
                  <a:pt x="113" y="12"/>
                </a:lnTo>
                <a:lnTo>
                  <a:pt x="114" y="10"/>
                </a:lnTo>
                <a:lnTo>
                  <a:pt x="118" y="10"/>
                </a:lnTo>
                <a:lnTo>
                  <a:pt x="120" y="10"/>
                </a:lnTo>
                <a:lnTo>
                  <a:pt x="123" y="12"/>
                </a:lnTo>
                <a:lnTo>
                  <a:pt x="223" y="97"/>
                </a:lnTo>
                <a:lnTo>
                  <a:pt x="223" y="97"/>
                </a:lnTo>
                <a:lnTo>
                  <a:pt x="225" y="100"/>
                </a:lnTo>
                <a:lnTo>
                  <a:pt x="225" y="102"/>
                </a:lnTo>
                <a:lnTo>
                  <a:pt x="225" y="102"/>
                </a:lnTo>
                <a:lnTo>
                  <a:pt x="225" y="106"/>
                </a:lnTo>
                <a:lnTo>
                  <a:pt x="224" y="108"/>
                </a:lnTo>
                <a:lnTo>
                  <a:pt x="224" y="108"/>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52" name="Group 51"/>
          <p:cNvGrpSpPr/>
          <p:nvPr/>
        </p:nvGrpSpPr>
        <p:grpSpPr>
          <a:xfrm>
            <a:off x="8434210" y="11611913"/>
            <a:ext cx="427197" cy="427197"/>
            <a:chOff x="5909487" y="4217115"/>
            <a:chExt cx="181173" cy="181173"/>
          </a:xfrm>
          <a:solidFill>
            <a:schemeClr val="bg1"/>
          </a:solidFill>
        </p:grpSpPr>
        <p:sp>
          <p:nvSpPr>
            <p:cNvPr id="53" name="Freeform 1081"/>
            <p:cNvSpPr>
              <a:spLocks noEditPoints="1"/>
            </p:cNvSpPr>
            <p:nvPr/>
          </p:nvSpPr>
          <p:spPr bwMode="auto">
            <a:xfrm>
              <a:off x="5909487" y="4217115"/>
              <a:ext cx="181173" cy="181173"/>
            </a:xfrm>
            <a:custGeom>
              <a:avLst/>
              <a:gdLst>
                <a:gd name="T0" fmla="*/ 107 w 237"/>
                <a:gd name="T1" fmla="*/ 2 h 237"/>
                <a:gd name="T2" fmla="*/ 72 w 237"/>
                <a:gd name="T3" fmla="*/ 10 h 237"/>
                <a:gd name="T4" fmla="*/ 43 w 237"/>
                <a:gd name="T5" fmla="*/ 28 h 237"/>
                <a:gd name="T6" fmla="*/ 21 w 237"/>
                <a:gd name="T7" fmla="*/ 53 h 237"/>
                <a:gd name="T8" fmla="*/ 5 w 237"/>
                <a:gd name="T9" fmla="*/ 84 h 237"/>
                <a:gd name="T10" fmla="*/ 0 w 237"/>
                <a:gd name="T11" fmla="*/ 119 h 237"/>
                <a:gd name="T12" fmla="*/ 3 w 237"/>
                <a:gd name="T13" fmla="*/ 143 h 237"/>
                <a:gd name="T14" fmla="*/ 15 w 237"/>
                <a:gd name="T15" fmla="*/ 175 h 237"/>
                <a:gd name="T16" fmla="*/ 35 w 237"/>
                <a:gd name="T17" fmla="*/ 203 h 237"/>
                <a:gd name="T18" fmla="*/ 62 w 237"/>
                <a:gd name="T19" fmla="*/ 223 h 237"/>
                <a:gd name="T20" fmla="*/ 95 w 237"/>
                <a:gd name="T21" fmla="*/ 235 h 237"/>
                <a:gd name="T22" fmla="*/ 119 w 237"/>
                <a:gd name="T23" fmla="*/ 237 h 237"/>
                <a:gd name="T24" fmla="*/ 153 w 237"/>
                <a:gd name="T25" fmla="*/ 232 h 237"/>
                <a:gd name="T26" fmla="*/ 184 w 237"/>
                <a:gd name="T27" fmla="*/ 217 h 237"/>
                <a:gd name="T28" fmla="*/ 209 w 237"/>
                <a:gd name="T29" fmla="*/ 194 h 237"/>
                <a:gd name="T30" fmla="*/ 227 w 237"/>
                <a:gd name="T31" fmla="*/ 165 h 237"/>
                <a:gd name="T32" fmla="*/ 236 w 237"/>
                <a:gd name="T33" fmla="*/ 131 h 237"/>
                <a:gd name="T34" fmla="*/ 236 w 237"/>
                <a:gd name="T35" fmla="*/ 107 h 237"/>
                <a:gd name="T36" fmla="*/ 227 w 237"/>
                <a:gd name="T37" fmla="*/ 73 h 237"/>
                <a:gd name="T38" fmla="*/ 209 w 237"/>
                <a:gd name="T39" fmla="*/ 43 h 237"/>
                <a:gd name="T40" fmla="*/ 184 w 237"/>
                <a:gd name="T41" fmla="*/ 21 h 237"/>
                <a:gd name="T42" fmla="*/ 153 w 237"/>
                <a:gd name="T43" fmla="*/ 6 h 237"/>
                <a:gd name="T44" fmla="*/ 119 w 237"/>
                <a:gd name="T45" fmla="*/ 0 h 237"/>
                <a:gd name="T46" fmla="*/ 119 w 237"/>
                <a:gd name="T47" fmla="*/ 228 h 237"/>
                <a:gd name="T48" fmla="*/ 86 w 237"/>
                <a:gd name="T49" fmla="*/ 223 h 237"/>
                <a:gd name="T50" fmla="*/ 58 w 237"/>
                <a:gd name="T51" fmla="*/ 210 h 237"/>
                <a:gd name="T52" fmla="*/ 34 w 237"/>
                <a:gd name="T53" fmla="*/ 188 h 237"/>
                <a:gd name="T54" fmla="*/ 18 w 237"/>
                <a:gd name="T55" fmla="*/ 162 h 237"/>
                <a:gd name="T56" fmla="*/ 10 w 237"/>
                <a:gd name="T57" fmla="*/ 131 h 237"/>
                <a:gd name="T58" fmla="*/ 10 w 237"/>
                <a:gd name="T59" fmla="*/ 108 h 237"/>
                <a:gd name="T60" fmla="*/ 18 w 237"/>
                <a:gd name="T61" fmla="*/ 77 h 237"/>
                <a:gd name="T62" fmla="*/ 34 w 237"/>
                <a:gd name="T63" fmla="*/ 51 h 237"/>
                <a:gd name="T64" fmla="*/ 58 w 237"/>
                <a:gd name="T65" fmla="*/ 29 h 237"/>
                <a:gd name="T66" fmla="*/ 86 w 237"/>
                <a:gd name="T67" fmla="*/ 16 h 237"/>
                <a:gd name="T68" fmla="*/ 119 w 237"/>
                <a:gd name="T69" fmla="*/ 10 h 237"/>
                <a:gd name="T70" fmla="*/ 140 w 237"/>
                <a:gd name="T71" fmla="*/ 12 h 237"/>
                <a:gd name="T72" fmla="*/ 170 w 237"/>
                <a:gd name="T73" fmla="*/ 23 h 237"/>
                <a:gd name="T74" fmla="*/ 195 w 237"/>
                <a:gd name="T75" fmla="*/ 42 h 237"/>
                <a:gd name="T76" fmla="*/ 214 w 237"/>
                <a:gd name="T77" fmla="*/ 67 h 237"/>
                <a:gd name="T78" fmla="*/ 225 w 237"/>
                <a:gd name="T79" fmla="*/ 97 h 237"/>
                <a:gd name="T80" fmla="*/ 227 w 237"/>
                <a:gd name="T81" fmla="*/ 119 h 237"/>
                <a:gd name="T82" fmla="*/ 221 w 237"/>
                <a:gd name="T83" fmla="*/ 151 h 237"/>
                <a:gd name="T84" fmla="*/ 208 w 237"/>
                <a:gd name="T85" fmla="*/ 180 h 237"/>
                <a:gd name="T86" fmla="*/ 187 w 237"/>
                <a:gd name="T87" fmla="*/ 203 h 237"/>
                <a:gd name="T88" fmla="*/ 160 w 237"/>
                <a:gd name="T89" fmla="*/ 219 h 237"/>
                <a:gd name="T90" fmla="*/ 129 w 237"/>
                <a:gd name="T91" fmla="*/ 228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7" h="237">
                  <a:moveTo>
                    <a:pt x="119" y="0"/>
                  </a:moveTo>
                  <a:lnTo>
                    <a:pt x="119" y="0"/>
                  </a:lnTo>
                  <a:lnTo>
                    <a:pt x="107" y="2"/>
                  </a:lnTo>
                  <a:lnTo>
                    <a:pt x="95" y="3"/>
                  </a:lnTo>
                  <a:lnTo>
                    <a:pt x="83" y="6"/>
                  </a:lnTo>
                  <a:lnTo>
                    <a:pt x="72" y="10"/>
                  </a:lnTo>
                  <a:lnTo>
                    <a:pt x="62" y="15"/>
                  </a:lnTo>
                  <a:lnTo>
                    <a:pt x="52" y="21"/>
                  </a:lnTo>
                  <a:lnTo>
                    <a:pt x="43" y="28"/>
                  </a:lnTo>
                  <a:lnTo>
                    <a:pt x="35" y="35"/>
                  </a:lnTo>
                  <a:lnTo>
                    <a:pt x="27" y="43"/>
                  </a:lnTo>
                  <a:lnTo>
                    <a:pt x="21" y="53"/>
                  </a:lnTo>
                  <a:lnTo>
                    <a:pt x="15" y="63"/>
                  </a:lnTo>
                  <a:lnTo>
                    <a:pt x="9" y="73"/>
                  </a:lnTo>
                  <a:lnTo>
                    <a:pt x="5" y="84"/>
                  </a:lnTo>
                  <a:lnTo>
                    <a:pt x="3" y="95"/>
                  </a:lnTo>
                  <a:lnTo>
                    <a:pt x="0" y="107"/>
                  </a:lnTo>
                  <a:lnTo>
                    <a:pt x="0" y="119"/>
                  </a:lnTo>
                  <a:lnTo>
                    <a:pt x="0" y="119"/>
                  </a:lnTo>
                  <a:lnTo>
                    <a:pt x="0" y="131"/>
                  </a:lnTo>
                  <a:lnTo>
                    <a:pt x="3" y="143"/>
                  </a:lnTo>
                  <a:lnTo>
                    <a:pt x="5" y="155"/>
                  </a:lnTo>
                  <a:lnTo>
                    <a:pt x="9" y="165"/>
                  </a:lnTo>
                  <a:lnTo>
                    <a:pt x="15" y="175"/>
                  </a:lnTo>
                  <a:lnTo>
                    <a:pt x="21" y="186"/>
                  </a:lnTo>
                  <a:lnTo>
                    <a:pt x="27" y="194"/>
                  </a:lnTo>
                  <a:lnTo>
                    <a:pt x="35" y="203"/>
                  </a:lnTo>
                  <a:lnTo>
                    <a:pt x="43" y="211"/>
                  </a:lnTo>
                  <a:lnTo>
                    <a:pt x="52" y="217"/>
                  </a:lnTo>
                  <a:lnTo>
                    <a:pt x="62" y="223"/>
                  </a:lnTo>
                  <a:lnTo>
                    <a:pt x="72" y="228"/>
                  </a:lnTo>
                  <a:lnTo>
                    <a:pt x="83" y="232"/>
                  </a:lnTo>
                  <a:lnTo>
                    <a:pt x="95" y="235"/>
                  </a:lnTo>
                  <a:lnTo>
                    <a:pt x="107" y="237"/>
                  </a:lnTo>
                  <a:lnTo>
                    <a:pt x="119" y="237"/>
                  </a:lnTo>
                  <a:lnTo>
                    <a:pt x="119" y="237"/>
                  </a:lnTo>
                  <a:lnTo>
                    <a:pt x="131" y="237"/>
                  </a:lnTo>
                  <a:lnTo>
                    <a:pt x="143" y="235"/>
                  </a:lnTo>
                  <a:lnTo>
                    <a:pt x="153" y="232"/>
                  </a:lnTo>
                  <a:lnTo>
                    <a:pt x="164" y="228"/>
                  </a:lnTo>
                  <a:lnTo>
                    <a:pt x="175" y="223"/>
                  </a:lnTo>
                  <a:lnTo>
                    <a:pt x="184" y="217"/>
                  </a:lnTo>
                  <a:lnTo>
                    <a:pt x="194" y="211"/>
                  </a:lnTo>
                  <a:lnTo>
                    <a:pt x="202" y="203"/>
                  </a:lnTo>
                  <a:lnTo>
                    <a:pt x="209" y="194"/>
                  </a:lnTo>
                  <a:lnTo>
                    <a:pt x="217" y="186"/>
                  </a:lnTo>
                  <a:lnTo>
                    <a:pt x="223" y="175"/>
                  </a:lnTo>
                  <a:lnTo>
                    <a:pt x="227" y="165"/>
                  </a:lnTo>
                  <a:lnTo>
                    <a:pt x="231" y="155"/>
                  </a:lnTo>
                  <a:lnTo>
                    <a:pt x="235" y="143"/>
                  </a:lnTo>
                  <a:lnTo>
                    <a:pt x="236" y="131"/>
                  </a:lnTo>
                  <a:lnTo>
                    <a:pt x="237" y="119"/>
                  </a:lnTo>
                  <a:lnTo>
                    <a:pt x="237" y="119"/>
                  </a:lnTo>
                  <a:lnTo>
                    <a:pt x="236" y="107"/>
                  </a:lnTo>
                  <a:lnTo>
                    <a:pt x="235" y="95"/>
                  </a:lnTo>
                  <a:lnTo>
                    <a:pt x="231" y="84"/>
                  </a:lnTo>
                  <a:lnTo>
                    <a:pt x="227" y="73"/>
                  </a:lnTo>
                  <a:lnTo>
                    <a:pt x="223" y="63"/>
                  </a:lnTo>
                  <a:lnTo>
                    <a:pt x="217" y="53"/>
                  </a:lnTo>
                  <a:lnTo>
                    <a:pt x="209" y="43"/>
                  </a:lnTo>
                  <a:lnTo>
                    <a:pt x="202" y="35"/>
                  </a:lnTo>
                  <a:lnTo>
                    <a:pt x="194" y="28"/>
                  </a:lnTo>
                  <a:lnTo>
                    <a:pt x="184" y="21"/>
                  </a:lnTo>
                  <a:lnTo>
                    <a:pt x="175" y="15"/>
                  </a:lnTo>
                  <a:lnTo>
                    <a:pt x="164" y="10"/>
                  </a:lnTo>
                  <a:lnTo>
                    <a:pt x="153" y="6"/>
                  </a:lnTo>
                  <a:lnTo>
                    <a:pt x="143" y="3"/>
                  </a:lnTo>
                  <a:lnTo>
                    <a:pt x="131" y="2"/>
                  </a:lnTo>
                  <a:lnTo>
                    <a:pt x="119" y="0"/>
                  </a:lnTo>
                  <a:lnTo>
                    <a:pt x="119" y="0"/>
                  </a:lnTo>
                  <a:close/>
                  <a:moveTo>
                    <a:pt x="119" y="228"/>
                  </a:moveTo>
                  <a:lnTo>
                    <a:pt x="119" y="228"/>
                  </a:lnTo>
                  <a:lnTo>
                    <a:pt x="107" y="228"/>
                  </a:lnTo>
                  <a:lnTo>
                    <a:pt x="96" y="225"/>
                  </a:lnTo>
                  <a:lnTo>
                    <a:pt x="86" y="223"/>
                  </a:lnTo>
                  <a:lnTo>
                    <a:pt x="76" y="219"/>
                  </a:lnTo>
                  <a:lnTo>
                    <a:pt x="66" y="215"/>
                  </a:lnTo>
                  <a:lnTo>
                    <a:pt x="58" y="210"/>
                  </a:lnTo>
                  <a:lnTo>
                    <a:pt x="49" y="203"/>
                  </a:lnTo>
                  <a:lnTo>
                    <a:pt x="41" y="197"/>
                  </a:lnTo>
                  <a:lnTo>
                    <a:pt x="34" y="188"/>
                  </a:lnTo>
                  <a:lnTo>
                    <a:pt x="28" y="180"/>
                  </a:lnTo>
                  <a:lnTo>
                    <a:pt x="23" y="171"/>
                  </a:lnTo>
                  <a:lnTo>
                    <a:pt x="18" y="162"/>
                  </a:lnTo>
                  <a:lnTo>
                    <a:pt x="15" y="151"/>
                  </a:lnTo>
                  <a:lnTo>
                    <a:pt x="12" y="142"/>
                  </a:lnTo>
                  <a:lnTo>
                    <a:pt x="10" y="131"/>
                  </a:lnTo>
                  <a:lnTo>
                    <a:pt x="10" y="119"/>
                  </a:lnTo>
                  <a:lnTo>
                    <a:pt x="10" y="119"/>
                  </a:lnTo>
                  <a:lnTo>
                    <a:pt x="10" y="108"/>
                  </a:lnTo>
                  <a:lnTo>
                    <a:pt x="12" y="97"/>
                  </a:lnTo>
                  <a:lnTo>
                    <a:pt x="15" y="87"/>
                  </a:lnTo>
                  <a:lnTo>
                    <a:pt x="18" y="77"/>
                  </a:lnTo>
                  <a:lnTo>
                    <a:pt x="23" y="67"/>
                  </a:lnTo>
                  <a:lnTo>
                    <a:pt x="28" y="59"/>
                  </a:lnTo>
                  <a:lnTo>
                    <a:pt x="34" y="51"/>
                  </a:lnTo>
                  <a:lnTo>
                    <a:pt x="41" y="42"/>
                  </a:lnTo>
                  <a:lnTo>
                    <a:pt x="49" y="35"/>
                  </a:lnTo>
                  <a:lnTo>
                    <a:pt x="58" y="29"/>
                  </a:lnTo>
                  <a:lnTo>
                    <a:pt x="66" y="23"/>
                  </a:lnTo>
                  <a:lnTo>
                    <a:pt x="76" y="20"/>
                  </a:lnTo>
                  <a:lnTo>
                    <a:pt x="86" y="16"/>
                  </a:lnTo>
                  <a:lnTo>
                    <a:pt x="96" y="12"/>
                  </a:lnTo>
                  <a:lnTo>
                    <a:pt x="107" y="11"/>
                  </a:lnTo>
                  <a:lnTo>
                    <a:pt x="119" y="10"/>
                  </a:lnTo>
                  <a:lnTo>
                    <a:pt x="119" y="10"/>
                  </a:lnTo>
                  <a:lnTo>
                    <a:pt x="129" y="11"/>
                  </a:lnTo>
                  <a:lnTo>
                    <a:pt x="140" y="12"/>
                  </a:lnTo>
                  <a:lnTo>
                    <a:pt x="151" y="16"/>
                  </a:lnTo>
                  <a:lnTo>
                    <a:pt x="160" y="20"/>
                  </a:lnTo>
                  <a:lnTo>
                    <a:pt x="170" y="23"/>
                  </a:lnTo>
                  <a:lnTo>
                    <a:pt x="178" y="29"/>
                  </a:lnTo>
                  <a:lnTo>
                    <a:pt x="187" y="35"/>
                  </a:lnTo>
                  <a:lnTo>
                    <a:pt x="195" y="42"/>
                  </a:lnTo>
                  <a:lnTo>
                    <a:pt x="202" y="51"/>
                  </a:lnTo>
                  <a:lnTo>
                    <a:pt x="208" y="59"/>
                  </a:lnTo>
                  <a:lnTo>
                    <a:pt x="214" y="67"/>
                  </a:lnTo>
                  <a:lnTo>
                    <a:pt x="218" y="77"/>
                  </a:lnTo>
                  <a:lnTo>
                    <a:pt x="221" y="87"/>
                  </a:lnTo>
                  <a:lnTo>
                    <a:pt x="225" y="97"/>
                  </a:lnTo>
                  <a:lnTo>
                    <a:pt x="226" y="108"/>
                  </a:lnTo>
                  <a:lnTo>
                    <a:pt x="227" y="119"/>
                  </a:lnTo>
                  <a:lnTo>
                    <a:pt x="227" y="119"/>
                  </a:lnTo>
                  <a:lnTo>
                    <a:pt x="226" y="131"/>
                  </a:lnTo>
                  <a:lnTo>
                    <a:pt x="225" y="142"/>
                  </a:lnTo>
                  <a:lnTo>
                    <a:pt x="221" y="151"/>
                  </a:lnTo>
                  <a:lnTo>
                    <a:pt x="218" y="162"/>
                  </a:lnTo>
                  <a:lnTo>
                    <a:pt x="214" y="171"/>
                  </a:lnTo>
                  <a:lnTo>
                    <a:pt x="208" y="180"/>
                  </a:lnTo>
                  <a:lnTo>
                    <a:pt x="202" y="188"/>
                  </a:lnTo>
                  <a:lnTo>
                    <a:pt x="195" y="197"/>
                  </a:lnTo>
                  <a:lnTo>
                    <a:pt x="187" y="203"/>
                  </a:lnTo>
                  <a:lnTo>
                    <a:pt x="178" y="210"/>
                  </a:lnTo>
                  <a:lnTo>
                    <a:pt x="170" y="215"/>
                  </a:lnTo>
                  <a:lnTo>
                    <a:pt x="160" y="219"/>
                  </a:lnTo>
                  <a:lnTo>
                    <a:pt x="151" y="223"/>
                  </a:lnTo>
                  <a:lnTo>
                    <a:pt x="140" y="225"/>
                  </a:lnTo>
                  <a:lnTo>
                    <a:pt x="129" y="228"/>
                  </a:lnTo>
                  <a:lnTo>
                    <a:pt x="119" y="228"/>
                  </a:lnTo>
                  <a:lnTo>
                    <a:pt x="119"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082"/>
            <p:cNvSpPr>
              <a:spLocks/>
            </p:cNvSpPr>
            <p:nvPr/>
          </p:nvSpPr>
          <p:spPr bwMode="auto">
            <a:xfrm>
              <a:off x="5936663" y="4253350"/>
              <a:ext cx="135880" cy="108704"/>
            </a:xfrm>
            <a:custGeom>
              <a:avLst/>
              <a:gdLst>
                <a:gd name="T0" fmla="*/ 173 w 181"/>
                <a:gd name="T1" fmla="*/ 31 h 141"/>
                <a:gd name="T2" fmla="*/ 171 w 181"/>
                <a:gd name="T3" fmla="*/ 39 h 141"/>
                <a:gd name="T4" fmla="*/ 158 w 181"/>
                <a:gd name="T5" fmla="*/ 49 h 141"/>
                <a:gd name="T6" fmla="*/ 148 w 181"/>
                <a:gd name="T7" fmla="*/ 60 h 141"/>
                <a:gd name="T8" fmla="*/ 152 w 181"/>
                <a:gd name="T9" fmla="*/ 77 h 141"/>
                <a:gd name="T10" fmla="*/ 143 w 181"/>
                <a:gd name="T11" fmla="*/ 106 h 141"/>
                <a:gd name="T12" fmla="*/ 125 w 181"/>
                <a:gd name="T13" fmla="*/ 131 h 141"/>
                <a:gd name="T14" fmla="*/ 123 w 181"/>
                <a:gd name="T15" fmla="*/ 103 h 141"/>
                <a:gd name="T16" fmla="*/ 117 w 181"/>
                <a:gd name="T17" fmla="*/ 74 h 141"/>
                <a:gd name="T18" fmla="*/ 106 w 181"/>
                <a:gd name="T19" fmla="*/ 61 h 141"/>
                <a:gd name="T20" fmla="*/ 73 w 181"/>
                <a:gd name="T21" fmla="*/ 49 h 141"/>
                <a:gd name="T22" fmla="*/ 71 w 181"/>
                <a:gd name="T23" fmla="*/ 46 h 141"/>
                <a:gd name="T24" fmla="*/ 77 w 181"/>
                <a:gd name="T25" fmla="*/ 35 h 141"/>
                <a:gd name="T26" fmla="*/ 83 w 181"/>
                <a:gd name="T27" fmla="*/ 34 h 141"/>
                <a:gd name="T28" fmla="*/ 89 w 181"/>
                <a:gd name="T29" fmla="*/ 33 h 141"/>
                <a:gd name="T30" fmla="*/ 92 w 181"/>
                <a:gd name="T31" fmla="*/ 17 h 141"/>
                <a:gd name="T32" fmla="*/ 86 w 181"/>
                <a:gd name="T33" fmla="*/ 3 h 141"/>
                <a:gd name="T34" fmla="*/ 67 w 181"/>
                <a:gd name="T35" fmla="*/ 0 h 141"/>
                <a:gd name="T36" fmla="*/ 58 w 181"/>
                <a:gd name="T37" fmla="*/ 1 h 141"/>
                <a:gd name="T38" fmla="*/ 48 w 181"/>
                <a:gd name="T39" fmla="*/ 16 h 141"/>
                <a:gd name="T40" fmla="*/ 44 w 181"/>
                <a:gd name="T41" fmla="*/ 31 h 141"/>
                <a:gd name="T42" fmla="*/ 42 w 181"/>
                <a:gd name="T43" fmla="*/ 22 h 141"/>
                <a:gd name="T44" fmla="*/ 37 w 181"/>
                <a:gd name="T45" fmla="*/ 5 h 141"/>
                <a:gd name="T46" fmla="*/ 24 w 181"/>
                <a:gd name="T47" fmla="*/ 22 h 141"/>
                <a:gd name="T48" fmla="*/ 21 w 181"/>
                <a:gd name="T49" fmla="*/ 24 h 141"/>
                <a:gd name="T50" fmla="*/ 9 w 181"/>
                <a:gd name="T51" fmla="*/ 30 h 141"/>
                <a:gd name="T52" fmla="*/ 14 w 181"/>
                <a:gd name="T53" fmla="*/ 7 h 141"/>
                <a:gd name="T54" fmla="*/ 14 w 181"/>
                <a:gd name="T55" fmla="*/ 3 h 141"/>
                <a:gd name="T56" fmla="*/ 8 w 181"/>
                <a:gd name="T57" fmla="*/ 1 h 141"/>
                <a:gd name="T58" fmla="*/ 3 w 181"/>
                <a:gd name="T59" fmla="*/ 11 h 141"/>
                <a:gd name="T60" fmla="*/ 2 w 181"/>
                <a:gd name="T61" fmla="*/ 37 h 141"/>
                <a:gd name="T62" fmla="*/ 10 w 181"/>
                <a:gd name="T63" fmla="*/ 40 h 141"/>
                <a:gd name="T64" fmla="*/ 28 w 181"/>
                <a:gd name="T65" fmla="*/ 31 h 141"/>
                <a:gd name="T66" fmla="*/ 33 w 181"/>
                <a:gd name="T67" fmla="*/ 25 h 141"/>
                <a:gd name="T68" fmla="*/ 42 w 181"/>
                <a:gd name="T69" fmla="*/ 42 h 141"/>
                <a:gd name="T70" fmla="*/ 51 w 181"/>
                <a:gd name="T71" fmla="*/ 40 h 141"/>
                <a:gd name="T72" fmla="*/ 55 w 181"/>
                <a:gd name="T73" fmla="*/ 29 h 141"/>
                <a:gd name="T74" fmla="*/ 62 w 181"/>
                <a:gd name="T75" fmla="*/ 10 h 141"/>
                <a:gd name="T76" fmla="*/ 77 w 181"/>
                <a:gd name="T77" fmla="*/ 10 h 141"/>
                <a:gd name="T78" fmla="*/ 82 w 181"/>
                <a:gd name="T79" fmla="*/ 18 h 141"/>
                <a:gd name="T80" fmla="*/ 79 w 181"/>
                <a:gd name="T81" fmla="*/ 24 h 141"/>
                <a:gd name="T82" fmla="*/ 64 w 181"/>
                <a:gd name="T83" fmla="*/ 35 h 141"/>
                <a:gd name="T84" fmla="*/ 63 w 181"/>
                <a:gd name="T85" fmla="*/ 52 h 141"/>
                <a:gd name="T86" fmla="*/ 71 w 181"/>
                <a:gd name="T87" fmla="*/ 59 h 141"/>
                <a:gd name="T88" fmla="*/ 111 w 181"/>
                <a:gd name="T89" fmla="*/ 89 h 141"/>
                <a:gd name="T90" fmla="*/ 113 w 181"/>
                <a:gd name="T91" fmla="*/ 116 h 141"/>
                <a:gd name="T92" fmla="*/ 118 w 181"/>
                <a:gd name="T93" fmla="*/ 138 h 141"/>
                <a:gd name="T94" fmla="*/ 124 w 181"/>
                <a:gd name="T95" fmla="*/ 141 h 141"/>
                <a:gd name="T96" fmla="*/ 134 w 181"/>
                <a:gd name="T97" fmla="*/ 135 h 141"/>
                <a:gd name="T98" fmla="*/ 156 w 181"/>
                <a:gd name="T99" fmla="*/ 101 h 141"/>
                <a:gd name="T100" fmla="*/ 161 w 181"/>
                <a:gd name="T101" fmla="*/ 73 h 141"/>
                <a:gd name="T102" fmla="*/ 159 w 181"/>
                <a:gd name="T103" fmla="*/ 60 h 141"/>
                <a:gd name="T104" fmla="*/ 177 w 181"/>
                <a:gd name="T105" fmla="*/ 47 h 141"/>
                <a:gd name="T106" fmla="*/ 180 w 181"/>
                <a:gd name="T107" fmla="*/ 33 h 141"/>
                <a:gd name="T108" fmla="*/ 175 w 181"/>
                <a:gd name="T109" fmla="*/ 3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 h="141">
                  <a:moveTo>
                    <a:pt x="175" y="30"/>
                  </a:moveTo>
                  <a:lnTo>
                    <a:pt x="175" y="30"/>
                  </a:lnTo>
                  <a:lnTo>
                    <a:pt x="174" y="30"/>
                  </a:lnTo>
                  <a:lnTo>
                    <a:pt x="173" y="31"/>
                  </a:lnTo>
                  <a:lnTo>
                    <a:pt x="172" y="34"/>
                  </a:lnTo>
                  <a:lnTo>
                    <a:pt x="172" y="35"/>
                  </a:lnTo>
                  <a:lnTo>
                    <a:pt x="172" y="35"/>
                  </a:lnTo>
                  <a:lnTo>
                    <a:pt x="171" y="39"/>
                  </a:lnTo>
                  <a:lnTo>
                    <a:pt x="168" y="42"/>
                  </a:lnTo>
                  <a:lnTo>
                    <a:pt x="163" y="46"/>
                  </a:lnTo>
                  <a:lnTo>
                    <a:pt x="158" y="49"/>
                  </a:lnTo>
                  <a:lnTo>
                    <a:pt x="158" y="49"/>
                  </a:lnTo>
                  <a:lnTo>
                    <a:pt x="154" y="52"/>
                  </a:lnTo>
                  <a:lnTo>
                    <a:pt x="150" y="55"/>
                  </a:lnTo>
                  <a:lnTo>
                    <a:pt x="149" y="58"/>
                  </a:lnTo>
                  <a:lnTo>
                    <a:pt x="148" y="60"/>
                  </a:lnTo>
                  <a:lnTo>
                    <a:pt x="148" y="64"/>
                  </a:lnTo>
                  <a:lnTo>
                    <a:pt x="149" y="67"/>
                  </a:lnTo>
                  <a:lnTo>
                    <a:pt x="152" y="77"/>
                  </a:lnTo>
                  <a:lnTo>
                    <a:pt x="152" y="77"/>
                  </a:lnTo>
                  <a:lnTo>
                    <a:pt x="153" y="82"/>
                  </a:lnTo>
                  <a:lnTo>
                    <a:pt x="150" y="89"/>
                  </a:lnTo>
                  <a:lnTo>
                    <a:pt x="148" y="97"/>
                  </a:lnTo>
                  <a:lnTo>
                    <a:pt x="143" y="106"/>
                  </a:lnTo>
                  <a:lnTo>
                    <a:pt x="134" y="121"/>
                  </a:lnTo>
                  <a:lnTo>
                    <a:pt x="129" y="127"/>
                  </a:lnTo>
                  <a:lnTo>
                    <a:pt x="125" y="131"/>
                  </a:lnTo>
                  <a:lnTo>
                    <a:pt x="125" y="131"/>
                  </a:lnTo>
                  <a:lnTo>
                    <a:pt x="123" y="125"/>
                  </a:lnTo>
                  <a:lnTo>
                    <a:pt x="123" y="116"/>
                  </a:lnTo>
                  <a:lnTo>
                    <a:pt x="123" y="103"/>
                  </a:lnTo>
                  <a:lnTo>
                    <a:pt x="123" y="103"/>
                  </a:lnTo>
                  <a:lnTo>
                    <a:pt x="120" y="88"/>
                  </a:lnTo>
                  <a:lnTo>
                    <a:pt x="120" y="88"/>
                  </a:lnTo>
                  <a:lnTo>
                    <a:pt x="120" y="86"/>
                  </a:lnTo>
                  <a:lnTo>
                    <a:pt x="117" y="74"/>
                  </a:lnTo>
                  <a:lnTo>
                    <a:pt x="117" y="74"/>
                  </a:lnTo>
                  <a:lnTo>
                    <a:pt x="116" y="72"/>
                  </a:lnTo>
                  <a:lnTo>
                    <a:pt x="106" y="61"/>
                  </a:lnTo>
                  <a:lnTo>
                    <a:pt x="106" y="61"/>
                  </a:lnTo>
                  <a:lnTo>
                    <a:pt x="104" y="60"/>
                  </a:lnTo>
                  <a:lnTo>
                    <a:pt x="104" y="60"/>
                  </a:lnTo>
                  <a:lnTo>
                    <a:pt x="92" y="55"/>
                  </a:lnTo>
                  <a:lnTo>
                    <a:pt x="73" y="49"/>
                  </a:lnTo>
                  <a:lnTo>
                    <a:pt x="73" y="49"/>
                  </a:lnTo>
                  <a:lnTo>
                    <a:pt x="73" y="48"/>
                  </a:lnTo>
                  <a:lnTo>
                    <a:pt x="71" y="46"/>
                  </a:lnTo>
                  <a:lnTo>
                    <a:pt x="71" y="46"/>
                  </a:lnTo>
                  <a:lnTo>
                    <a:pt x="71" y="43"/>
                  </a:lnTo>
                  <a:lnTo>
                    <a:pt x="73" y="40"/>
                  </a:lnTo>
                  <a:lnTo>
                    <a:pt x="75" y="36"/>
                  </a:lnTo>
                  <a:lnTo>
                    <a:pt x="77" y="35"/>
                  </a:lnTo>
                  <a:lnTo>
                    <a:pt x="77" y="35"/>
                  </a:lnTo>
                  <a:lnTo>
                    <a:pt x="81" y="34"/>
                  </a:lnTo>
                  <a:lnTo>
                    <a:pt x="83" y="34"/>
                  </a:lnTo>
                  <a:lnTo>
                    <a:pt x="83" y="34"/>
                  </a:lnTo>
                  <a:lnTo>
                    <a:pt x="86" y="34"/>
                  </a:lnTo>
                  <a:lnTo>
                    <a:pt x="88" y="34"/>
                  </a:lnTo>
                  <a:lnTo>
                    <a:pt x="89" y="33"/>
                  </a:lnTo>
                  <a:lnTo>
                    <a:pt x="89" y="33"/>
                  </a:lnTo>
                  <a:lnTo>
                    <a:pt x="92" y="30"/>
                  </a:lnTo>
                  <a:lnTo>
                    <a:pt x="92" y="27"/>
                  </a:lnTo>
                  <a:lnTo>
                    <a:pt x="92" y="17"/>
                  </a:lnTo>
                  <a:lnTo>
                    <a:pt x="92" y="17"/>
                  </a:lnTo>
                  <a:lnTo>
                    <a:pt x="91" y="13"/>
                  </a:lnTo>
                  <a:lnTo>
                    <a:pt x="89" y="9"/>
                  </a:lnTo>
                  <a:lnTo>
                    <a:pt x="88" y="6"/>
                  </a:lnTo>
                  <a:lnTo>
                    <a:pt x="86" y="3"/>
                  </a:lnTo>
                  <a:lnTo>
                    <a:pt x="86" y="3"/>
                  </a:lnTo>
                  <a:lnTo>
                    <a:pt x="81" y="0"/>
                  </a:lnTo>
                  <a:lnTo>
                    <a:pt x="76" y="0"/>
                  </a:lnTo>
                  <a:lnTo>
                    <a:pt x="67" y="0"/>
                  </a:lnTo>
                  <a:lnTo>
                    <a:pt x="67" y="0"/>
                  </a:lnTo>
                  <a:lnTo>
                    <a:pt x="62" y="0"/>
                  </a:lnTo>
                  <a:lnTo>
                    <a:pt x="62" y="0"/>
                  </a:lnTo>
                  <a:lnTo>
                    <a:pt x="58" y="1"/>
                  </a:lnTo>
                  <a:lnTo>
                    <a:pt x="56" y="3"/>
                  </a:lnTo>
                  <a:lnTo>
                    <a:pt x="54" y="4"/>
                  </a:lnTo>
                  <a:lnTo>
                    <a:pt x="51" y="7"/>
                  </a:lnTo>
                  <a:lnTo>
                    <a:pt x="48" y="16"/>
                  </a:lnTo>
                  <a:lnTo>
                    <a:pt x="45" y="27"/>
                  </a:lnTo>
                  <a:lnTo>
                    <a:pt x="45" y="30"/>
                  </a:lnTo>
                  <a:lnTo>
                    <a:pt x="45" y="30"/>
                  </a:lnTo>
                  <a:lnTo>
                    <a:pt x="44" y="31"/>
                  </a:lnTo>
                  <a:lnTo>
                    <a:pt x="44" y="31"/>
                  </a:lnTo>
                  <a:lnTo>
                    <a:pt x="43" y="30"/>
                  </a:lnTo>
                  <a:lnTo>
                    <a:pt x="43" y="30"/>
                  </a:lnTo>
                  <a:lnTo>
                    <a:pt x="42" y="22"/>
                  </a:lnTo>
                  <a:lnTo>
                    <a:pt x="40" y="10"/>
                  </a:lnTo>
                  <a:lnTo>
                    <a:pt x="40" y="10"/>
                  </a:lnTo>
                  <a:lnTo>
                    <a:pt x="40" y="6"/>
                  </a:lnTo>
                  <a:lnTo>
                    <a:pt x="37" y="5"/>
                  </a:lnTo>
                  <a:lnTo>
                    <a:pt x="37" y="5"/>
                  </a:lnTo>
                  <a:lnTo>
                    <a:pt x="34" y="5"/>
                  </a:lnTo>
                  <a:lnTo>
                    <a:pt x="32" y="7"/>
                  </a:lnTo>
                  <a:lnTo>
                    <a:pt x="24" y="22"/>
                  </a:lnTo>
                  <a:lnTo>
                    <a:pt x="24" y="22"/>
                  </a:lnTo>
                  <a:lnTo>
                    <a:pt x="24" y="22"/>
                  </a:lnTo>
                  <a:lnTo>
                    <a:pt x="24" y="22"/>
                  </a:lnTo>
                  <a:lnTo>
                    <a:pt x="21" y="24"/>
                  </a:lnTo>
                  <a:lnTo>
                    <a:pt x="18" y="27"/>
                  </a:lnTo>
                  <a:lnTo>
                    <a:pt x="12" y="30"/>
                  </a:lnTo>
                  <a:lnTo>
                    <a:pt x="12" y="30"/>
                  </a:lnTo>
                  <a:lnTo>
                    <a:pt x="9" y="30"/>
                  </a:lnTo>
                  <a:lnTo>
                    <a:pt x="9" y="30"/>
                  </a:lnTo>
                  <a:lnTo>
                    <a:pt x="9" y="27"/>
                  </a:lnTo>
                  <a:lnTo>
                    <a:pt x="10" y="22"/>
                  </a:lnTo>
                  <a:lnTo>
                    <a:pt x="14" y="7"/>
                  </a:lnTo>
                  <a:lnTo>
                    <a:pt x="14" y="7"/>
                  </a:lnTo>
                  <a:lnTo>
                    <a:pt x="15" y="6"/>
                  </a:lnTo>
                  <a:lnTo>
                    <a:pt x="15" y="4"/>
                  </a:lnTo>
                  <a:lnTo>
                    <a:pt x="14" y="3"/>
                  </a:lnTo>
                  <a:lnTo>
                    <a:pt x="12" y="1"/>
                  </a:lnTo>
                  <a:lnTo>
                    <a:pt x="12" y="1"/>
                  </a:lnTo>
                  <a:lnTo>
                    <a:pt x="10" y="1"/>
                  </a:lnTo>
                  <a:lnTo>
                    <a:pt x="8" y="1"/>
                  </a:lnTo>
                  <a:lnTo>
                    <a:pt x="7" y="3"/>
                  </a:lnTo>
                  <a:lnTo>
                    <a:pt x="6" y="4"/>
                  </a:lnTo>
                  <a:lnTo>
                    <a:pt x="6" y="4"/>
                  </a:lnTo>
                  <a:lnTo>
                    <a:pt x="3" y="11"/>
                  </a:lnTo>
                  <a:lnTo>
                    <a:pt x="1" y="21"/>
                  </a:lnTo>
                  <a:lnTo>
                    <a:pt x="0" y="30"/>
                  </a:lnTo>
                  <a:lnTo>
                    <a:pt x="1" y="34"/>
                  </a:lnTo>
                  <a:lnTo>
                    <a:pt x="2" y="37"/>
                  </a:lnTo>
                  <a:lnTo>
                    <a:pt x="2" y="37"/>
                  </a:lnTo>
                  <a:lnTo>
                    <a:pt x="5" y="39"/>
                  </a:lnTo>
                  <a:lnTo>
                    <a:pt x="7" y="40"/>
                  </a:lnTo>
                  <a:lnTo>
                    <a:pt x="10" y="40"/>
                  </a:lnTo>
                  <a:lnTo>
                    <a:pt x="15" y="39"/>
                  </a:lnTo>
                  <a:lnTo>
                    <a:pt x="15" y="39"/>
                  </a:lnTo>
                  <a:lnTo>
                    <a:pt x="24" y="35"/>
                  </a:lnTo>
                  <a:lnTo>
                    <a:pt x="28" y="31"/>
                  </a:lnTo>
                  <a:lnTo>
                    <a:pt x="31" y="28"/>
                  </a:lnTo>
                  <a:lnTo>
                    <a:pt x="33" y="25"/>
                  </a:lnTo>
                  <a:lnTo>
                    <a:pt x="33" y="25"/>
                  </a:lnTo>
                  <a:lnTo>
                    <a:pt x="33" y="25"/>
                  </a:lnTo>
                  <a:lnTo>
                    <a:pt x="34" y="35"/>
                  </a:lnTo>
                  <a:lnTo>
                    <a:pt x="34" y="35"/>
                  </a:lnTo>
                  <a:lnTo>
                    <a:pt x="39" y="40"/>
                  </a:lnTo>
                  <a:lnTo>
                    <a:pt x="42" y="42"/>
                  </a:lnTo>
                  <a:lnTo>
                    <a:pt x="46" y="42"/>
                  </a:lnTo>
                  <a:lnTo>
                    <a:pt x="46" y="42"/>
                  </a:lnTo>
                  <a:lnTo>
                    <a:pt x="49" y="41"/>
                  </a:lnTo>
                  <a:lnTo>
                    <a:pt x="51" y="40"/>
                  </a:lnTo>
                  <a:lnTo>
                    <a:pt x="52" y="36"/>
                  </a:lnTo>
                  <a:lnTo>
                    <a:pt x="54" y="33"/>
                  </a:lnTo>
                  <a:lnTo>
                    <a:pt x="55" y="29"/>
                  </a:lnTo>
                  <a:lnTo>
                    <a:pt x="55" y="29"/>
                  </a:lnTo>
                  <a:lnTo>
                    <a:pt x="58" y="13"/>
                  </a:lnTo>
                  <a:lnTo>
                    <a:pt x="61" y="11"/>
                  </a:lnTo>
                  <a:lnTo>
                    <a:pt x="62" y="10"/>
                  </a:lnTo>
                  <a:lnTo>
                    <a:pt x="62" y="10"/>
                  </a:lnTo>
                  <a:lnTo>
                    <a:pt x="68" y="10"/>
                  </a:lnTo>
                  <a:lnTo>
                    <a:pt x="68" y="10"/>
                  </a:lnTo>
                  <a:lnTo>
                    <a:pt x="74" y="9"/>
                  </a:lnTo>
                  <a:lnTo>
                    <a:pt x="77" y="10"/>
                  </a:lnTo>
                  <a:lnTo>
                    <a:pt x="80" y="11"/>
                  </a:lnTo>
                  <a:lnTo>
                    <a:pt x="80" y="11"/>
                  </a:lnTo>
                  <a:lnTo>
                    <a:pt x="81" y="13"/>
                  </a:lnTo>
                  <a:lnTo>
                    <a:pt x="82" y="18"/>
                  </a:lnTo>
                  <a:lnTo>
                    <a:pt x="82" y="18"/>
                  </a:lnTo>
                  <a:lnTo>
                    <a:pt x="82" y="24"/>
                  </a:lnTo>
                  <a:lnTo>
                    <a:pt x="82" y="24"/>
                  </a:lnTo>
                  <a:lnTo>
                    <a:pt x="79" y="24"/>
                  </a:lnTo>
                  <a:lnTo>
                    <a:pt x="73" y="25"/>
                  </a:lnTo>
                  <a:lnTo>
                    <a:pt x="73" y="25"/>
                  </a:lnTo>
                  <a:lnTo>
                    <a:pt x="68" y="30"/>
                  </a:lnTo>
                  <a:lnTo>
                    <a:pt x="64" y="35"/>
                  </a:lnTo>
                  <a:lnTo>
                    <a:pt x="62" y="41"/>
                  </a:lnTo>
                  <a:lnTo>
                    <a:pt x="62" y="47"/>
                  </a:lnTo>
                  <a:lnTo>
                    <a:pt x="62" y="47"/>
                  </a:lnTo>
                  <a:lnTo>
                    <a:pt x="63" y="52"/>
                  </a:lnTo>
                  <a:lnTo>
                    <a:pt x="64" y="54"/>
                  </a:lnTo>
                  <a:lnTo>
                    <a:pt x="68" y="56"/>
                  </a:lnTo>
                  <a:lnTo>
                    <a:pt x="71" y="59"/>
                  </a:lnTo>
                  <a:lnTo>
                    <a:pt x="71" y="59"/>
                  </a:lnTo>
                  <a:lnTo>
                    <a:pt x="86" y="64"/>
                  </a:lnTo>
                  <a:lnTo>
                    <a:pt x="99" y="68"/>
                  </a:lnTo>
                  <a:lnTo>
                    <a:pt x="109" y="78"/>
                  </a:lnTo>
                  <a:lnTo>
                    <a:pt x="111" y="89"/>
                  </a:lnTo>
                  <a:lnTo>
                    <a:pt x="111" y="89"/>
                  </a:lnTo>
                  <a:lnTo>
                    <a:pt x="113" y="103"/>
                  </a:lnTo>
                  <a:lnTo>
                    <a:pt x="113" y="116"/>
                  </a:lnTo>
                  <a:lnTo>
                    <a:pt x="113" y="116"/>
                  </a:lnTo>
                  <a:lnTo>
                    <a:pt x="113" y="122"/>
                  </a:lnTo>
                  <a:lnTo>
                    <a:pt x="114" y="128"/>
                  </a:lnTo>
                  <a:lnTo>
                    <a:pt x="117" y="135"/>
                  </a:lnTo>
                  <a:lnTo>
                    <a:pt x="118" y="138"/>
                  </a:lnTo>
                  <a:lnTo>
                    <a:pt x="120" y="140"/>
                  </a:lnTo>
                  <a:lnTo>
                    <a:pt x="120" y="140"/>
                  </a:lnTo>
                  <a:lnTo>
                    <a:pt x="124" y="141"/>
                  </a:lnTo>
                  <a:lnTo>
                    <a:pt x="124" y="141"/>
                  </a:lnTo>
                  <a:lnTo>
                    <a:pt x="126" y="140"/>
                  </a:lnTo>
                  <a:lnTo>
                    <a:pt x="130" y="139"/>
                  </a:lnTo>
                  <a:lnTo>
                    <a:pt x="130" y="139"/>
                  </a:lnTo>
                  <a:lnTo>
                    <a:pt x="134" y="135"/>
                  </a:lnTo>
                  <a:lnTo>
                    <a:pt x="140" y="129"/>
                  </a:lnTo>
                  <a:lnTo>
                    <a:pt x="146" y="121"/>
                  </a:lnTo>
                  <a:lnTo>
                    <a:pt x="152" y="110"/>
                  </a:lnTo>
                  <a:lnTo>
                    <a:pt x="156" y="101"/>
                  </a:lnTo>
                  <a:lnTo>
                    <a:pt x="160" y="91"/>
                  </a:lnTo>
                  <a:lnTo>
                    <a:pt x="161" y="82"/>
                  </a:lnTo>
                  <a:lnTo>
                    <a:pt x="161" y="77"/>
                  </a:lnTo>
                  <a:lnTo>
                    <a:pt x="161" y="73"/>
                  </a:lnTo>
                  <a:lnTo>
                    <a:pt x="161" y="73"/>
                  </a:lnTo>
                  <a:lnTo>
                    <a:pt x="159" y="66"/>
                  </a:lnTo>
                  <a:lnTo>
                    <a:pt x="158" y="62"/>
                  </a:lnTo>
                  <a:lnTo>
                    <a:pt x="159" y="60"/>
                  </a:lnTo>
                  <a:lnTo>
                    <a:pt x="162" y="58"/>
                  </a:lnTo>
                  <a:lnTo>
                    <a:pt x="162" y="58"/>
                  </a:lnTo>
                  <a:lnTo>
                    <a:pt x="171" y="53"/>
                  </a:lnTo>
                  <a:lnTo>
                    <a:pt x="177" y="47"/>
                  </a:lnTo>
                  <a:lnTo>
                    <a:pt x="180" y="41"/>
                  </a:lnTo>
                  <a:lnTo>
                    <a:pt x="181" y="35"/>
                  </a:lnTo>
                  <a:lnTo>
                    <a:pt x="181" y="35"/>
                  </a:lnTo>
                  <a:lnTo>
                    <a:pt x="180" y="33"/>
                  </a:lnTo>
                  <a:lnTo>
                    <a:pt x="179" y="31"/>
                  </a:lnTo>
                  <a:lnTo>
                    <a:pt x="178" y="30"/>
                  </a:lnTo>
                  <a:lnTo>
                    <a:pt x="175" y="30"/>
                  </a:lnTo>
                  <a:lnTo>
                    <a:pt x="175"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083"/>
            <p:cNvSpPr>
              <a:spLocks/>
            </p:cNvSpPr>
            <p:nvPr/>
          </p:nvSpPr>
          <p:spPr bwMode="auto">
            <a:xfrm>
              <a:off x="5927604" y="4307702"/>
              <a:ext cx="40764" cy="54352"/>
            </a:xfrm>
            <a:custGeom>
              <a:avLst/>
              <a:gdLst>
                <a:gd name="T0" fmla="*/ 41 w 56"/>
                <a:gd name="T1" fmla="*/ 17 h 76"/>
                <a:gd name="T2" fmla="*/ 32 w 56"/>
                <a:gd name="T3" fmla="*/ 12 h 76"/>
                <a:gd name="T4" fmla="*/ 27 w 56"/>
                <a:gd name="T5" fmla="*/ 9 h 76"/>
                <a:gd name="T6" fmla="*/ 22 w 56"/>
                <a:gd name="T7" fmla="*/ 5 h 76"/>
                <a:gd name="T8" fmla="*/ 16 w 56"/>
                <a:gd name="T9" fmla="*/ 2 h 76"/>
                <a:gd name="T10" fmla="*/ 9 w 56"/>
                <a:gd name="T11" fmla="*/ 0 h 76"/>
                <a:gd name="T12" fmla="*/ 8 w 56"/>
                <a:gd name="T13" fmla="*/ 2 h 76"/>
                <a:gd name="T14" fmla="*/ 2 w 56"/>
                <a:gd name="T15" fmla="*/ 15 h 76"/>
                <a:gd name="T16" fmla="*/ 0 w 56"/>
                <a:gd name="T17" fmla="*/ 32 h 76"/>
                <a:gd name="T18" fmla="*/ 1 w 56"/>
                <a:gd name="T19" fmla="*/ 35 h 76"/>
                <a:gd name="T20" fmla="*/ 4 w 56"/>
                <a:gd name="T21" fmla="*/ 36 h 76"/>
                <a:gd name="T22" fmla="*/ 6 w 56"/>
                <a:gd name="T23" fmla="*/ 36 h 76"/>
                <a:gd name="T24" fmla="*/ 9 w 56"/>
                <a:gd name="T25" fmla="*/ 34 h 76"/>
                <a:gd name="T26" fmla="*/ 9 w 56"/>
                <a:gd name="T27" fmla="*/ 33 h 76"/>
                <a:gd name="T28" fmla="*/ 13 w 56"/>
                <a:gd name="T29" fmla="*/ 11 h 76"/>
                <a:gd name="T30" fmla="*/ 18 w 56"/>
                <a:gd name="T31" fmla="*/ 14 h 76"/>
                <a:gd name="T32" fmla="*/ 21 w 56"/>
                <a:gd name="T33" fmla="*/ 16 h 76"/>
                <a:gd name="T34" fmla="*/ 25 w 56"/>
                <a:gd name="T35" fmla="*/ 20 h 76"/>
                <a:gd name="T36" fmla="*/ 38 w 56"/>
                <a:gd name="T37" fmla="*/ 26 h 76"/>
                <a:gd name="T38" fmla="*/ 46 w 56"/>
                <a:gd name="T39" fmla="*/ 29 h 76"/>
                <a:gd name="T40" fmla="*/ 45 w 56"/>
                <a:gd name="T41" fmla="*/ 29 h 76"/>
                <a:gd name="T42" fmla="*/ 33 w 56"/>
                <a:gd name="T43" fmla="*/ 45 h 76"/>
                <a:gd name="T44" fmla="*/ 27 w 56"/>
                <a:gd name="T45" fmla="*/ 59 h 76"/>
                <a:gd name="T46" fmla="*/ 23 w 56"/>
                <a:gd name="T47" fmla="*/ 69 h 76"/>
                <a:gd name="T48" fmla="*/ 23 w 56"/>
                <a:gd name="T49" fmla="*/ 73 h 76"/>
                <a:gd name="T50" fmla="*/ 27 w 56"/>
                <a:gd name="T51" fmla="*/ 76 h 76"/>
                <a:gd name="T52" fmla="*/ 28 w 56"/>
                <a:gd name="T53" fmla="*/ 76 h 76"/>
                <a:gd name="T54" fmla="*/ 31 w 56"/>
                <a:gd name="T55" fmla="*/ 75 h 76"/>
                <a:gd name="T56" fmla="*/ 33 w 56"/>
                <a:gd name="T57" fmla="*/ 72 h 76"/>
                <a:gd name="T58" fmla="*/ 41 w 56"/>
                <a:gd name="T59" fmla="*/ 49 h 76"/>
                <a:gd name="T60" fmla="*/ 45 w 56"/>
                <a:gd name="T61" fmla="*/ 44 h 76"/>
                <a:gd name="T62" fmla="*/ 53 w 56"/>
                <a:gd name="T63" fmla="*/ 35 h 76"/>
                <a:gd name="T64" fmla="*/ 55 w 56"/>
                <a:gd name="T65" fmla="*/ 34 h 76"/>
                <a:gd name="T66" fmla="*/ 56 w 56"/>
                <a:gd name="T67" fmla="*/ 28 h 76"/>
                <a:gd name="T68" fmla="*/ 55 w 56"/>
                <a:gd name="T69" fmla="*/ 24 h 76"/>
                <a:gd name="T70" fmla="*/ 41 w 56"/>
                <a:gd name="T71" fmla="*/ 1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 h="76">
                  <a:moveTo>
                    <a:pt x="41" y="17"/>
                  </a:moveTo>
                  <a:lnTo>
                    <a:pt x="41" y="17"/>
                  </a:lnTo>
                  <a:lnTo>
                    <a:pt x="35" y="15"/>
                  </a:lnTo>
                  <a:lnTo>
                    <a:pt x="32" y="12"/>
                  </a:lnTo>
                  <a:lnTo>
                    <a:pt x="32" y="12"/>
                  </a:lnTo>
                  <a:lnTo>
                    <a:pt x="27" y="9"/>
                  </a:lnTo>
                  <a:lnTo>
                    <a:pt x="22" y="5"/>
                  </a:lnTo>
                  <a:lnTo>
                    <a:pt x="22" y="5"/>
                  </a:lnTo>
                  <a:lnTo>
                    <a:pt x="16" y="2"/>
                  </a:lnTo>
                  <a:lnTo>
                    <a:pt x="16" y="2"/>
                  </a:lnTo>
                  <a:lnTo>
                    <a:pt x="13" y="0"/>
                  </a:lnTo>
                  <a:lnTo>
                    <a:pt x="9" y="0"/>
                  </a:lnTo>
                  <a:lnTo>
                    <a:pt x="9" y="0"/>
                  </a:lnTo>
                  <a:lnTo>
                    <a:pt x="8" y="2"/>
                  </a:lnTo>
                  <a:lnTo>
                    <a:pt x="4" y="6"/>
                  </a:lnTo>
                  <a:lnTo>
                    <a:pt x="2" y="15"/>
                  </a:lnTo>
                  <a:lnTo>
                    <a:pt x="0" y="32"/>
                  </a:lnTo>
                  <a:lnTo>
                    <a:pt x="0" y="32"/>
                  </a:lnTo>
                  <a:lnTo>
                    <a:pt x="0" y="34"/>
                  </a:lnTo>
                  <a:lnTo>
                    <a:pt x="1" y="35"/>
                  </a:lnTo>
                  <a:lnTo>
                    <a:pt x="2" y="36"/>
                  </a:lnTo>
                  <a:lnTo>
                    <a:pt x="4" y="36"/>
                  </a:lnTo>
                  <a:lnTo>
                    <a:pt x="4" y="36"/>
                  </a:lnTo>
                  <a:lnTo>
                    <a:pt x="6" y="36"/>
                  </a:lnTo>
                  <a:lnTo>
                    <a:pt x="8" y="35"/>
                  </a:lnTo>
                  <a:lnTo>
                    <a:pt x="9" y="34"/>
                  </a:lnTo>
                  <a:lnTo>
                    <a:pt x="9" y="33"/>
                  </a:lnTo>
                  <a:lnTo>
                    <a:pt x="9" y="33"/>
                  </a:lnTo>
                  <a:lnTo>
                    <a:pt x="10" y="20"/>
                  </a:lnTo>
                  <a:lnTo>
                    <a:pt x="13" y="11"/>
                  </a:lnTo>
                  <a:lnTo>
                    <a:pt x="13" y="11"/>
                  </a:lnTo>
                  <a:lnTo>
                    <a:pt x="18" y="14"/>
                  </a:lnTo>
                  <a:lnTo>
                    <a:pt x="18" y="14"/>
                  </a:lnTo>
                  <a:lnTo>
                    <a:pt x="21" y="16"/>
                  </a:lnTo>
                  <a:lnTo>
                    <a:pt x="25" y="20"/>
                  </a:lnTo>
                  <a:lnTo>
                    <a:pt x="25" y="20"/>
                  </a:lnTo>
                  <a:lnTo>
                    <a:pt x="31" y="23"/>
                  </a:lnTo>
                  <a:lnTo>
                    <a:pt x="38" y="26"/>
                  </a:lnTo>
                  <a:lnTo>
                    <a:pt x="38" y="26"/>
                  </a:lnTo>
                  <a:lnTo>
                    <a:pt x="46" y="29"/>
                  </a:lnTo>
                  <a:lnTo>
                    <a:pt x="45" y="29"/>
                  </a:lnTo>
                  <a:lnTo>
                    <a:pt x="45" y="29"/>
                  </a:lnTo>
                  <a:lnTo>
                    <a:pt x="38" y="36"/>
                  </a:lnTo>
                  <a:lnTo>
                    <a:pt x="33" y="45"/>
                  </a:lnTo>
                  <a:lnTo>
                    <a:pt x="33" y="45"/>
                  </a:lnTo>
                  <a:lnTo>
                    <a:pt x="27" y="59"/>
                  </a:lnTo>
                  <a:lnTo>
                    <a:pt x="23" y="69"/>
                  </a:lnTo>
                  <a:lnTo>
                    <a:pt x="23" y="69"/>
                  </a:lnTo>
                  <a:lnTo>
                    <a:pt x="23" y="71"/>
                  </a:lnTo>
                  <a:lnTo>
                    <a:pt x="23" y="73"/>
                  </a:lnTo>
                  <a:lnTo>
                    <a:pt x="25" y="75"/>
                  </a:lnTo>
                  <a:lnTo>
                    <a:pt x="27" y="76"/>
                  </a:lnTo>
                  <a:lnTo>
                    <a:pt x="27" y="76"/>
                  </a:lnTo>
                  <a:lnTo>
                    <a:pt x="28" y="76"/>
                  </a:lnTo>
                  <a:lnTo>
                    <a:pt x="28" y="76"/>
                  </a:lnTo>
                  <a:lnTo>
                    <a:pt x="31" y="75"/>
                  </a:lnTo>
                  <a:lnTo>
                    <a:pt x="33" y="72"/>
                  </a:lnTo>
                  <a:lnTo>
                    <a:pt x="33" y="72"/>
                  </a:lnTo>
                  <a:lnTo>
                    <a:pt x="35" y="64"/>
                  </a:lnTo>
                  <a:lnTo>
                    <a:pt x="41" y="49"/>
                  </a:lnTo>
                  <a:lnTo>
                    <a:pt x="41" y="49"/>
                  </a:lnTo>
                  <a:lnTo>
                    <a:pt x="45" y="44"/>
                  </a:lnTo>
                  <a:lnTo>
                    <a:pt x="52" y="36"/>
                  </a:lnTo>
                  <a:lnTo>
                    <a:pt x="53" y="35"/>
                  </a:lnTo>
                  <a:lnTo>
                    <a:pt x="53" y="35"/>
                  </a:lnTo>
                  <a:lnTo>
                    <a:pt x="55" y="34"/>
                  </a:lnTo>
                  <a:lnTo>
                    <a:pt x="56" y="32"/>
                  </a:lnTo>
                  <a:lnTo>
                    <a:pt x="56" y="28"/>
                  </a:lnTo>
                  <a:lnTo>
                    <a:pt x="56" y="28"/>
                  </a:lnTo>
                  <a:lnTo>
                    <a:pt x="55" y="24"/>
                  </a:lnTo>
                  <a:lnTo>
                    <a:pt x="51" y="22"/>
                  </a:lnTo>
                  <a:lnTo>
                    <a:pt x="41" y="17"/>
                  </a:lnTo>
                  <a:lnTo>
                    <a:pt x="41"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6" name="Freeform 18"/>
          <p:cNvSpPr>
            <a:spLocks noEditPoints="1"/>
          </p:cNvSpPr>
          <p:nvPr/>
        </p:nvSpPr>
        <p:spPr bwMode="auto">
          <a:xfrm>
            <a:off x="101599" y="15752282"/>
            <a:ext cx="427197" cy="405835"/>
          </a:xfrm>
          <a:custGeom>
            <a:avLst/>
            <a:gdLst>
              <a:gd name="T0" fmla="*/ 237 w 238"/>
              <a:gd name="T1" fmla="*/ 85 h 225"/>
              <a:gd name="T2" fmla="*/ 234 w 238"/>
              <a:gd name="T3" fmla="*/ 79 h 225"/>
              <a:gd name="T4" fmla="*/ 226 w 238"/>
              <a:gd name="T5" fmla="*/ 77 h 225"/>
              <a:gd name="T6" fmla="*/ 131 w 238"/>
              <a:gd name="T7" fmla="*/ 8 h 225"/>
              <a:gd name="T8" fmla="*/ 128 w 238"/>
              <a:gd name="T9" fmla="*/ 5 h 225"/>
              <a:gd name="T10" fmla="*/ 124 w 238"/>
              <a:gd name="T11" fmla="*/ 0 h 225"/>
              <a:gd name="T12" fmla="*/ 120 w 238"/>
              <a:gd name="T13" fmla="*/ 0 h 225"/>
              <a:gd name="T14" fmla="*/ 113 w 238"/>
              <a:gd name="T15" fmla="*/ 3 h 225"/>
              <a:gd name="T16" fmla="*/ 108 w 238"/>
              <a:gd name="T17" fmla="*/ 8 h 225"/>
              <a:gd name="T18" fmla="*/ 12 w 238"/>
              <a:gd name="T19" fmla="*/ 77 h 225"/>
              <a:gd name="T20" fmla="*/ 9 w 238"/>
              <a:gd name="T21" fmla="*/ 78 h 225"/>
              <a:gd name="T22" fmla="*/ 3 w 238"/>
              <a:gd name="T23" fmla="*/ 82 h 225"/>
              <a:gd name="T24" fmla="*/ 2 w 238"/>
              <a:gd name="T25" fmla="*/ 85 h 225"/>
              <a:gd name="T26" fmla="*/ 2 w 238"/>
              <a:gd name="T27" fmla="*/ 93 h 225"/>
              <a:gd name="T28" fmla="*/ 5 w 238"/>
              <a:gd name="T29" fmla="*/ 99 h 225"/>
              <a:gd name="T30" fmla="*/ 42 w 238"/>
              <a:gd name="T31" fmla="*/ 210 h 225"/>
              <a:gd name="T32" fmla="*/ 42 w 238"/>
              <a:gd name="T33" fmla="*/ 213 h 225"/>
              <a:gd name="T34" fmla="*/ 44 w 238"/>
              <a:gd name="T35" fmla="*/ 221 h 225"/>
              <a:gd name="T36" fmla="*/ 46 w 238"/>
              <a:gd name="T37" fmla="*/ 223 h 225"/>
              <a:gd name="T38" fmla="*/ 53 w 238"/>
              <a:gd name="T39" fmla="*/ 225 h 225"/>
              <a:gd name="T40" fmla="*/ 60 w 238"/>
              <a:gd name="T41" fmla="*/ 223 h 225"/>
              <a:gd name="T42" fmla="*/ 179 w 238"/>
              <a:gd name="T43" fmla="*/ 223 h 225"/>
              <a:gd name="T44" fmla="*/ 182 w 238"/>
              <a:gd name="T45" fmla="*/ 225 h 225"/>
              <a:gd name="T46" fmla="*/ 186 w 238"/>
              <a:gd name="T47" fmla="*/ 225 h 225"/>
              <a:gd name="T48" fmla="*/ 193 w 238"/>
              <a:gd name="T49" fmla="*/ 223 h 225"/>
              <a:gd name="T50" fmla="*/ 195 w 238"/>
              <a:gd name="T51" fmla="*/ 221 h 225"/>
              <a:gd name="T52" fmla="*/ 198 w 238"/>
              <a:gd name="T53" fmla="*/ 213 h 225"/>
              <a:gd name="T54" fmla="*/ 176 w 238"/>
              <a:gd name="T55" fmla="*/ 142 h 225"/>
              <a:gd name="T56" fmla="*/ 234 w 238"/>
              <a:gd name="T57" fmla="*/ 99 h 225"/>
              <a:gd name="T58" fmla="*/ 237 w 238"/>
              <a:gd name="T59" fmla="*/ 93 h 225"/>
              <a:gd name="T60" fmla="*/ 237 w 238"/>
              <a:gd name="T61" fmla="*/ 85 h 225"/>
              <a:gd name="T62" fmla="*/ 228 w 238"/>
              <a:gd name="T63" fmla="*/ 90 h 225"/>
              <a:gd name="T64" fmla="*/ 168 w 238"/>
              <a:gd name="T65" fmla="*/ 136 h 225"/>
              <a:gd name="T66" fmla="*/ 165 w 238"/>
              <a:gd name="T67" fmla="*/ 142 h 225"/>
              <a:gd name="T68" fmla="*/ 188 w 238"/>
              <a:gd name="T69" fmla="*/ 213 h 225"/>
              <a:gd name="T70" fmla="*/ 187 w 238"/>
              <a:gd name="T71" fmla="*/ 216 h 225"/>
              <a:gd name="T72" fmla="*/ 186 w 238"/>
              <a:gd name="T73" fmla="*/ 216 h 225"/>
              <a:gd name="T74" fmla="*/ 122 w 238"/>
              <a:gd name="T75" fmla="*/ 173 h 225"/>
              <a:gd name="T76" fmla="*/ 120 w 238"/>
              <a:gd name="T77" fmla="*/ 171 h 225"/>
              <a:gd name="T78" fmla="*/ 116 w 238"/>
              <a:gd name="T79" fmla="*/ 173 h 225"/>
              <a:gd name="T80" fmla="*/ 54 w 238"/>
              <a:gd name="T81" fmla="*/ 216 h 225"/>
              <a:gd name="T82" fmla="*/ 52 w 238"/>
              <a:gd name="T83" fmla="*/ 216 h 225"/>
              <a:gd name="T84" fmla="*/ 52 w 238"/>
              <a:gd name="T85" fmla="*/ 215 h 225"/>
              <a:gd name="T86" fmla="*/ 73 w 238"/>
              <a:gd name="T87" fmla="*/ 142 h 225"/>
              <a:gd name="T88" fmla="*/ 73 w 238"/>
              <a:gd name="T89" fmla="*/ 138 h 225"/>
              <a:gd name="T90" fmla="*/ 11 w 238"/>
              <a:gd name="T91" fmla="*/ 90 h 225"/>
              <a:gd name="T92" fmla="*/ 10 w 238"/>
              <a:gd name="T93" fmla="*/ 90 h 225"/>
              <a:gd name="T94" fmla="*/ 10 w 238"/>
              <a:gd name="T95" fmla="*/ 89 h 225"/>
              <a:gd name="T96" fmla="*/ 12 w 238"/>
              <a:gd name="T97" fmla="*/ 87 h 225"/>
              <a:gd name="T98" fmla="*/ 88 w 238"/>
              <a:gd name="T99" fmla="*/ 85 h 225"/>
              <a:gd name="T100" fmla="*/ 93 w 238"/>
              <a:gd name="T101" fmla="*/ 82 h 225"/>
              <a:gd name="T102" fmla="*/ 118 w 238"/>
              <a:gd name="T103" fmla="*/ 11 h 225"/>
              <a:gd name="T104" fmla="*/ 120 w 238"/>
              <a:gd name="T105" fmla="*/ 10 h 225"/>
              <a:gd name="T106" fmla="*/ 121 w 238"/>
              <a:gd name="T107" fmla="*/ 11 h 225"/>
              <a:gd name="T108" fmla="*/ 146 w 238"/>
              <a:gd name="T109" fmla="*/ 82 h 225"/>
              <a:gd name="T110" fmla="*/ 151 w 238"/>
              <a:gd name="T111" fmla="*/ 85 h 225"/>
              <a:gd name="T112" fmla="*/ 226 w 238"/>
              <a:gd name="T113" fmla="*/ 87 h 225"/>
              <a:gd name="T114" fmla="*/ 229 w 238"/>
              <a:gd name="T115" fmla="*/ 89 h 225"/>
              <a:gd name="T116" fmla="*/ 229 w 238"/>
              <a:gd name="T117" fmla="*/ 90 h 225"/>
              <a:gd name="T118" fmla="*/ 228 w 238"/>
              <a:gd name="T119" fmla="*/ 9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8" h="225">
                <a:moveTo>
                  <a:pt x="237" y="85"/>
                </a:moveTo>
                <a:lnTo>
                  <a:pt x="237" y="85"/>
                </a:lnTo>
                <a:lnTo>
                  <a:pt x="236" y="82"/>
                </a:lnTo>
                <a:lnTo>
                  <a:pt x="234" y="79"/>
                </a:lnTo>
                <a:lnTo>
                  <a:pt x="230" y="78"/>
                </a:lnTo>
                <a:lnTo>
                  <a:pt x="226" y="77"/>
                </a:lnTo>
                <a:lnTo>
                  <a:pt x="155" y="76"/>
                </a:lnTo>
                <a:lnTo>
                  <a:pt x="131" y="8"/>
                </a:lnTo>
                <a:lnTo>
                  <a:pt x="131" y="8"/>
                </a:lnTo>
                <a:lnTo>
                  <a:pt x="128" y="5"/>
                </a:lnTo>
                <a:lnTo>
                  <a:pt x="126" y="3"/>
                </a:lnTo>
                <a:lnTo>
                  <a:pt x="124" y="0"/>
                </a:lnTo>
                <a:lnTo>
                  <a:pt x="120" y="0"/>
                </a:lnTo>
                <a:lnTo>
                  <a:pt x="120" y="0"/>
                </a:lnTo>
                <a:lnTo>
                  <a:pt x="116" y="0"/>
                </a:lnTo>
                <a:lnTo>
                  <a:pt x="113" y="3"/>
                </a:lnTo>
                <a:lnTo>
                  <a:pt x="110" y="5"/>
                </a:lnTo>
                <a:lnTo>
                  <a:pt x="108" y="8"/>
                </a:lnTo>
                <a:lnTo>
                  <a:pt x="84" y="76"/>
                </a:lnTo>
                <a:lnTo>
                  <a:pt x="12" y="77"/>
                </a:lnTo>
                <a:lnTo>
                  <a:pt x="12" y="77"/>
                </a:lnTo>
                <a:lnTo>
                  <a:pt x="9" y="78"/>
                </a:lnTo>
                <a:lnTo>
                  <a:pt x="5" y="79"/>
                </a:lnTo>
                <a:lnTo>
                  <a:pt x="3" y="82"/>
                </a:lnTo>
                <a:lnTo>
                  <a:pt x="2" y="85"/>
                </a:lnTo>
                <a:lnTo>
                  <a:pt x="2" y="85"/>
                </a:lnTo>
                <a:lnTo>
                  <a:pt x="0" y="89"/>
                </a:lnTo>
                <a:lnTo>
                  <a:pt x="2" y="93"/>
                </a:lnTo>
                <a:lnTo>
                  <a:pt x="3" y="96"/>
                </a:lnTo>
                <a:lnTo>
                  <a:pt x="5" y="99"/>
                </a:lnTo>
                <a:lnTo>
                  <a:pt x="63" y="142"/>
                </a:lnTo>
                <a:lnTo>
                  <a:pt x="42" y="210"/>
                </a:lnTo>
                <a:lnTo>
                  <a:pt x="42" y="210"/>
                </a:lnTo>
                <a:lnTo>
                  <a:pt x="42" y="213"/>
                </a:lnTo>
                <a:lnTo>
                  <a:pt x="42" y="217"/>
                </a:lnTo>
                <a:lnTo>
                  <a:pt x="44" y="221"/>
                </a:lnTo>
                <a:lnTo>
                  <a:pt x="46" y="223"/>
                </a:lnTo>
                <a:lnTo>
                  <a:pt x="46" y="223"/>
                </a:lnTo>
                <a:lnTo>
                  <a:pt x="50" y="224"/>
                </a:lnTo>
                <a:lnTo>
                  <a:pt x="53" y="225"/>
                </a:lnTo>
                <a:lnTo>
                  <a:pt x="57" y="225"/>
                </a:lnTo>
                <a:lnTo>
                  <a:pt x="60" y="223"/>
                </a:lnTo>
                <a:lnTo>
                  <a:pt x="120" y="182"/>
                </a:lnTo>
                <a:lnTo>
                  <a:pt x="179" y="223"/>
                </a:lnTo>
                <a:lnTo>
                  <a:pt x="179" y="223"/>
                </a:lnTo>
                <a:lnTo>
                  <a:pt x="182" y="225"/>
                </a:lnTo>
                <a:lnTo>
                  <a:pt x="186" y="225"/>
                </a:lnTo>
                <a:lnTo>
                  <a:pt x="186" y="225"/>
                </a:lnTo>
                <a:lnTo>
                  <a:pt x="189" y="224"/>
                </a:lnTo>
                <a:lnTo>
                  <a:pt x="193" y="223"/>
                </a:lnTo>
                <a:lnTo>
                  <a:pt x="193" y="223"/>
                </a:lnTo>
                <a:lnTo>
                  <a:pt x="195" y="221"/>
                </a:lnTo>
                <a:lnTo>
                  <a:pt x="197" y="217"/>
                </a:lnTo>
                <a:lnTo>
                  <a:pt x="198" y="213"/>
                </a:lnTo>
                <a:lnTo>
                  <a:pt x="197" y="210"/>
                </a:lnTo>
                <a:lnTo>
                  <a:pt x="176" y="142"/>
                </a:lnTo>
                <a:lnTo>
                  <a:pt x="234" y="99"/>
                </a:lnTo>
                <a:lnTo>
                  <a:pt x="234" y="99"/>
                </a:lnTo>
                <a:lnTo>
                  <a:pt x="236" y="96"/>
                </a:lnTo>
                <a:lnTo>
                  <a:pt x="237" y="93"/>
                </a:lnTo>
                <a:lnTo>
                  <a:pt x="238" y="89"/>
                </a:lnTo>
                <a:lnTo>
                  <a:pt x="237" y="85"/>
                </a:lnTo>
                <a:lnTo>
                  <a:pt x="237" y="85"/>
                </a:lnTo>
                <a:close/>
                <a:moveTo>
                  <a:pt x="228" y="90"/>
                </a:moveTo>
                <a:lnTo>
                  <a:pt x="168" y="136"/>
                </a:lnTo>
                <a:lnTo>
                  <a:pt x="168" y="136"/>
                </a:lnTo>
                <a:lnTo>
                  <a:pt x="165" y="138"/>
                </a:lnTo>
                <a:lnTo>
                  <a:pt x="165" y="142"/>
                </a:lnTo>
                <a:lnTo>
                  <a:pt x="188" y="213"/>
                </a:lnTo>
                <a:lnTo>
                  <a:pt x="188" y="213"/>
                </a:lnTo>
                <a:lnTo>
                  <a:pt x="188" y="215"/>
                </a:lnTo>
                <a:lnTo>
                  <a:pt x="187" y="216"/>
                </a:lnTo>
                <a:lnTo>
                  <a:pt x="187" y="216"/>
                </a:lnTo>
                <a:lnTo>
                  <a:pt x="186" y="216"/>
                </a:lnTo>
                <a:lnTo>
                  <a:pt x="185" y="216"/>
                </a:lnTo>
                <a:lnTo>
                  <a:pt x="122" y="173"/>
                </a:lnTo>
                <a:lnTo>
                  <a:pt x="122" y="173"/>
                </a:lnTo>
                <a:lnTo>
                  <a:pt x="120" y="171"/>
                </a:lnTo>
                <a:lnTo>
                  <a:pt x="120" y="171"/>
                </a:lnTo>
                <a:lnTo>
                  <a:pt x="116" y="173"/>
                </a:lnTo>
                <a:lnTo>
                  <a:pt x="54" y="216"/>
                </a:lnTo>
                <a:lnTo>
                  <a:pt x="54" y="216"/>
                </a:lnTo>
                <a:lnTo>
                  <a:pt x="53" y="216"/>
                </a:lnTo>
                <a:lnTo>
                  <a:pt x="52" y="216"/>
                </a:lnTo>
                <a:lnTo>
                  <a:pt x="52" y="216"/>
                </a:lnTo>
                <a:lnTo>
                  <a:pt x="52" y="215"/>
                </a:lnTo>
                <a:lnTo>
                  <a:pt x="52" y="213"/>
                </a:lnTo>
                <a:lnTo>
                  <a:pt x="73" y="142"/>
                </a:lnTo>
                <a:lnTo>
                  <a:pt x="73" y="142"/>
                </a:lnTo>
                <a:lnTo>
                  <a:pt x="73" y="138"/>
                </a:lnTo>
                <a:lnTo>
                  <a:pt x="72" y="136"/>
                </a:lnTo>
                <a:lnTo>
                  <a:pt x="11" y="90"/>
                </a:lnTo>
                <a:lnTo>
                  <a:pt x="11" y="90"/>
                </a:lnTo>
                <a:lnTo>
                  <a:pt x="10" y="90"/>
                </a:lnTo>
                <a:lnTo>
                  <a:pt x="10" y="89"/>
                </a:lnTo>
                <a:lnTo>
                  <a:pt x="10" y="89"/>
                </a:lnTo>
                <a:lnTo>
                  <a:pt x="11" y="88"/>
                </a:lnTo>
                <a:lnTo>
                  <a:pt x="12" y="87"/>
                </a:lnTo>
                <a:lnTo>
                  <a:pt x="88" y="85"/>
                </a:lnTo>
                <a:lnTo>
                  <a:pt x="88" y="85"/>
                </a:lnTo>
                <a:lnTo>
                  <a:pt x="91" y="84"/>
                </a:lnTo>
                <a:lnTo>
                  <a:pt x="93" y="82"/>
                </a:lnTo>
                <a:lnTo>
                  <a:pt x="118" y="11"/>
                </a:lnTo>
                <a:lnTo>
                  <a:pt x="118" y="11"/>
                </a:lnTo>
                <a:lnTo>
                  <a:pt x="119" y="10"/>
                </a:lnTo>
                <a:lnTo>
                  <a:pt x="120" y="10"/>
                </a:lnTo>
                <a:lnTo>
                  <a:pt x="121" y="10"/>
                </a:lnTo>
                <a:lnTo>
                  <a:pt x="121" y="11"/>
                </a:lnTo>
                <a:lnTo>
                  <a:pt x="146" y="82"/>
                </a:lnTo>
                <a:lnTo>
                  <a:pt x="146" y="82"/>
                </a:lnTo>
                <a:lnTo>
                  <a:pt x="148" y="84"/>
                </a:lnTo>
                <a:lnTo>
                  <a:pt x="151" y="85"/>
                </a:lnTo>
                <a:lnTo>
                  <a:pt x="226" y="87"/>
                </a:lnTo>
                <a:lnTo>
                  <a:pt x="226" y="87"/>
                </a:lnTo>
                <a:lnTo>
                  <a:pt x="228" y="88"/>
                </a:lnTo>
                <a:lnTo>
                  <a:pt x="229" y="89"/>
                </a:lnTo>
                <a:lnTo>
                  <a:pt x="229" y="89"/>
                </a:lnTo>
                <a:lnTo>
                  <a:pt x="229" y="90"/>
                </a:lnTo>
                <a:lnTo>
                  <a:pt x="228" y="90"/>
                </a:lnTo>
                <a:lnTo>
                  <a:pt x="228" y="9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57" name="Group 56"/>
          <p:cNvGrpSpPr/>
          <p:nvPr/>
        </p:nvGrpSpPr>
        <p:grpSpPr>
          <a:xfrm>
            <a:off x="6930570" y="10588175"/>
            <a:ext cx="296888" cy="312935"/>
            <a:chOff x="5024933" y="1580265"/>
            <a:chExt cx="167585" cy="176644"/>
          </a:xfrm>
          <a:solidFill>
            <a:schemeClr val="bg1">
              <a:lumMod val="65000"/>
            </a:schemeClr>
          </a:solidFill>
        </p:grpSpPr>
        <p:sp>
          <p:nvSpPr>
            <p:cNvPr id="58" name="Freeform 1740"/>
            <p:cNvSpPr>
              <a:spLocks noEditPoints="1"/>
            </p:cNvSpPr>
            <p:nvPr/>
          </p:nvSpPr>
          <p:spPr bwMode="auto">
            <a:xfrm>
              <a:off x="5097402" y="1679910"/>
              <a:ext cx="40764" cy="58881"/>
            </a:xfrm>
            <a:custGeom>
              <a:avLst/>
              <a:gdLst>
                <a:gd name="T0" fmla="*/ 1 w 52"/>
                <a:gd name="T1" fmla="*/ 69 h 74"/>
                <a:gd name="T2" fmla="*/ 1 w 52"/>
                <a:gd name="T3" fmla="*/ 69 h 74"/>
                <a:gd name="T4" fmla="*/ 5 w 52"/>
                <a:gd name="T5" fmla="*/ 73 h 74"/>
                <a:gd name="T6" fmla="*/ 8 w 52"/>
                <a:gd name="T7" fmla="*/ 74 h 74"/>
                <a:gd name="T8" fmla="*/ 8 w 52"/>
                <a:gd name="T9" fmla="*/ 74 h 74"/>
                <a:gd name="T10" fmla="*/ 8 w 52"/>
                <a:gd name="T11" fmla="*/ 74 h 74"/>
                <a:gd name="T12" fmla="*/ 8 w 52"/>
                <a:gd name="T13" fmla="*/ 74 h 74"/>
                <a:gd name="T14" fmla="*/ 12 w 52"/>
                <a:gd name="T15" fmla="*/ 73 h 74"/>
                <a:gd name="T16" fmla="*/ 14 w 52"/>
                <a:gd name="T17" fmla="*/ 71 h 74"/>
                <a:gd name="T18" fmla="*/ 14 w 52"/>
                <a:gd name="T19" fmla="*/ 71 h 74"/>
                <a:gd name="T20" fmla="*/ 50 w 52"/>
                <a:gd name="T21" fmla="*/ 43 h 74"/>
                <a:gd name="T22" fmla="*/ 50 w 52"/>
                <a:gd name="T23" fmla="*/ 43 h 74"/>
                <a:gd name="T24" fmla="*/ 51 w 52"/>
                <a:gd name="T25" fmla="*/ 41 h 74"/>
                <a:gd name="T26" fmla="*/ 52 w 52"/>
                <a:gd name="T27" fmla="*/ 37 h 74"/>
                <a:gd name="T28" fmla="*/ 52 w 52"/>
                <a:gd name="T29" fmla="*/ 37 h 74"/>
                <a:gd name="T30" fmla="*/ 52 w 52"/>
                <a:gd name="T31" fmla="*/ 34 h 74"/>
                <a:gd name="T32" fmla="*/ 50 w 52"/>
                <a:gd name="T33" fmla="*/ 30 h 74"/>
                <a:gd name="T34" fmla="*/ 13 w 52"/>
                <a:gd name="T35" fmla="*/ 1 h 74"/>
                <a:gd name="T36" fmla="*/ 13 w 52"/>
                <a:gd name="T37" fmla="*/ 1 h 74"/>
                <a:gd name="T38" fmla="*/ 12 w 52"/>
                <a:gd name="T39" fmla="*/ 0 h 74"/>
                <a:gd name="T40" fmla="*/ 8 w 52"/>
                <a:gd name="T41" fmla="*/ 0 h 74"/>
                <a:gd name="T42" fmla="*/ 8 w 52"/>
                <a:gd name="T43" fmla="*/ 0 h 74"/>
                <a:gd name="T44" fmla="*/ 6 w 52"/>
                <a:gd name="T45" fmla="*/ 0 h 74"/>
                <a:gd name="T46" fmla="*/ 3 w 52"/>
                <a:gd name="T47" fmla="*/ 1 h 74"/>
                <a:gd name="T48" fmla="*/ 1 w 52"/>
                <a:gd name="T49" fmla="*/ 4 h 74"/>
                <a:gd name="T50" fmla="*/ 0 w 52"/>
                <a:gd name="T51" fmla="*/ 6 h 74"/>
                <a:gd name="T52" fmla="*/ 0 w 52"/>
                <a:gd name="T53" fmla="*/ 6 h 74"/>
                <a:gd name="T54" fmla="*/ 0 w 52"/>
                <a:gd name="T55" fmla="*/ 8 h 74"/>
                <a:gd name="T56" fmla="*/ 0 w 52"/>
                <a:gd name="T57" fmla="*/ 66 h 74"/>
                <a:gd name="T58" fmla="*/ 0 w 52"/>
                <a:gd name="T59" fmla="*/ 66 h 74"/>
                <a:gd name="T60" fmla="*/ 1 w 52"/>
                <a:gd name="T61" fmla="*/ 69 h 74"/>
                <a:gd name="T62" fmla="*/ 1 w 52"/>
                <a:gd name="T63" fmla="*/ 69 h 74"/>
                <a:gd name="T64" fmla="*/ 43 w 52"/>
                <a:gd name="T65" fmla="*/ 37 h 74"/>
                <a:gd name="T66" fmla="*/ 43 w 52"/>
                <a:gd name="T67" fmla="*/ 37 h 74"/>
                <a:gd name="T68" fmla="*/ 9 w 52"/>
                <a:gd name="T69" fmla="*/ 62 h 74"/>
                <a:gd name="T70" fmla="*/ 9 w 52"/>
                <a:gd name="T71" fmla="*/ 11 h 74"/>
                <a:gd name="T72" fmla="*/ 43 w 52"/>
                <a:gd name="T73" fmla="*/ 3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 h="74">
                  <a:moveTo>
                    <a:pt x="1" y="69"/>
                  </a:moveTo>
                  <a:lnTo>
                    <a:pt x="1" y="69"/>
                  </a:lnTo>
                  <a:lnTo>
                    <a:pt x="5" y="73"/>
                  </a:lnTo>
                  <a:lnTo>
                    <a:pt x="8" y="74"/>
                  </a:lnTo>
                  <a:lnTo>
                    <a:pt x="8" y="74"/>
                  </a:lnTo>
                  <a:lnTo>
                    <a:pt x="8" y="74"/>
                  </a:lnTo>
                  <a:lnTo>
                    <a:pt x="8" y="74"/>
                  </a:lnTo>
                  <a:lnTo>
                    <a:pt x="12" y="73"/>
                  </a:lnTo>
                  <a:lnTo>
                    <a:pt x="14" y="71"/>
                  </a:lnTo>
                  <a:lnTo>
                    <a:pt x="14" y="71"/>
                  </a:lnTo>
                  <a:lnTo>
                    <a:pt x="50" y="43"/>
                  </a:lnTo>
                  <a:lnTo>
                    <a:pt x="50" y="43"/>
                  </a:lnTo>
                  <a:lnTo>
                    <a:pt x="51" y="41"/>
                  </a:lnTo>
                  <a:lnTo>
                    <a:pt x="52" y="37"/>
                  </a:lnTo>
                  <a:lnTo>
                    <a:pt x="52" y="37"/>
                  </a:lnTo>
                  <a:lnTo>
                    <a:pt x="52" y="34"/>
                  </a:lnTo>
                  <a:lnTo>
                    <a:pt x="50" y="30"/>
                  </a:lnTo>
                  <a:lnTo>
                    <a:pt x="13" y="1"/>
                  </a:lnTo>
                  <a:lnTo>
                    <a:pt x="13" y="1"/>
                  </a:lnTo>
                  <a:lnTo>
                    <a:pt x="12" y="0"/>
                  </a:lnTo>
                  <a:lnTo>
                    <a:pt x="8" y="0"/>
                  </a:lnTo>
                  <a:lnTo>
                    <a:pt x="8" y="0"/>
                  </a:lnTo>
                  <a:lnTo>
                    <a:pt x="6" y="0"/>
                  </a:lnTo>
                  <a:lnTo>
                    <a:pt x="3" y="1"/>
                  </a:lnTo>
                  <a:lnTo>
                    <a:pt x="1" y="4"/>
                  </a:lnTo>
                  <a:lnTo>
                    <a:pt x="0" y="6"/>
                  </a:lnTo>
                  <a:lnTo>
                    <a:pt x="0" y="6"/>
                  </a:lnTo>
                  <a:lnTo>
                    <a:pt x="0" y="8"/>
                  </a:lnTo>
                  <a:lnTo>
                    <a:pt x="0" y="66"/>
                  </a:lnTo>
                  <a:lnTo>
                    <a:pt x="0" y="66"/>
                  </a:lnTo>
                  <a:lnTo>
                    <a:pt x="1" y="69"/>
                  </a:lnTo>
                  <a:lnTo>
                    <a:pt x="1" y="69"/>
                  </a:lnTo>
                  <a:close/>
                  <a:moveTo>
                    <a:pt x="43" y="37"/>
                  </a:moveTo>
                  <a:lnTo>
                    <a:pt x="43" y="37"/>
                  </a:lnTo>
                  <a:lnTo>
                    <a:pt x="9" y="62"/>
                  </a:lnTo>
                  <a:lnTo>
                    <a:pt x="9" y="11"/>
                  </a:lnTo>
                  <a:lnTo>
                    <a:pt x="43"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741"/>
            <p:cNvSpPr>
              <a:spLocks noEditPoints="1"/>
            </p:cNvSpPr>
            <p:nvPr/>
          </p:nvSpPr>
          <p:spPr bwMode="auto">
            <a:xfrm>
              <a:off x="5024933" y="1580265"/>
              <a:ext cx="167585" cy="176644"/>
            </a:xfrm>
            <a:custGeom>
              <a:avLst/>
              <a:gdLst>
                <a:gd name="T0" fmla="*/ 151 w 222"/>
                <a:gd name="T1" fmla="*/ 72 h 238"/>
                <a:gd name="T2" fmla="*/ 45 w 222"/>
                <a:gd name="T3" fmla="*/ 72 h 238"/>
                <a:gd name="T4" fmla="*/ 110 w 222"/>
                <a:gd name="T5" fmla="*/ 61 h 238"/>
                <a:gd name="T6" fmla="*/ 214 w 222"/>
                <a:gd name="T7" fmla="*/ 44 h 238"/>
                <a:gd name="T8" fmla="*/ 218 w 222"/>
                <a:gd name="T9" fmla="*/ 42 h 238"/>
                <a:gd name="T10" fmla="*/ 219 w 222"/>
                <a:gd name="T11" fmla="*/ 38 h 238"/>
                <a:gd name="T12" fmla="*/ 219 w 222"/>
                <a:gd name="T13" fmla="*/ 38 h 238"/>
                <a:gd name="T14" fmla="*/ 213 w 222"/>
                <a:gd name="T15" fmla="*/ 3 h 238"/>
                <a:gd name="T16" fmla="*/ 210 w 222"/>
                <a:gd name="T17" fmla="*/ 0 h 238"/>
                <a:gd name="T18" fmla="*/ 139 w 222"/>
                <a:gd name="T19" fmla="*/ 11 h 238"/>
                <a:gd name="T20" fmla="*/ 34 w 222"/>
                <a:gd name="T21" fmla="*/ 27 h 238"/>
                <a:gd name="T22" fmla="*/ 3 w 222"/>
                <a:gd name="T23" fmla="*/ 33 h 238"/>
                <a:gd name="T24" fmla="*/ 0 w 222"/>
                <a:gd name="T25" fmla="*/ 38 h 238"/>
                <a:gd name="T26" fmla="*/ 6 w 222"/>
                <a:gd name="T27" fmla="*/ 73 h 238"/>
                <a:gd name="T28" fmla="*/ 5 w 222"/>
                <a:gd name="T29" fmla="*/ 76 h 238"/>
                <a:gd name="T30" fmla="*/ 5 w 222"/>
                <a:gd name="T31" fmla="*/ 111 h 238"/>
                <a:gd name="T32" fmla="*/ 5 w 222"/>
                <a:gd name="T33" fmla="*/ 112 h 238"/>
                <a:gd name="T34" fmla="*/ 6 w 222"/>
                <a:gd name="T35" fmla="*/ 234 h 238"/>
                <a:gd name="T36" fmla="*/ 10 w 222"/>
                <a:gd name="T37" fmla="*/ 238 h 238"/>
                <a:gd name="T38" fmla="*/ 218 w 222"/>
                <a:gd name="T39" fmla="*/ 237 h 238"/>
                <a:gd name="T40" fmla="*/ 222 w 222"/>
                <a:gd name="T41" fmla="*/ 233 h 238"/>
                <a:gd name="T42" fmla="*/ 222 w 222"/>
                <a:gd name="T43" fmla="*/ 111 h 238"/>
                <a:gd name="T44" fmla="*/ 222 w 222"/>
                <a:gd name="T45" fmla="*/ 82 h 238"/>
                <a:gd name="T46" fmla="*/ 220 w 222"/>
                <a:gd name="T47" fmla="*/ 74 h 238"/>
                <a:gd name="T48" fmla="*/ 217 w 222"/>
                <a:gd name="T49" fmla="*/ 72 h 238"/>
                <a:gd name="T50" fmla="*/ 27 w 222"/>
                <a:gd name="T51" fmla="*/ 64 h 238"/>
                <a:gd name="T52" fmla="*/ 15 w 222"/>
                <a:gd name="T53" fmla="*/ 81 h 238"/>
                <a:gd name="T54" fmla="*/ 15 w 222"/>
                <a:gd name="T55" fmla="*/ 81 h 238"/>
                <a:gd name="T56" fmla="*/ 212 w 222"/>
                <a:gd name="T57" fmla="*/ 93 h 238"/>
                <a:gd name="T58" fmla="*/ 211 w 222"/>
                <a:gd name="T59" fmla="*/ 81 h 238"/>
                <a:gd name="T60" fmla="*/ 188 w 222"/>
                <a:gd name="T61" fmla="*/ 81 h 238"/>
                <a:gd name="T62" fmla="*/ 150 w 222"/>
                <a:gd name="T63" fmla="*/ 106 h 238"/>
                <a:gd name="T64" fmla="*/ 118 w 222"/>
                <a:gd name="T65" fmla="*/ 81 h 238"/>
                <a:gd name="T66" fmla="*/ 93 w 222"/>
                <a:gd name="T67" fmla="*/ 106 h 238"/>
                <a:gd name="T68" fmla="*/ 104 w 222"/>
                <a:gd name="T69" fmla="*/ 81 h 238"/>
                <a:gd name="T70" fmla="*/ 82 w 222"/>
                <a:gd name="T71" fmla="*/ 81 h 238"/>
                <a:gd name="T72" fmla="*/ 44 w 222"/>
                <a:gd name="T73" fmla="*/ 106 h 238"/>
                <a:gd name="T74" fmla="*/ 69 w 222"/>
                <a:gd name="T75" fmla="*/ 32 h 238"/>
                <a:gd name="T76" fmla="*/ 47 w 222"/>
                <a:gd name="T77" fmla="*/ 36 h 238"/>
                <a:gd name="T78" fmla="*/ 133 w 222"/>
                <a:gd name="T79" fmla="*/ 48 h 238"/>
                <a:gd name="T80" fmla="*/ 104 w 222"/>
                <a:gd name="T81" fmla="*/ 26 h 238"/>
                <a:gd name="T82" fmla="*/ 146 w 222"/>
                <a:gd name="T83" fmla="*/ 45 h 238"/>
                <a:gd name="T84" fmla="*/ 174 w 222"/>
                <a:gd name="T85" fmla="*/ 15 h 238"/>
                <a:gd name="T86" fmla="*/ 152 w 222"/>
                <a:gd name="T87" fmla="*/ 19 h 238"/>
                <a:gd name="T88" fmla="*/ 188 w 222"/>
                <a:gd name="T89" fmla="*/ 13 h 238"/>
                <a:gd name="T90" fmla="*/ 34 w 222"/>
                <a:gd name="T91" fmla="*/ 37 h 238"/>
                <a:gd name="T92" fmla="*/ 11 w 222"/>
                <a:gd name="T93" fmla="*/ 41 h 238"/>
                <a:gd name="T94" fmla="*/ 15 w 222"/>
                <a:gd name="T95" fmla="*/ 228 h 238"/>
                <a:gd name="T96" fmla="*/ 212 w 222"/>
                <a:gd name="T97" fmla="*/ 2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2" h="238">
                  <a:moveTo>
                    <a:pt x="217" y="72"/>
                  </a:moveTo>
                  <a:lnTo>
                    <a:pt x="187" y="72"/>
                  </a:lnTo>
                  <a:lnTo>
                    <a:pt x="151" y="72"/>
                  </a:lnTo>
                  <a:lnTo>
                    <a:pt x="115" y="72"/>
                  </a:lnTo>
                  <a:lnTo>
                    <a:pt x="79" y="72"/>
                  </a:lnTo>
                  <a:lnTo>
                    <a:pt x="45" y="72"/>
                  </a:lnTo>
                  <a:lnTo>
                    <a:pt x="44" y="72"/>
                  </a:lnTo>
                  <a:lnTo>
                    <a:pt x="76" y="66"/>
                  </a:lnTo>
                  <a:lnTo>
                    <a:pt x="110" y="61"/>
                  </a:lnTo>
                  <a:lnTo>
                    <a:pt x="146" y="55"/>
                  </a:lnTo>
                  <a:lnTo>
                    <a:pt x="181" y="49"/>
                  </a:lnTo>
                  <a:lnTo>
                    <a:pt x="214" y="44"/>
                  </a:lnTo>
                  <a:lnTo>
                    <a:pt x="214" y="44"/>
                  </a:lnTo>
                  <a:lnTo>
                    <a:pt x="217" y="43"/>
                  </a:lnTo>
                  <a:lnTo>
                    <a:pt x="218" y="42"/>
                  </a:lnTo>
                  <a:lnTo>
                    <a:pt x="219" y="41"/>
                  </a:lnTo>
                  <a:lnTo>
                    <a:pt x="219" y="38"/>
                  </a:lnTo>
                  <a:lnTo>
                    <a:pt x="219" y="38"/>
                  </a:lnTo>
                  <a:lnTo>
                    <a:pt x="219" y="38"/>
                  </a:lnTo>
                  <a:lnTo>
                    <a:pt x="219" y="38"/>
                  </a:lnTo>
                  <a:lnTo>
                    <a:pt x="219" y="38"/>
                  </a:lnTo>
                  <a:lnTo>
                    <a:pt x="219" y="37"/>
                  </a:lnTo>
                  <a:lnTo>
                    <a:pt x="213" y="3"/>
                  </a:lnTo>
                  <a:lnTo>
                    <a:pt x="213" y="3"/>
                  </a:lnTo>
                  <a:lnTo>
                    <a:pt x="213" y="2"/>
                  </a:lnTo>
                  <a:lnTo>
                    <a:pt x="212" y="1"/>
                  </a:lnTo>
                  <a:lnTo>
                    <a:pt x="210" y="0"/>
                  </a:lnTo>
                  <a:lnTo>
                    <a:pt x="208" y="0"/>
                  </a:lnTo>
                  <a:lnTo>
                    <a:pt x="175" y="6"/>
                  </a:lnTo>
                  <a:lnTo>
                    <a:pt x="139" y="11"/>
                  </a:lnTo>
                  <a:lnTo>
                    <a:pt x="104" y="17"/>
                  </a:lnTo>
                  <a:lnTo>
                    <a:pt x="69" y="23"/>
                  </a:lnTo>
                  <a:lnTo>
                    <a:pt x="34" y="27"/>
                  </a:lnTo>
                  <a:lnTo>
                    <a:pt x="4" y="32"/>
                  </a:lnTo>
                  <a:lnTo>
                    <a:pt x="4" y="32"/>
                  </a:lnTo>
                  <a:lnTo>
                    <a:pt x="3" y="33"/>
                  </a:lnTo>
                  <a:lnTo>
                    <a:pt x="2" y="35"/>
                  </a:lnTo>
                  <a:lnTo>
                    <a:pt x="0" y="36"/>
                  </a:lnTo>
                  <a:lnTo>
                    <a:pt x="0" y="38"/>
                  </a:lnTo>
                  <a:lnTo>
                    <a:pt x="2" y="44"/>
                  </a:lnTo>
                  <a:lnTo>
                    <a:pt x="6" y="73"/>
                  </a:lnTo>
                  <a:lnTo>
                    <a:pt x="6" y="73"/>
                  </a:lnTo>
                  <a:lnTo>
                    <a:pt x="6" y="73"/>
                  </a:lnTo>
                  <a:lnTo>
                    <a:pt x="6" y="73"/>
                  </a:lnTo>
                  <a:lnTo>
                    <a:pt x="5" y="76"/>
                  </a:lnTo>
                  <a:lnTo>
                    <a:pt x="5" y="110"/>
                  </a:lnTo>
                  <a:lnTo>
                    <a:pt x="5" y="111"/>
                  </a:lnTo>
                  <a:lnTo>
                    <a:pt x="5" y="111"/>
                  </a:lnTo>
                  <a:lnTo>
                    <a:pt x="5" y="111"/>
                  </a:lnTo>
                  <a:lnTo>
                    <a:pt x="5" y="111"/>
                  </a:lnTo>
                  <a:lnTo>
                    <a:pt x="5" y="112"/>
                  </a:lnTo>
                  <a:lnTo>
                    <a:pt x="5" y="233"/>
                  </a:lnTo>
                  <a:lnTo>
                    <a:pt x="5" y="233"/>
                  </a:lnTo>
                  <a:lnTo>
                    <a:pt x="6" y="234"/>
                  </a:lnTo>
                  <a:lnTo>
                    <a:pt x="6" y="236"/>
                  </a:lnTo>
                  <a:lnTo>
                    <a:pt x="9" y="237"/>
                  </a:lnTo>
                  <a:lnTo>
                    <a:pt x="10" y="238"/>
                  </a:lnTo>
                  <a:lnTo>
                    <a:pt x="217" y="238"/>
                  </a:lnTo>
                  <a:lnTo>
                    <a:pt x="217" y="238"/>
                  </a:lnTo>
                  <a:lnTo>
                    <a:pt x="218" y="237"/>
                  </a:lnTo>
                  <a:lnTo>
                    <a:pt x="219" y="236"/>
                  </a:lnTo>
                  <a:lnTo>
                    <a:pt x="220" y="234"/>
                  </a:lnTo>
                  <a:lnTo>
                    <a:pt x="222" y="233"/>
                  </a:lnTo>
                  <a:lnTo>
                    <a:pt x="222" y="112"/>
                  </a:lnTo>
                  <a:lnTo>
                    <a:pt x="222" y="112"/>
                  </a:lnTo>
                  <a:lnTo>
                    <a:pt x="222" y="111"/>
                  </a:lnTo>
                  <a:lnTo>
                    <a:pt x="222" y="111"/>
                  </a:lnTo>
                  <a:lnTo>
                    <a:pt x="222" y="111"/>
                  </a:lnTo>
                  <a:lnTo>
                    <a:pt x="222" y="82"/>
                  </a:lnTo>
                  <a:lnTo>
                    <a:pt x="222" y="76"/>
                  </a:lnTo>
                  <a:lnTo>
                    <a:pt x="222" y="76"/>
                  </a:lnTo>
                  <a:lnTo>
                    <a:pt x="220" y="74"/>
                  </a:lnTo>
                  <a:lnTo>
                    <a:pt x="219" y="73"/>
                  </a:lnTo>
                  <a:lnTo>
                    <a:pt x="218" y="72"/>
                  </a:lnTo>
                  <a:lnTo>
                    <a:pt x="217" y="72"/>
                  </a:lnTo>
                  <a:lnTo>
                    <a:pt x="217" y="72"/>
                  </a:lnTo>
                  <a:close/>
                  <a:moveTo>
                    <a:pt x="12" y="54"/>
                  </a:moveTo>
                  <a:lnTo>
                    <a:pt x="27" y="64"/>
                  </a:lnTo>
                  <a:lnTo>
                    <a:pt x="15" y="66"/>
                  </a:lnTo>
                  <a:lnTo>
                    <a:pt x="12" y="54"/>
                  </a:lnTo>
                  <a:close/>
                  <a:moveTo>
                    <a:pt x="15" y="81"/>
                  </a:moveTo>
                  <a:lnTo>
                    <a:pt x="33" y="81"/>
                  </a:lnTo>
                  <a:lnTo>
                    <a:pt x="15" y="98"/>
                  </a:lnTo>
                  <a:lnTo>
                    <a:pt x="15" y="81"/>
                  </a:lnTo>
                  <a:close/>
                  <a:moveTo>
                    <a:pt x="212" y="106"/>
                  </a:moveTo>
                  <a:lnTo>
                    <a:pt x="199" y="106"/>
                  </a:lnTo>
                  <a:lnTo>
                    <a:pt x="212" y="93"/>
                  </a:lnTo>
                  <a:lnTo>
                    <a:pt x="212" y="106"/>
                  </a:lnTo>
                  <a:close/>
                  <a:moveTo>
                    <a:pt x="188" y="81"/>
                  </a:moveTo>
                  <a:lnTo>
                    <a:pt x="211" y="81"/>
                  </a:lnTo>
                  <a:lnTo>
                    <a:pt x="186" y="106"/>
                  </a:lnTo>
                  <a:lnTo>
                    <a:pt x="163" y="106"/>
                  </a:lnTo>
                  <a:lnTo>
                    <a:pt x="188" y="81"/>
                  </a:lnTo>
                  <a:close/>
                  <a:moveTo>
                    <a:pt x="154" y="81"/>
                  </a:moveTo>
                  <a:lnTo>
                    <a:pt x="175" y="81"/>
                  </a:lnTo>
                  <a:lnTo>
                    <a:pt x="150" y="106"/>
                  </a:lnTo>
                  <a:lnTo>
                    <a:pt x="127" y="106"/>
                  </a:lnTo>
                  <a:lnTo>
                    <a:pt x="154" y="81"/>
                  </a:lnTo>
                  <a:close/>
                  <a:moveTo>
                    <a:pt x="118" y="81"/>
                  </a:moveTo>
                  <a:lnTo>
                    <a:pt x="139" y="81"/>
                  </a:lnTo>
                  <a:lnTo>
                    <a:pt x="114" y="106"/>
                  </a:lnTo>
                  <a:lnTo>
                    <a:pt x="93" y="106"/>
                  </a:lnTo>
                  <a:lnTo>
                    <a:pt x="118" y="81"/>
                  </a:lnTo>
                  <a:close/>
                  <a:moveTo>
                    <a:pt x="82" y="81"/>
                  </a:moveTo>
                  <a:lnTo>
                    <a:pt x="104" y="81"/>
                  </a:lnTo>
                  <a:lnTo>
                    <a:pt x="78" y="106"/>
                  </a:lnTo>
                  <a:lnTo>
                    <a:pt x="57" y="106"/>
                  </a:lnTo>
                  <a:lnTo>
                    <a:pt x="82" y="81"/>
                  </a:lnTo>
                  <a:close/>
                  <a:moveTo>
                    <a:pt x="46" y="81"/>
                  </a:moveTo>
                  <a:lnTo>
                    <a:pt x="69" y="81"/>
                  </a:lnTo>
                  <a:lnTo>
                    <a:pt x="44" y="106"/>
                  </a:lnTo>
                  <a:lnTo>
                    <a:pt x="21" y="106"/>
                  </a:lnTo>
                  <a:lnTo>
                    <a:pt x="46" y="81"/>
                  </a:lnTo>
                  <a:close/>
                  <a:moveTo>
                    <a:pt x="69" y="32"/>
                  </a:moveTo>
                  <a:lnTo>
                    <a:pt x="97" y="53"/>
                  </a:lnTo>
                  <a:lnTo>
                    <a:pt x="76" y="56"/>
                  </a:lnTo>
                  <a:lnTo>
                    <a:pt x="47" y="36"/>
                  </a:lnTo>
                  <a:lnTo>
                    <a:pt x="69" y="32"/>
                  </a:lnTo>
                  <a:close/>
                  <a:moveTo>
                    <a:pt x="104" y="26"/>
                  </a:moveTo>
                  <a:lnTo>
                    <a:pt x="133" y="48"/>
                  </a:lnTo>
                  <a:lnTo>
                    <a:pt x="110" y="51"/>
                  </a:lnTo>
                  <a:lnTo>
                    <a:pt x="82" y="30"/>
                  </a:lnTo>
                  <a:lnTo>
                    <a:pt x="104" y="26"/>
                  </a:lnTo>
                  <a:close/>
                  <a:moveTo>
                    <a:pt x="139" y="20"/>
                  </a:moveTo>
                  <a:lnTo>
                    <a:pt x="168" y="42"/>
                  </a:lnTo>
                  <a:lnTo>
                    <a:pt x="146" y="45"/>
                  </a:lnTo>
                  <a:lnTo>
                    <a:pt x="118" y="24"/>
                  </a:lnTo>
                  <a:lnTo>
                    <a:pt x="139" y="20"/>
                  </a:lnTo>
                  <a:close/>
                  <a:moveTo>
                    <a:pt x="174" y="15"/>
                  </a:moveTo>
                  <a:lnTo>
                    <a:pt x="204" y="36"/>
                  </a:lnTo>
                  <a:lnTo>
                    <a:pt x="181" y="39"/>
                  </a:lnTo>
                  <a:lnTo>
                    <a:pt x="152" y="19"/>
                  </a:lnTo>
                  <a:lnTo>
                    <a:pt x="174" y="15"/>
                  </a:lnTo>
                  <a:close/>
                  <a:moveTo>
                    <a:pt x="207" y="27"/>
                  </a:moveTo>
                  <a:lnTo>
                    <a:pt x="188" y="13"/>
                  </a:lnTo>
                  <a:lnTo>
                    <a:pt x="205" y="11"/>
                  </a:lnTo>
                  <a:lnTo>
                    <a:pt x="207" y="27"/>
                  </a:lnTo>
                  <a:close/>
                  <a:moveTo>
                    <a:pt x="34" y="37"/>
                  </a:moveTo>
                  <a:lnTo>
                    <a:pt x="63" y="58"/>
                  </a:lnTo>
                  <a:lnTo>
                    <a:pt x="41" y="62"/>
                  </a:lnTo>
                  <a:lnTo>
                    <a:pt x="11" y="41"/>
                  </a:lnTo>
                  <a:lnTo>
                    <a:pt x="34" y="37"/>
                  </a:lnTo>
                  <a:close/>
                  <a:moveTo>
                    <a:pt x="212" y="228"/>
                  </a:moveTo>
                  <a:lnTo>
                    <a:pt x="15" y="228"/>
                  </a:lnTo>
                  <a:lnTo>
                    <a:pt x="15" y="117"/>
                  </a:lnTo>
                  <a:lnTo>
                    <a:pt x="212" y="117"/>
                  </a:lnTo>
                  <a:lnTo>
                    <a:pt x="212"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0" name="Freeform 82"/>
          <p:cNvSpPr>
            <a:spLocks noEditPoints="1"/>
          </p:cNvSpPr>
          <p:nvPr/>
        </p:nvSpPr>
        <p:spPr bwMode="auto">
          <a:xfrm>
            <a:off x="102138" y="8080185"/>
            <a:ext cx="349525" cy="378652"/>
          </a:xfrm>
          <a:custGeom>
            <a:avLst/>
            <a:gdLst>
              <a:gd name="T0" fmla="*/ 190 w 217"/>
              <a:gd name="T1" fmla="*/ 0 h 234"/>
              <a:gd name="T2" fmla="*/ 139 w 217"/>
              <a:gd name="T3" fmla="*/ 3 h 234"/>
              <a:gd name="T4" fmla="*/ 86 w 217"/>
              <a:gd name="T5" fmla="*/ 15 h 234"/>
              <a:gd name="T6" fmla="*/ 47 w 217"/>
              <a:gd name="T7" fmla="*/ 34 h 234"/>
              <a:gd name="T8" fmla="*/ 29 w 217"/>
              <a:gd name="T9" fmla="*/ 52 h 234"/>
              <a:gd name="T10" fmla="*/ 16 w 217"/>
              <a:gd name="T11" fmla="*/ 81 h 234"/>
              <a:gd name="T12" fmla="*/ 15 w 217"/>
              <a:gd name="T13" fmla="*/ 116 h 234"/>
              <a:gd name="T14" fmla="*/ 22 w 217"/>
              <a:gd name="T15" fmla="*/ 141 h 234"/>
              <a:gd name="T16" fmla="*/ 25 w 217"/>
              <a:gd name="T17" fmla="*/ 144 h 234"/>
              <a:gd name="T18" fmla="*/ 29 w 217"/>
              <a:gd name="T19" fmla="*/ 143 h 234"/>
              <a:gd name="T20" fmla="*/ 30 w 217"/>
              <a:gd name="T21" fmla="*/ 138 h 234"/>
              <a:gd name="T22" fmla="*/ 24 w 217"/>
              <a:gd name="T23" fmla="*/ 114 h 234"/>
              <a:gd name="T24" fmla="*/ 25 w 217"/>
              <a:gd name="T25" fmla="*/ 83 h 234"/>
              <a:gd name="T26" fmla="*/ 36 w 217"/>
              <a:gd name="T27" fmla="*/ 58 h 234"/>
              <a:gd name="T28" fmla="*/ 54 w 217"/>
              <a:gd name="T29" fmla="*/ 42 h 234"/>
              <a:gd name="T30" fmla="*/ 89 w 217"/>
              <a:gd name="T31" fmla="*/ 24 h 234"/>
              <a:gd name="T32" fmla="*/ 153 w 217"/>
              <a:gd name="T33" fmla="*/ 10 h 234"/>
              <a:gd name="T34" fmla="*/ 207 w 217"/>
              <a:gd name="T35" fmla="*/ 9 h 234"/>
              <a:gd name="T36" fmla="*/ 203 w 217"/>
              <a:gd name="T37" fmla="*/ 52 h 234"/>
              <a:gd name="T38" fmla="*/ 187 w 217"/>
              <a:gd name="T39" fmla="*/ 104 h 234"/>
              <a:gd name="T40" fmla="*/ 158 w 217"/>
              <a:gd name="T41" fmla="*/ 140 h 234"/>
              <a:gd name="T42" fmla="*/ 132 w 217"/>
              <a:gd name="T43" fmla="*/ 155 h 234"/>
              <a:gd name="T44" fmla="*/ 91 w 217"/>
              <a:gd name="T45" fmla="*/ 164 h 234"/>
              <a:gd name="T46" fmla="*/ 56 w 217"/>
              <a:gd name="T47" fmla="*/ 161 h 234"/>
              <a:gd name="T48" fmla="*/ 66 w 217"/>
              <a:gd name="T49" fmla="*/ 144 h 234"/>
              <a:gd name="T50" fmla="*/ 90 w 217"/>
              <a:gd name="T51" fmla="*/ 117 h 234"/>
              <a:gd name="T52" fmla="*/ 128 w 217"/>
              <a:gd name="T53" fmla="*/ 85 h 234"/>
              <a:gd name="T54" fmla="*/ 128 w 217"/>
              <a:gd name="T55" fmla="*/ 85 h 234"/>
              <a:gd name="T56" fmla="*/ 130 w 217"/>
              <a:gd name="T57" fmla="*/ 80 h 234"/>
              <a:gd name="T58" fmla="*/ 128 w 217"/>
              <a:gd name="T59" fmla="*/ 76 h 234"/>
              <a:gd name="T60" fmla="*/ 123 w 217"/>
              <a:gd name="T61" fmla="*/ 77 h 234"/>
              <a:gd name="T62" fmla="*/ 122 w 217"/>
              <a:gd name="T63" fmla="*/ 77 h 234"/>
              <a:gd name="T64" fmla="*/ 102 w 217"/>
              <a:gd name="T65" fmla="*/ 93 h 234"/>
              <a:gd name="T66" fmla="*/ 43 w 217"/>
              <a:gd name="T67" fmla="*/ 148 h 234"/>
              <a:gd name="T68" fmla="*/ 6 w 217"/>
              <a:gd name="T69" fmla="*/ 202 h 234"/>
              <a:gd name="T70" fmla="*/ 0 w 217"/>
              <a:gd name="T71" fmla="*/ 221 h 234"/>
              <a:gd name="T72" fmla="*/ 3 w 217"/>
              <a:gd name="T73" fmla="*/ 229 h 234"/>
              <a:gd name="T74" fmla="*/ 12 w 217"/>
              <a:gd name="T75" fmla="*/ 234 h 234"/>
              <a:gd name="T76" fmla="*/ 16 w 217"/>
              <a:gd name="T77" fmla="*/ 234 h 234"/>
              <a:gd name="T78" fmla="*/ 37 w 217"/>
              <a:gd name="T79" fmla="*/ 229 h 234"/>
              <a:gd name="T80" fmla="*/ 44 w 217"/>
              <a:gd name="T81" fmla="*/ 216 h 234"/>
              <a:gd name="T82" fmla="*/ 48 w 217"/>
              <a:gd name="T83" fmla="*/ 189 h 234"/>
              <a:gd name="T84" fmla="*/ 53 w 217"/>
              <a:gd name="T85" fmla="*/ 170 h 234"/>
              <a:gd name="T86" fmla="*/ 85 w 217"/>
              <a:gd name="T87" fmla="*/ 173 h 234"/>
              <a:gd name="T88" fmla="*/ 125 w 217"/>
              <a:gd name="T89" fmla="*/ 167 h 234"/>
              <a:gd name="T90" fmla="*/ 154 w 217"/>
              <a:gd name="T91" fmla="*/ 154 h 234"/>
              <a:gd name="T92" fmla="*/ 176 w 217"/>
              <a:gd name="T93" fmla="*/ 136 h 234"/>
              <a:gd name="T94" fmla="*/ 202 w 217"/>
              <a:gd name="T95" fmla="*/ 92 h 234"/>
              <a:gd name="T96" fmla="*/ 215 w 217"/>
              <a:gd name="T97" fmla="*/ 31 h 234"/>
              <a:gd name="T98" fmla="*/ 217 w 217"/>
              <a:gd name="T99" fmla="*/ 4 h 234"/>
              <a:gd name="T100" fmla="*/ 213 w 217"/>
              <a:gd name="T101" fmla="*/ 0 h 234"/>
              <a:gd name="T102" fmla="*/ 35 w 217"/>
              <a:gd name="T103" fmla="*/ 214 h 234"/>
              <a:gd name="T104" fmla="*/ 30 w 217"/>
              <a:gd name="T105" fmla="*/ 222 h 234"/>
              <a:gd name="T106" fmla="*/ 16 w 217"/>
              <a:gd name="T107" fmla="*/ 225 h 234"/>
              <a:gd name="T108" fmla="*/ 11 w 217"/>
              <a:gd name="T109" fmla="*/ 225 h 234"/>
              <a:gd name="T110" fmla="*/ 10 w 217"/>
              <a:gd name="T111" fmla="*/ 220 h 234"/>
              <a:gd name="T112" fmla="*/ 18 w 217"/>
              <a:gd name="T113" fmla="*/ 199 h 234"/>
              <a:gd name="T114" fmla="*/ 47 w 217"/>
              <a:gd name="T115" fmla="*/ 160 h 234"/>
              <a:gd name="T116" fmla="*/ 37 w 217"/>
              <a:gd name="T117" fmla="*/ 195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7" h="234">
                <a:moveTo>
                  <a:pt x="213" y="0"/>
                </a:moveTo>
                <a:lnTo>
                  <a:pt x="213" y="0"/>
                </a:lnTo>
                <a:lnTo>
                  <a:pt x="190" y="0"/>
                </a:lnTo>
                <a:lnTo>
                  <a:pt x="166" y="0"/>
                </a:lnTo>
                <a:lnTo>
                  <a:pt x="139" y="3"/>
                </a:lnTo>
                <a:lnTo>
                  <a:pt x="139" y="3"/>
                </a:lnTo>
                <a:lnTo>
                  <a:pt x="120" y="6"/>
                </a:lnTo>
                <a:lnTo>
                  <a:pt x="102" y="10"/>
                </a:lnTo>
                <a:lnTo>
                  <a:pt x="86" y="15"/>
                </a:lnTo>
                <a:lnTo>
                  <a:pt x="71" y="20"/>
                </a:lnTo>
                <a:lnTo>
                  <a:pt x="59" y="27"/>
                </a:lnTo>
                <a:lnTo>
                  <a:pt x="47" y="34"/>
                </a:lnTo>
                <a:lnTo>
                  <a:pt x="37" y="43"/>
                </a:lnTo>
                <a:lnTo>
                  <a:pt x="29" y="52"/>
                </a:lnTo>
                <a:lnTo>
                  <a:pt x="29" y="52"/>
                </a:lnTo>
                <a:lnTo>
                  <a:pt x="23" y="61"/>
                </a:lnTo>
                <a:lnTo>
                  <a:pt x="18" y="70"/>
                </a:lnTo>
                <a:lnTo>
                  <a:pt x="16" y="81"/>
                </a:lnTo>
                <a:lnTo>
                  <a:pt x="13" y="92"/>
                </a:lnTo>
                <a:lnTo>
                  <a:pt x="13" y="104"/>
                </a:lnTo>
                <a:lnTo>
                  <a:pt x="15" y="116"/>
                </a:lnTo>
                <a:lnTo>
                  <a:pt x="17" y="128"/>
                </a:lnTo>
                <a:lnTo>
                  <a:pt x="22" y="141"/>
                </a:lnTo>
                <a:lnTo>
                  <a:pt x="22" y="141"/>
                </a:lnTo>
                <a:lnTo>
                  <a:pt x="22" y="143"/>
                </a:lnTo>
                <a:lnTo>
                  <a:pt x="24" y="144"/>
                </a:lnTo>
                <a:lnTo>
                  <a:pt x="25" y="144"/>
                </a:lnTo>
                <a:lnTo>
                  <a:pt x="28" y="144"/>
                </a:lnTo>
                <a:lnTo>
                  <a:pt x="28" y="144"/>
                </a:lnTo>
                <a:lnTo>
                  <a:pt x="29" y="143"/>
                </a:lnTo>
                <a:lnTo>
                  <a:pt x="30" y="142"/>
                </a:lnTo>
                <a:lnTo>
                  <a:pt x="30" y="140"/>
                </a:lnTo>
                <a:lnTo>
                  <a:pt x="30" y="138"/>
                </a:lnTo>
                <a:lnTo>
                  <a:pt x="30" y="138"/>
                </a:lnTo>
                <a:lnTo>
                  <a:pt x="26" y="126"/>
                </a:lnTo>
                <a:lnTo>
                  <a:pt x="24" y="114"/>
                </a:lnTo>
                <a:lnTo>
                  <a:pt x="23" y="104"/>
                </a:lnTo>
                <a:lnTo>
                  <a:pt x="23" y="93"/>
                </a:lnTo>
                <a:lnTo>
                  <a:pt x="25" y="83"/>
                </a:lnTo>
                <a:lnTo>
                  <a:pt x="28" y="74"/>
                </a:lnTo>
                <a:lnTo>
                  <a:pt x="31" y="65"/>
                </a:lnTo>
                <a:lnTo>
                  <a:pt x="36" y="58"/>
                </a:lnTo>
                <a:lnTo>
                  <a:pt x="36" y="58"/>
                </a:lnTo>
                <a:lnTo>
                  <a:pt x="44" y="49"/>
                </a:lnTo>
                <a:lnTo>
                  <a:pt x="54" y="42"/>
                </a:lnTo>
                <a:lnTo>
                  <a:pt x="65" y="34"/>
                </a:lnTo>
                <a:lnTo>
                  <a:pt x="77" y="28"/>
                </a:lnTo>
                <a:lnTo>
                  <a:pt x="89" y="24"/>
                </a:lnTo>
                <a:lnTo>
                  <a:pt x="102" y="20"/>
                </a:lnTo>
                <a:lnTo>
                  <a:pt x="128" y="14"/>
                </a:lnTo>
                <a:lnTo>
                  <a:pt x="153" y="10"/>
                </a:lnTo>
                <a:lnTo>
                  <a:pt x="176" y="9"/>
                </a:lnTo>
                <a:lnTo>
                  <a:pt x="195" y="9"/>
                </a:lnTo>
                <a:lnTo>
                  <a:pt x="207" y="9"/>
                </a:lnTo>
                <a:lnTo>
                  <a:pt x="207" y="9"/>
                </a:lnTo>
                <a:lnTo>
                  <a:pt x="206" y="32"/>
                </a:lnTo>
                <a:lnTo>
                  <a:pt x="203" y="52"/>
                </a:lnTo>
                <a:lnTo>
                  <a:pt x="199" y="71"/>
                </a:lnTo>
                <a:lnTo>
                  <a:pt x="194" y="88"/>
                </a:lnTo>
                <a:lnTo>
                  <a:pt x="187" y="104"/>
                </a:lnTo>
                <a:lnTo>
                  <a:pt x="178" y="118"/>
                </a:lnTo>
                <a:lnTo>
                  <a:pt x="169" y="130"/>
                </a:lnTo>
                <a:lnTo>
                  <a:pt x="158" y="140"/>
                </a:lnTo>
                <a:lnTo>
                  <a:pt x="158" y="140"/>
                </a:lnTo>
                <a:lnTo>
                  <a:pt x="145" y="149"/>
                </a:lnTo>
                <a:lnTo>
                  <a:pt x="132" y="155"/>
                </a:lnTo>
                <a:lnTo>
                  <a:pt x="117" y="160"/>
                </a:lnTo>
                <a:lnTo>
                  <a:pt x="104" y="162"/>
                </a:lnTo>
                <a:lnTo>
                  <a:pt x="91" y="164"/>
                </a:lnTo>
                <a:lnTo>
                  <a:pt x="78" y="164"/>
                </a:lnTo>
                <a:lnTo>
                  <a:pt x="67" y="162"/>
                </a:lnTo>
                <a:lnTo>
                  <a:pt x="56" y="161"/>
                </a:lnTo>
                <a:lnTo>
                  <a:pt x="56" y="161"/>
                </a:lnTo>
                <a:lnTo>
                  <a:pt x="61" y="153"/>
                </a:lnTo>
                <a:lnTo>
                  <a:pt x="66" y="144"/>
                </a:lnTo>
                <a:lnTo>
                  <a:pt x="73" y="135"/>
                </a:lnTo>
                <a:lnTo>
                  <a:pt x="80" y="126"/>
                </a:lnTo>
                <a:lnTo>
                  <a:pt x="90" y="117"/>
                </a:lnTo>
                <a:lnTo>
                  <a:pt x="101" y="106"/>
                </a:lnTo>
                <a:lnTo>
                  <a:pt x="114" y="95"/>
                </a:lnTo>
                <a:lnTo>
                  <a:pt x="128" y="85"/>
                </a:lnTo>
                <a:lnTo>
                  <a:pt x="128" y="85"/>
                </a:lnTo>
                <a:lnTo>
                  <a:pt x="128" y="85"/>
                </a:lnTo>
                <a:lnTo>
                  <a:pt x="128" y="85"/>
                </a:lnTo>
                <a:lnTo>
                  <a:pt x="129" y="83"/>
                </a:lnTo>
                <a:lnTo>
                  <a:pt x="130" y="81"/>
                </a:lnTo>
                <a:lnTo>
                  <a:pt x="130" y="80"/>
                </a:lnTo>
                <a:lnTo>
                  <a:pt x="129" y="77"/>
                </a:lnTo>
                <a:lnTo>
                  <a:pt x="129" y="77"/>
                </a:lnTo>
                <a:lnTo>
                  <a:pt x="128" y="76"/>
                </a:lnTo>
                <a:lnTo>
                  <a:pt x="127" y="76"/>
                </a:lnTo>
                <a:lnTo>
                  <a:pt x="125" y="76"/>
                </a:lnTo>
                <a:lnTo>
                  <a:pt x="123" y="77"/>
                </a:lnTo>
                <a:lnTo>
                  <a:pt x="122" y="77"/>
                </a:lnTo>
                <a:lnTo>
                  <a:pt x="122" y="77"/>
                </a:lnTo>
                <a:lnTo>
                  <a:pt x="122" y="77"/>
                </a:lnTo>
                <a:lnTo>
                  <a:pt x="122" y="77"/>
                </a:lnTo>
                <a:lnTo>
                  <a:pt x="102" y="93"/>
                </a:lnTo>
                <a:lnTo>
                  <a:pt x="102" y="93"/>
                </a:lnTo>
                <a:lnTo>
                  <a:pt x="81" y="111"/>
                </a:lnTo>
                <a:lnTo>
                  <a:pt x="61" y="129"/>
                </a:lnTo>
                <a:lnTo>
                  <a:pt x="43" y="148"/>
                </a:lnTo>
                <a:lnTo>
                  <a:pt x="28" y="167"/>
                </a:lnTo>
                <a:lnTo>
                  <a:pt x="15" y="185"/>
                </a:lnTo>
                <a:lnTo>
                  <a:pt x="6" y="202"/>
                </a:lnTo>
                <a:lnTo>
                  <a:pt x="3" y="209"/>
                </a:lnTo>
                <a:lnTo>
                  <a:pt x="0" y="215"/>
                </a:lnTo>
                <a:lnTo>
                  <a:pt x="0" y="221"/>
                </a:lnTo>
                <a:lnTo>
                  <a:pt x="0" y="226"/>
                </a:lnTo>
                <a:lnTo>
                  <a:pt x="0" y="226"/>
                </a:lnTo>
                <a:lnTo>
                  <a:pt x="3" y="229"/>
                </a:lnTo>
                <a:lnTo>
                  <a:pt x="5" y="232"/>
                </a:lnTo>
                <a:lnTo>
                  <a:pt x="9" y="234"/>
                </a:lnTo>
                <a:lnTo>
                  <a:pt x="12" y="234"/>
                </a:lnTo>
                <a:lnTo>
                  <a:pt x="12" y="234"/>
                </a:lnTo>
                <a:lnTo>
                  <a:pt x="16" y="234"/>
                </a:lnTo>
                <a:lnTo>
                  <a:pt x="16" y="234"/>
                </a:lnTo>
                <a:lnTo>
                  <a:pt x="25" y="234"/>
                </a:lnTo>
                <a:lnTo>
                  <a:pt x="32" y="232"/>
                </a:lnTo>
                <a:lnTo>
                  <a:pt x="37" y="229"/>
                </a:lnTo>
                <a:lnTo>
                  <a:pt x="41" y="226"/>
                </a:lnTo>
                <a:lnTo>
                  <a:pt x="43" y="221"/>
                </a:lnTo>
                <a:lnTo>
                  <a:pt x="44" y="216"/>
                </a:lnTo>
                <a:lnTo>
                  <a:pt x="46" y="204"/>
                </a:lnTo>
                <a:lnTo>
                  <a:pt x="46" y="204"/>
                </a:lnTo>
                <a:lnTo>
                  <a:pt x="48" y="189"/>
                </a:lnTo>
                <a:lnTo>
                  <a:pt x="49" y="180"/>
                </a:lnTo>
                <a:lnTo>
                  <a:pt x="53" y="170"/>
                </a:lnTo>
                <a:lnTo>
                  <a:pt x="53" y="170"/>
                </a:lnTo>
                <a:lnTo>
                  <a:pt x="67" y="172"/>
                </a:lnTo>
                <a:lnTo>
                  <a:pt x="85" y="173"/>
                </a:lnTo>
                <a:lnTo>
                  <a:pt x="85" y="173"/>
                </a:lnTo>
                <a:lnTo>
                  <a:pt x="104" y="172"/>
                </a:lnTo>
                <a:lnTo>
                  <a:pt x="114" y="170"/>
                </a:lnTo>
                <a:lnTo>
                  <a:pt x="125" y="167"/>
                </a:lnTo>
                <a:lnTo>
                  <a:pt x="134" y="165"/>
                </a:lnTo>
                <a:lnTo>
                  <a:pt x="144" y="160"/>
                </a:lnTo>
                <a:lnTo>
                  <a:pt x="154" y="154"/>
                </a:lnTo>
                <a:lnTo>
                  <a:pt x="164" y="148"/>
                </a:lnTo>
                <a:lnTo>
                  <a:pt x="164" y="148"/>
                </a:lnTo>
                <a:lnTo>
                  <a:pt x="176" y="136"/>
                </a:lnTo>
                <a:lnTo>
                  <a:pt x="185" y="124"/>
                </a:lnTo>
                <a:lnTo>
                  <a:pt x="195" y="109"/>
                </a:lnTo>
                <a:lnTo>
                  <a:pt x="202" y="92"/>
                </a:lnTo>
                <a:lnTo>
                  <a:pt x="208" y="74"/>
                </a:lnTo>
                <a:lnTo>
                  <a:pt x="213" y="52"/>
                </a:lnTo>
                <a:lnTo>
                  <a:pt x="215" y="31"/>
                </a:lnTo>
                <a:lnTo>
                  <a:pt x="217" y="7"/>
                </a:lnTo>
                <a:lnTo>
                  <a:pt x="217" y="4"/>
                </a:lnTo>
                <a:lnTo>
                  <a:pt x="217" y="4"/>
                </a:lnTo>
                <a:lnTo>
                  <a:pt x="215" y="2"/>
                </a:lnTo>
                <a:lnTo>
                  <a:pt x="213" y="0"/>
                </a:lnTo>
                <a:lnTo>
                  <a:pt x="213" y="0"/>
                </a:lnTo>
                <a:close/>
                <a:moveTo>
                  <a:pt x="36" y="204"/>
                </a:moveTo>
                <a:lnTo>
                  <a:pt x="36" y="204"/>
                </a:lnTo>
                <a:lnTo>
                  <a:pt x="35" y="214"/>
                </a:lnTo>
                <a:lnTo>
                  <a:pt x="34" y="217"/>
                </a:lnTo>
                <a:lnTo>
                  <a:pt x="32" y="221"/>
                </a:lnTo>
                <a:lnTo>
                  <a:pt x="30" y="222"/>
                </a:lnTo>
                <a:lnTo>
                  <a:pt x="26" y="225"/>
                </a:lnTo>
                <a:lnTo>
                  <a:pt x="16" y="225"/>
                </a:lnTo>
                <a:lnTo>
                  <a:pt x="16" y="225"/>
                </a:lnTo>
                <a:lnTo>
                  <a:pt x="13" y="225"/>
                </a:lnTo>
                <a:lnTo>
                  <a:pt x="13" y="225"/>
                </a:lnTo>
                <a:lnTo>
                  <a:pt x="11" y="225"/>
                </a:lnTo>
                <a:lnTo>
                  <a:pt x="10" y="223"/>
                </a:lnTo>
                <a:lnTo>
                  <a:pt x="10" y="223"/>
                </a:lnTo>
                <a:lnTo>
                  <a:pt x="10" y="220"/>
                </a:lnTo>
                <a:lnTo>
                  <a:pt x="11" y="214"/>
                </a:lnTo>
                <a:lnTo>
                  <a:pt x="13" y="208"/>
                </a:lnTo>
                <a:lnTo>
                  <a:pt x="18" y="199"/>
                </a:lnTo>
                <a:lnTo>
                  <a:pt x="30" y="181"/>
                </a:lnTo>
                <a:lnTo>
                  <a:pt x="47" y="160"/>
                </a:lnTo>
                <a:lnTo>
                  <a:pt x="47" y="160"/>
                </a:lnTo>
                <a:lnTo>
                  <a:pt x="42" y="172"/>
                </a:lnTo>
                <a:lnTo>
                  <a:pt x="38" y="184"/>
                </a:lnTo>
                <a:lnTo>
                  <a:pt x="37" y="195"/>
                </a:lnTo>
                <a:lnTo>
                  <a:pt x="36" y="204"/>
                </a:lnTo>
                <a:lnTo>
                  <a:pt x="36" y="204"/>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73644236"/>
      </p:ext>
    </p:extLst>
  </p:cSld>
  <p:clrMapOvr>
    <a:masterClrMapping/>
  </p:clrMapOvr>
</p:sld>
</file>

<file path=ppt/theme/theme1.xml><?xml version="1.0" encoding="utf-8"?>
<a:theme xmlns:a="http://schemas.openxmlformats.org/drawingml/2006/main" name="Blank">
  <a:themeElements>
    <a:clrScheme name="SD Color Palette">
      <a:dk1>
        <a:srgbClr val="5F5F5F"/>
      </a:dk1>
      <a:lt1>
        <a:sysClr val="window" lastClr="FFFFFF"/>
      </a:lt1>
      <a:dk2>
        <a:srgbClr val="5F5F5F"/>
      </a:dk2>
      <a:lt2>
        <a:srgbClr val="D5D5D5"/>
      </a:lt2>
      <a:accent1>
        <a:srgbClr val="0067B1"/>
      </a:accent1>
      <a:accent2>
        <a:srgbClr val="E36F1E"/>
      </a:accent2>
      <a:accent3>
        <a:srgbClr val="00A389"/>
      </a:accent3>
      <a:accent4>
        <a:srgbClr val="92278F"/>
      </a:accent4>
      <a:accent5>
        <a:srgbClr val="EEB111"/>
      </a:accent5>
      <a:accent6>
        <a:srgbClr val="D11242"/>
      </a:accent6>
      <a:hlink>
        <a:srgbClr val="00A4E4"/>
      </a:hlink>
      <a:folHlink>
        <a:srgbClr val="7AC143"/>
      </a:folHlink>
    </a:clrScheme>
    <a:fontScheme name="SD Fonts">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a:solidFill>
              <a:srgbClr val="5F5F5F"/>
            </a:solidFill>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87</TotalTime>
  <Words>330</Words>
  <Application>Microsoft Office PowerPoint</Application>
  <PresentationFormat>Custom</PresentationFormat>
  <Paragraphs>14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Kristy Cameron</dc:creator>
  <cp:lastModifiedBy>Kristy Cameron</cp:lastModifiedBy>
  <cp:revision>9</cp:revision>
  <dcterms:created xsi:type="dcterms:W3CDTF">2014-08-07T14:26:09Z</dcterms:created>
  <dcterms:modified xsi:type="dcterms:W3CDTF">2014-08-07T16:17:50Z</dcterms:modified>
</cp:coreProperties>
</file>