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4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100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1" r:id="rId2"/>
  </p:sldMasterIdLst>
  <p:notesMasterIdLst>
    <p:notesMasterId r:id="rId104"/>
  </p:notesMasterIdLst>
  <p:sldIdLst>
    <p:sldId id="259" r:id="rId3"/>
    <p:sldId id="310" r:id="rId4"/>
    <p:sldId id="311" r:id="rId5"/>
    <p:sldId id="312" r:id="rId6"/>
    <p:sldId id="313" r:id="rId7"/>
    <p:sldId id="315" r:id="rId8"/>
    <p:sldId id="264" r:id="rId9"/>
    <p:sldId id="388" r:id="rId10"/>
    <p:sldId id="436" r:id="rId11"/>
    <p:sldId id="263" r:id="rId12"/>
    <p:sldId id="371" r:id="rId13"/>
    <p:sldId id="463" r:id="rId14"/>
    <p:sldId id="320" r:id="rId15"/>
    <p:sldId id="323" r:id="rId16"/>
    <p:sldId id="469" r:id="rId17"/>
    <p:sldId id="367" r:id="rId18"/>
    <p:sldId id="269" r:id="rId19"/>
    <p:sldId id="321" r:id="rId20"/>
    <p:sldId id="270" r:id="rId21"/>
    <p:sldId id="333" r:id="rId22"/>
    <p:sldId id="324" r:id="rId23"/>
    <p:sldId id="325" r:id="rId24"/>
    <p:sldId id="322" r:id="rId25"/>
    <p:sldId id="327" r:id="rId26"/>
    <p:sldId id="334" r:id="rId27"/>
    <p:sldId id="273" r:id="rId28"/>
    <p:sldId id="328" r:id="rId29"/>
    <p:sldId id="329" r:id="rId30"/>
    <p:sldId id="467" r:id="rId31"/>
    <p:sldId id="387" r:id="rId32"/>
    <p:sldId id="276" r:id="rId33"/>
    <p:sldId id="331" r:id="rId34"/>
    <p:sldId id="335" r:id="rId35"/>
    <p:sldId id="479" r:id="rId36"/>
    <p:sldId id="360" r:id="rId37"/>
    <p:sldId id="277" r:id="rId38"/>
    <p:sldId id="368" r:id="rId39"/>
    <p:sldId id="332" r:id="rId40"/>
    <p:sldId id="271" r:id="rId41"/>
    <p:sldId id="336" r:id="rId42"/>
    <p:sldId id="265" r:id="rId43"/>
    <p:sldId id="483" r:id="rId44"/>
    <p:sldId id="376" r:id="rId45"/>
    <p:sldId id="480" r:id="rId46"/>
    <p:sldId id="337" r:id="rId47"/>
    <p:sldId id="369" r:id="rId48"/>
    <p:sldId id="476" r:id="rId49"/>
    <p:sldId id="475" r:id="rId50"/>
    <p:sldId id="379" r:id="rId51"/>
    <p:sldId id="465" r:id="rId52"/>
    <p:sldId id="401" r:id="rId53"/>
    <p:sldId id="281" r:id="rId54"/>
    <p:sldId id="402" r:id="rId55"/>
    <p:sldId id="339" r:id="rId56"/>
    <p:sldId id="406" r:id="rId57"/>
    <p:sldId id="407" r:id="rId58"/>
    <p:sldId id="441" r:id="rId59"/>
    <p:sldId id="440" r:id="rId60"/>
    <p:sldId id="442" r:id="rId61"/>
    <p:sldId id="348" r:id="rId62"/>
    <p:sldId id="358" r:id="rId63"/>
    <p:sldId id="378" r:id="rId64"/>
    <p:sldId id="470" r:id="rId65"/>
    <p:sldId id="370" r:id="rId66"/>
    <p:sldId id="285" r:id="rId67"/>
    <p:sldId id="391" r:id="rId68"/>
    <p:sldId id="472" r:id="rId69"/>
    <p:sldId id="412" r:id="rId70"/>
    <p:sldId id="473" r:id="rId71"/>
    <p:sldId id="413" r:id="rId72"/>
    <p:sldId id="414" r:id="rId73"/>
    <p:sldId id="350" r:id="rId74"/>
    <p:sldId id="477" r:id="rId75"/>
    <p:sldId id="478" r:id="rId76"/>
    <p:sldId id="352" r:id="rId77"/>
    <p:sldId id="353" r:id="rId78"/>
    <p:sldId id="415" r:id="rId79"/>
    <p:sldId id="354" r:id="rId80"/>
    <p:sldId id="481" r:id="rId81"/>
    <p:sldId id="288" r:id="rId82"/>
    <p:sldId id="417" r:id="rId83"/>
    <p:sldId id="418" r:id="rId84"/>
    <p:sldId id="416" r:id="rId85"/>
    <p:sldId id="446" r:id="rId86"/>
    <p:sldId id="444" r:id="rId87"/>
    <p:sldId id="474" r:id="rId88"/>
    <p:sldId id="419" r:id="rId89"/>
    <p:sldId id="290" r:id="rId90"/>
    <p:sldId id="421" r:id="rId91"/>
    <p:sldId id="422" r:id="rId92"/>
    <p:sldId id="420" r:id="rId93"/>
    <p:sldId id="423" r:id="rId94"/>
    <p:sldId id="424" r:id="rId95"/>
    <p:sldId id="425" r:id="rId96"/>
    <p:sldId id="447" r:id="rId97"/>
    <p:sldId id="468" r:id="rId98"/>
    <p:sldId id="433" r:id="rId99"/>
    <p:sldId id="482" r:id="rId100"/>
    <p:sldId id="466" r:id="rId101"/>
    <p:sldId id="309" r:id="rId102"/>
    <p:sldId id="471" r:id="rId10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1" autoAdjust="0"/>
    <p:restoredTop sz="70805" autoAdjust="0"/>
  </p:normalViewPr>
  <p:slideViewPr>
    <p:cSldViewPr>
      <p:cViewPr varScale="1">
        <p:scale>
          <a:sx n="81" d="100"/>
          <a:sy n="81" d="100"/>
        </p:scale>
        <p:origin x="-19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31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theme" Target="theme/theme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4A9FB-BE99-4BD0-9264-06D44DC4CF44}" type="datetimeFigureOut">
              <a:rPr lang="en-GB" smtClean="0"/>
              <a:pPr/>
              <a:t>07/12/2013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5F243-A485-406A-8D52-D275C7277BF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76144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100</a:t>
            </a:fld>
            <a:endParaRPr lang="en-GB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101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33</a:t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34</a:t>
            </a:fld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35</a:t>
            </a:fld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36</a:t>
            </a:fld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37</a:t>
            </a:fld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41</a:t>
            </a:fld>
            <a:endParaRPr lang="en-GB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42</a:t>
            </a:fld>
            <a:endParaRPr lang="en-GB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43</a:t>
            </a:fld>
            <a:endParaRPr lang="en-GB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44</a:t>
            </a:fld>
            <a:endParaRPr lang="en-GB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45</a:t>
            </a:fld>
            <a:endParaRPr lang="en-GB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46</a:t>
            </a:fld>
            <a:endParaRPr lang="en-GB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47</a:t>
            </a:fld>
            <a:endParaRPr lang="en-GB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48</a:t>
            </a:fld>
            <a:endParaRPr lang="en-GB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49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50</a:t>
            </a:fld>
            <a:endParaRPr lang="en-GB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51</a:t>
            </a:fld>
            <a:endParaRPr lang="en-GB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52</a:t>
            </a:fld>
            <a:endParaRPr lang="en-GB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53</a:t>
            </a:fld>
            <a:endParaRPr lang="en-GB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54</a:t>
            </a:fld>
            <a:endParaRPr lang="en-GB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55</a:t>
            </a:fld>
            <a:endParaRPr lang="en-GB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56</a:t>
            </a:fld>
            <a:endParaRPr lang="en-GB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57</a:t>
            </a:fld>
            <a:endParaRPr lang="en-GB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58</a:t>
            </a:fld>
            <a:endParaRPr lang="en-GB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59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60</a:t>
            </a:fld>
            <a:endParaRPr lang="en-GB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61</a:t>
            </a:fld>
            <a:endParaRPr lang="en-GB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62</a:t>
            </a:fld>
            <a:endParaRPr lang="en-GB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63</a:t>
            </a:fld>
            <a:endParaRPr lang="en-GB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64</a:t>
            </a:fld>
            <a:endParaRPr lang="en-GB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65</a:t>
            </a:fld>
            <a:endParaRPr lang="en-GB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66</a:t>
            </a:fld>
            <a:endParaRPr lang="en-GB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67</a:t>
            </a:fld>
            <a:endParaRPr lang="en-GB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68</a:t>
            </a:fld>
            <a:endParaRPr lang="en-GB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69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70</a:t>
            </a:fld>
            <a:endParaRPr lang="en-GB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71</a:t>
            </a:fld>
            <a:endParaRPr lang="en-GB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72</a:t>
            </a:fld>
            <a:endParaRPr lang="en-GB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73</a:t>
            </a:fld>
            <a:endParaRPr lang="en-GB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74</a:t>
            </a:fld>
            <a:endParaRPr lang="en-GB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75</a:t>
            </a:fld>
            <a:endParaRPr lang="en-GB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76</a:t>
            </a:fld>
            <a:endParaRPr lang="en-GB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77</a:t>
            </a:fld>
            <a:endParaRPr lang="en-GB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78</a:t>
            </a:fld>
            <a:endParaRPr lang="en-GB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79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80</a:t>
            </a:fld>
            <a:endParaRPr lang="en-GB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81</a:t>
            </a:fld>
            <a:endParaRPr lang="en-GB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82</a:t>
            </a:fld>
            <a:endParaRPr lang="en-GB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83</a:t>
            </a:fld>
            <a:endParaRPr lang="en-GB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84</a:t>
            </a:fld>
            <a:endParaRPr lang="en-GB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85</a:t>
            </a:fld>
            <a:endParaRPr lang="en-GB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86</a:t>
            </a:fld>
            <a:endParaRPr lang="en-GB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87</a:t>
            </a:fld>
            <a:endParaRPr lang="en-GB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88</a:t>
            </a:fld>
            <a:endParaRPr lang="en-GB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89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90</a:t>
            </a:fld>
            <a:endParaRPr lang="en-GB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91</a:t>
            </a:fld>
            <a:endParaRPr lang="en-GB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92</a:t>
            </a:fld>
            <a:endParaRPr lang="en-GB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93</a:t>
            </a:fld>
            <a:endParaRPr lang="en-GB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94</a:t>
            </a:fld>
            <a:endParaRPr lang="en-GB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95</a:t>
            </a:fld>
            <a:endParaRPr lang="en-GB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96</a:t>
            </a:fld>
            <a:endParaRPr lang="en-GB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97</a:t>
            </a:fld>
            <a:endParaRPr lang="en-GB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98</a:t>
            </a:fld>
            <a:endParaRPr lang="en-GB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07/12/2013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07/12/2013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07/12/2013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07/12/2013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07/12/2013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07/12/2013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07/12/2013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07/12/2013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07/12/2013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07/12/2013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07/12/2013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07/12/2013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07/12/2013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07/12/2013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07/12/2013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07/12/2013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07/12/2013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07/12/2013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07/12/2013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07/12/2013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07/12/2013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90066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07/12/2013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NDC London 2013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07/12/2013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Talk 123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07/12/2013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ssss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1AE1-492D-46DA-BE09-3318B7B36C6C}" type="datetimeFigureOut">
              <a:rPr lang="en-GB" smtClean="0"/>
              <a:pPr/>
              <a:t>07/12/2013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NDC London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73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979E-2B24-4CFB-B096-BC2F676A8107}" type="datetimeFigureOut">
              <a:rPr lang="en-GB" smtClean="0"/>
              <a:pPr/>
              <a:t>07/12/2013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err="1" smtClean="0"/>
              <a:t>ssss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8579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type Contact = {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MiddleInitial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EmailAddress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IsEmailVerified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-180000">
            <a:off x="6358869" y="1559030"/>
            <a:ext cx="2520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How many things are wrong with this design?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5696" y="4735022"/>
            <a:ext cx="385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// true if ownership of </a:t>
            </a:r>
            <a:br>
              <a:rPr lang="en-GB" dirty="0" smtClean="0">
                <a:latin typeface="Consolas" pitchFamily="49" charset="0"/>
                <a:cs typeface="Consolas" pitchFamily="49" charset="0"/>
              </a:rPr>
            </a:br>
            <a:r>
              <a:rPr lang="en-GB" dirty="0" smtClean="0">
                <a:latin typeface="Consolas" pitchFamily="49" charset="0"/>
                <a:cs typeface="Consolas" pitchFamily="49" charset="0"/>
              </a:rPr>
              <a:t>// email address is confirmed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403648" y="6093296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Domain Driven Design with the F# type system</a:t>
            </a:r>
            <a:endParaRPr lang="en-GB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5724128" y="1638678"/>
            <a:ext cx="648072" cy="2808312"/>
          </a:xfrm>
          <a:prstGeom prst="rightBrac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 rot="-180000">
            <a:off x="406443" y="6209836"/>
            <a:ext cx="171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Find out -&gt;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Prologue: how many things</a:t>
            </a:r>
            <a:r>
              <a:rPr lang="en-GB" baseline="0" dirty="0" smtClean="0">
                <a:solidFill>
                  <a:schemeClr val="bg1"/>
                </a:solidFill>
              </a:rPr>
              <a:t> are wrong?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I’m going talk about: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1886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GB" sz="4000" dirty="0" smtClean="0"/>
              <a:t>Functional programming for real world applications</a:t>
            </a:r>
          </a:p>
          <a:p>
            <a:r>
              <a:rPr lang="en-GB" sz="4000" dirty="0" smtClean="0"/>
              <a:t>F# vs. C# for domain driven design</a:t>
            </a:r>
          </a:p>
          <a:p>
            <a:r>
              <a:rPr lang="en-GB" sz="4000" dirty="0" smtClean="0"/>
              <a:t>Understanding the F# type system</a:t>
            </a:r>
          </a:p>
          <a:p>
            <a:r>
              <a:rPr lang="en-GB" sz="4000" dirty="0" smtClean="0"/>
              <a:t>Designing with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F# is low risk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683569" y="5013597"/>
            <a:ext cx="7920879" cy="10076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/>
              <a:t>F# is the </a:t>
            </a:r>
            <a:r>
              <a:rPr lang="en-GB" sz="2800" u="sng" dirty="0" smtClean="0"/>
              <a:t>safe</a:t>
            </a:r>
            <a:r>
              <a:rPr lang="en-GB" dirty="0" smtClean="0"/>
              <a:t> </a:t>
            </a:r>
            <a:r>
              <a:rPr lang="en-GB" sz="2800" dirty="0" smtClean="0"/>
              <a:t>choice for functional-first development</a:t>
            </a:r>
          </a:p>
          <a:p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139952" y="6453336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chemeClr val="bg1">
                    <a:lumMod val="65000"/>
                  </a:schemeClr>
                </a:solidFill>
              </a:rPr>
              <a:t>credit: @7sharp9 @</a:t>
            </a:r>
            <a:r>
              <a:rPr lang="en-GB" sz="1400" dirty="0" err="1" smtClean="0">
                <a:solidFill>
                  <a:schemeClr val="bg1">
                    <a:lumMod val="65000"/>
                  </a:schemeClr>
                </a:solidFill>
              </a:rPr>
              <a:t>MattDrivenDev</a:t>
            </a:r>
            <a:endParaRPr lang="en-GB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r="73523"/>
          <a:stretch>
            <a:fillRect/>
          </a:stretch>
        </p:blipFill>
        <p:spPr bwMode="auto">
          <a:xfrm>
            <a:off x="467544" y="1700808"/>
            <a:ext cx="2232248" cy="2258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 l="25623" r="38506"/>
          <a:stretch>
            <a:fillRect/>
          </a:stretch>
        </p:blipFill>
        <p:spPr bwMode="auto">
          <a:xfrm>
            <a:off x="2627784" y="1700808"/>
            <a:ext cx="3024336" cy="2258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700808"/>
            <a:ext cx="8431015" cy="2258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Group 12"/>
          <p:cNvGrpSpPr/>
          <p:nvPr/>
        </p:nvGrpSpPr>
        <p:grpSpPr>
          <a:xfrm>
            <a:off x="611560" y="3573016"/>
            <a:ext cx="2376264" cy="1386155"/>
            <a:chOff x="611560" y="5085184"/>
            <a:chExt cx="2376264" cy="1386155"/>
          </a:xfrm>
        </p:grpSpPr>
        <p:sp>
          <p:nvSpPr>
            <p:cNvPr id="10" name="TextBox 9"/>
            <p:cNvSpPr txBox="1"/>
            <p:nvPr/>
          </p:nvSpPr>
          <p:spPr>
            <a:xfrm>
              <a:off x="611560" y="5517232"/>
              <a:ext cx="237626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Enterprise development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1475656" y="5085184"/>
              <a:ext cx="72008" cy="43204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372200" y="3573016"/>
            <a:ext cx="2376264" cy="1386155"/>
            <a:chOff x="611560" y="5085184"/>
            <a:chExt cx="2376264" cy="1386155"/>
          </a:xfrm>
        </p:grpSpPr>
        <p:sp>
          <p:nvSpPr>
            <p:cNvPr id="18" name="TextBox 17"/>
            <p:cNvSpPr txBox="1"/>
            <p:nvPr/>
          </p:nvSpPr>
          <p:spPr>
            <a:xfrm>
              <a:off x="611560" y="5517232"/>
              <a:ext cx="237626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F# on over </a:t>
              </a:r>
              <a:b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</a:br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2 billion devices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1475656" y="5085184"/>
              <a:ext cx="72008" cy="43204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491880" y="3573016"/>
            <a:ext cx="2376264" cy="1386155"/>
            <a:chOff x="611560" y="5085184"/>
            <a:chExt cx="2376264" cy="1386155"/>
          </a:xfrm>
        </p:grpSpPr>
        <p:sp>
          <p:nvSpPr>
            <p:cNvPr id="15" name="TextBox 14"/>
            <p:cNvSpPr txBox="1"/>
            <p:nvPr/>
          </p:nvSpPr>
          <p:spPr>
            <a:xfrm>
              <a:off x="611560" y="5517232"/>
              <a:ext cx="237626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Mobile development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1475656" y="5085184"/>
              <a:ext cx="72008" cy="43204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Thank you!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971600" y="908721"/>
            <a:ext cx="5472608" cy="20162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/>
              <a:t>fsharpforfunandprofit.com/</a:t>
            </a:r>
            <a:r>
              <a:rPr lang="en-GB" sz="2800" dirty="0" err="1" smtClean="0"/>
              <a:t>ddd</a:t>
            </a:r>
            <a:endParaRPr lang="en-GB" sz="2800" dirty="0" smtClean="0"/>
          </a:p>
          <a:p>
            <a:pPr>
              <a:buNone/>
            </a:pPr>
            <a:r>
              <a:rPr lang="en-GB" sz="2800" dirty="0" smtClean="0"/>
              <a:t>fsharp.org/testimonials</a:t>
            </a:r>
          </a:p>
          <a:p>
            <a:pPr>
              <a:buNone/>
            </a:pPr>
            <a:r>
              <a:rPr lang="en-GB" sz="2800" dirty="0" smtClean="0"/>
              <a:t>tryfsharp.org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899592" y="3789040"/>
            <a:ext cx="2886472" cy="16561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/>
              <a:t>@</a:t>
            </a:r>
            <a:r>
              <a:rPr lang="en-GB" sz="2800" dirty="0" err="1"/>
              <a:t>ScottWlaschin</a:t>
            </a:r>
            <a:endParaRPr lang="en-GB" sz="2800" dirty="0"/>
          </a:p>
          <a:p>
            <a:pPr>
              <a:buNone/>
            </a:pPr>
            <a:r>
              <a:rPr lang="en-GB" sz="2800" dirty="0"/>
              <a:t>#</a:t>
            </a:r>
            <a:r>
              <a:rPr lang="en-GB" sz="2800" dirty="0" err="1"/>
              <a:t>fsharp</a:t>
            </a:r>
            <a:r>
              <a:rPr lang="en-GB" sz="2800" dirty="0"/>
              <a:t> on Twitter</a:t>
            </a:r>
          </a:p>
          <a:p>
            <a:pPr>
              <a:buNone/>
            </a:pPr>
            <a:endParaRPr lang="en-GB" sz="2800" dirty="0" smtClean="0"/>
          </a:p>
          <a:p>
            <a:endParaRPr lang="en-GB" sz="2800" dirty="0" smtClean="0"/>
          </a:p>
          <a:p>
            <a:endParaRPr lang="en-GB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1835696" y="2380818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try F# in your web browser!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Gill Sans MT" pitchFamily="34" charset="0"/>
              </a:rPr>
              <a:t>Functional programming </a:t>
            </a:r>
            <a:br>
              <a:rPr lang="en-GB" dirty="0" smtClean="0">
                <a:latin typeface="Gill Sans MT" pitchFamily="34" charset="0"/>
              </a:rPr>
            </a:br>
            <a:r>
              <a:rPr lang="en-GB" dirty="0" smtClean="0">
                <a:latin typeface="Gill Sans MT" pitchFamily="34" charset="0"/>
              </a:rPr>
              <a:t>for real world applications</a:t>
            </a:r>
            <a:endParaRPr lang="en-GB" dirty="0">
              <a:latin typeface="Gill Sans M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Functional programming is...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... good for mathematical and scientific tasks</a:t>
            </a:r>
          </a:p>
          <a:p>
            <a:pPr>
              <a:buNone/>
            </a:pPr>
            <a:r>
              <a:rPr lang="en-GB" dirty="0" smtClean="0"/>
              <a:t>... good for complicated algorithms</a:t>
            </a:r>
          </a:p>
          <a:p>
            <a:pPr>
              <a:buNone/>
            </a:pPr>
            <a:r>
              <a:rPr lang="en-GB" dirty="0" smtClean="0"/>
              <a:t>... </a:t>
            </a:r>
            <a:r>
              <a:rPr lang="en-GB" i="1" dirty="0" smtClean="0"/>
              <a:t>really </a:t>
            </a:r>
            <a:r>
              <a:rPr lang="en-GB" dirty="0" smtClean="0"/>
              <a:t>good for parallel processing</a:t>
            </a:r>
          </a:p>
          <a:p>
            <a:pPr>
              <a:buNone/>
            </a:pPr>
            <a:r>
              <a:rPr lang="en-GB" dirty="0" smtClean="0"/>
              <a:t>... but you need a PhD in computer science </a:t>
            </a:r>
            <a:r>
              <a:rPr lang="en-GB" dirty="0" smtClean="0">
                <a:sym typeface="Wingdings"/>
              </a:rPr>
              <a:t></a:t>
            </a:r>
            <a:endParaRPr lang="en-GB" dirty="0" smtClean="0"/>
          </a:p>
        </p:txBody>
      </p:sp>
      <p:sp>
        <p:nvSpPr>
          <p:cNvPr id="8" name="TextBox 7"/>
          <p:cNvSpPr txBox="1"/>
          <p:nvPr/>
        </p:nvSpPr>
        <p:spPr>
          <a:xfrm rot="-180000">
            <a:off x="274761" y="28074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I’ve heard that...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-180000">
            <a:off x="6240149" y="4142664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So not true...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940152" y="3933056"/>
            <a:ext cx="432048" cy="28803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-180000">
            <a:off x="7032237" y="2702505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All true...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876256" y="2348880"/>
            <a:ext cx="360040" cy="36004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588224" y="2996952"/>
            <a:ext cx="504056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Functional programming is </a:t>
            </a:r>
            <a:r>
              <a:rPr lang="en-GB" dirty="0" smtClean="0">
                <a:solidFill>
                  <a:srgbClr val="C00000"/>
                </a:solidFill>
              </a:rPr>
              <a:t>good</a:t>
            </a:r>
            <a:r>
              <a:rPr lang="en-GB" dirty="0" smtClean="0"/>
              <a:t> for...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GB" sz="6000" dirty="0" smtClean="0"/>
              <a:t>Boring</a:t>
            </a:r>
          </a:p>
          <a:p>
            <a:pPr algn="ctr">
              <a:buNone/>
            </a:pPr>
            <a:r>
              <a:rPr lang="en-GB" sz="6000" dirty="0" smtClean="0"/>
              <a:t>Line Of Business </a:t>
            </a:r>
          </a:p>
          <a:p>
            <a:pPr algn="ctr">
              <a:buNone/>
            </a:pPr>
            <a:r>
              <a:rPr lang="en-GB" sz="6000" dirty="0" smtClean="0"/>
              <a:t>Applications </a:t>
            </a:r>
          </a:p>
          <a:p>
            <a:pPr algn="ctr">
              <a:buNone/>
            </a:pPr>
            <a:r>
              <a:rPr lang="en-GB" sz="4000" dirty="0" smtClean="0"/>
              <a:t>(BLOBAs)</a:t>
            </a:r>
          </a:p>
        </p:txBody>
      </p:sp>
      <p:sp>
        <p:nvSpPr>
          <p:cNvPr id="5" name="TextBox 4"/>
          <p:cNvSpPr txBox="1"/>
          <p:nvPr/>
        </p:nvSpPr>
        <p:spPr>
          <a:xfrm rot="-180000">
            <a:off x="5747368" y="325945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really</a:t>
            </a:r>
            <a:b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   ^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GB" sz="4000" dirty="0" smtClean="0"/>
              <a:t>Must haves for BLOBA development...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600201"/>
            <a:ext cx="8229600" cy="3628999"/>
          </a:xfrm>
        </p:spPr>
        <p:txBody>
          <a:bodyPr>
            <a:noAutofit/>
          </a:bodyPr>
          <a:lstStyle/>
          <a:p>
            <a:r>
              <a:rPr lang="en-GB" sz="3600" dirty="0" smtClean="0"/>
              <a:t>Express requirements clearly</a:t>
            </a:r>
            <a:br>
              <a:rPr lang="en-GB" sz="3600" dirty="0" smtClean="0"/>
            </a:br>
            <a:endParaRPr lang="en-GB" sz="3600" dirty="0" smtClean="0"/>
          </a:p>
          <a:p>
            <a:r>
              <a:rPr lang="en-GB" sz="3600" dirty="0" smtClean="0"/>
              <a:t>Rapid development cycle</a:t>
            </a:r>
            <a:br>
              <a:rPr lang="en-GB" sz="3600" dirty="0" smtClean="0"/>
            </a:br>
            <a:endParaRPr lang="en-GB" sz="3600" dirty="0" smtClean="0"/>
          </a:p>
          <a:p>
            <a:r>
              <a:rPr lang="en-GB" sz="3600" dirty="0" smtClean="0"/>
              <a:t>High quality deliverables </a:t>
            </a:r>
            <a:br>
              <a:rPr lang="en-GB" sz="3600" dirty="0" smtClean="0"/>
            </a:br>
            <a:endParaRPr lang="en-GB" sz="3600" dirty="0"/>
          </a:p>
        </p:txBody>
      </p:sp>
      <p:sp>
        <p:nvSpPr>
          <p:cNvPr id="6" name="TextBox 5"/>
          <p:cNvSpPr txBox="1"/>
          <p:nvPr/>
        </p:nvSpPr>
        <p:spPr>
          <a:xfrm rot="21240000" flipH="1">
            <a:off x="6340911" y="1800717"/>
            <a:ext cx="3339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F# is concise!</a:t>
            </a:r>
            <a:b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Easy to communicate.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20000">
            <a:off x="6025912" y="3270423"/>
            <a:ext cx="2649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F# has a REPL and many conveniences to avoid boilerplate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21540000" flipH="1">
            <a:off x="3860010" y="4669688"/>
            <a:ext cx="3102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F# type system ensures correctness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21540000" flipH="1">
            <a:off x="841067" y="5784379"/>
            <a:ext cx="452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"fun" is a keyword in #</a:t>
            </a:r>
            <a:r>
              <a:rPr lang="en-GB" sz="2400" dirty="0" err="1" smtClean="0">
                <a:solidFill>
                  <a:srgbClr val="C00000"/>
                </a:solidFill>
                <a:latin typeface="Conformity" pitchFamily="2" charset="0"/>
              </a:rPr>
              <a:t>fsharp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807535" y="3429000"/>
            <a:ext cx="4199860" cy="340718"/>
          </a:xfrm>
          <a:custGeom>
            <a:avLst/>
            <a:gdLst>
              <a:gd name="connsiteX0" fmla="*/ 4226197 w 4226197"/>
              <a:gd name="connsiteY0" fmla="*/ 297712 h 425302"/>
              <a:gd name="connsiteX1" fmla="*/ 4204932 w 4226197"/>
              <a:gd name="connsiteY1" fmla="*/ 350874 h 425302"/>
              <a:gd name="connsiteX2" fmla="*/ 4151770 w 4226197"/>
              <a:gd name="connsiteY2" fmla="*/ 361507 h 425302"/>
              <a:gd name="connsiteX3" fmla="*/ 4066709 w 4226197"/>
              <a:gd name="connsiteY3" fmla="*/ 393405 h 425302"/>
              <a:gd name="connsiteX4" fmla="*/ 3779630 w 4226197"/>
              <a:gd name="connsiteY4" fmla="*/ 425302 h 425302"/>
              <a:gd name="connsiteX5" fmla="*/ 685556 w 4226197"/>
              <a:gd name="connsiteY5" fmla="*/ 414670 h 425302"/>
              <a:gd name="connsiteX6" fmla="*/ 632393 w 4226197"/>
              <a:gd name="connsiteY6" fmla="*/ 404037 h 425302"/>
              <a:gd name="connsiteX7" fmla="*/ 557965 w 4226197"/>
              <a:gd name="connsiteY7" fmla="*/ 393405 h 425302"/>
              <a:gd name="connsiteX8" fmla="*/ 526067 w 4226197"/>
              <a:gd name="connsiteY8" fmla="*/ 382772 h 425302"/>
              <a:gd name="connsiteX9" fmla="*/ 494170 w 4226197"/>
              <a:gd name="connsiteY9" fmla="*/ 361507 h 425302"/>
              <a:gd name="connsiteX10" fmla="*/ 419742 w 4226197"/>
              <a:gd name="connsiteY10" fmla="*/ 350874 h 425302"/>
              <a:gd name="connsiteX11" fmla="*/ 345314 w 4226197"/>
              <a:gd name="connsiteY11" fmla="*/ 318977 h 425302"/>
              <a:gd name="connsiteX12" fmla="*/ 313416 w 4226197"/>
              <a:gd name="connsiteY12" fmla="*/ 308344 h 425302"/>
              <a:gd name="connsiteX13" fmla="*/ 260253 w 4226197"/>
              <a:gd name="connsiteY13" fmla="*/ 287079 h 425302"/>
              <a:gd name="connsiteX14" fmla="*/ 175193 w 4226197"/>
              <a:gd name="connsiteY14" fmla="*/ 255181 h 425302"/>
              <a:gd name="connsiteX15" fmla="*/ 132663 w 4226197"/>
              <a:gd name="connsiteY15" fmla="*/ 233916 h 425302"/>
              <a:gd name="connsiteX16" fmla="*/ 111397 w 4226197"/>
              <a:gd name="connsiteY16" fmla="*/ 212651 h 425302"/>
              <a:gd name="connsiteX17" fmla="*/ 47602 w 4226197"/>
              <a:gd name="connsiteY17" fmla="*/ 159488 h 425302"/>
              <a:gd name="connsiteX18" fmla="*/ 26337 w 4226197"/>
              <a:gd name="connsiteY18" fmla="*/ 116958 h 425302"/>
              <a:gd name="connsiteX19" fmla="*/ 5072 w 4226197"/>
              <a:gd name="connsiteY19" fmla="*/ 85060 h 425302"/>
              <a:gd name="connsiteX20" fmla="*/ 5072 w 4226197"/>
              <a:gd name="connsiteY20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146698 w 4221125"/>
              <a:gd name="connsiteY2" fmla="*/ 361507 h 425302"/>
              <a:gd name="connsiteX3" fmla="*/ 4061637 w 4221125"/>
              <a:gd name="connsiteY3" fmla="*/ 393405 h 425302"/>
              <a:gd name="connsiteX4" fmla="*/ 3774558 w 4221125"/>
              <a:gd name="connsiteY4" fmla="*/ 425302 h 425302"/>
              <a:gd name="connsiteX5" fmla="*/ 680484 w 4221125"/>
              <a:gd name="connsiteY5" fmla="*/ 414670 h 425302"/>
              <a:gd name="connsiteX6" fmla="*/ 627321 w 4221125"/>
              <a:gd name="connsiteY6" fmla="*/ 404037 h 425302"/>
              <a:gd name="connsiteX7" fmla="*/ 552893 w 4221125"/>
              <a:gd name="connsiteY7" fmla="*/ 393405 h 425302"/>
              <a:gd name="connsiteX8" fmla="*/ 520995 w 4221125"/>
              <a:gd name="connsiteY8" fmla="*/ 382772 h 425302"/>
              <a:gd name="connsiteX9" fmla="*/ 489098 w 4221125"/>
              <a:gd name="connsiteY9" fmla="*/ 361507 h 425302"/>
              <a:gd name="connsiteX10" fmla="*/ 414670 w 4221125"/>
              <a:gd name="connsiteY10" fmla="*/ 350874 h 425302"/>
              <a:gd name="connsiteX11" fmla="*/ 340242 w 4221125"/>
              <a:gd name="connsiteY11" fmla="*/ 318977 h 425302"/>
              <a:gd name="connsiteX12" fmla="*/ 308344 w 4221125"/>
              <a:gd name="connsiteY12" fmla="*/ 308344 h 425302"/>
              <a:gd name="connsiteX13" fmla="*/ 255181 w 4221125"/>
              <a:gd name="connsiteY13" fmla="*/ 287079 h 425302"/>
              <a:gd name="connsiteX14" fmla="*/ 170121 w 4221125"/>
              <a:gd name="connsiteY14" fmla="*/ 255181 h 425302"/>
              <a:gd name="connsiteX15" fmla="*/ 127591 w 4221125"/>
              <a:gd name="connsiteY15" fmla="*/ 233916 h 425302"/>
              <a:gd name="connsiteX16" fmla="*/ 106325 w 4221125"/>
              <a:gd name="connsiteY16" fmla="*/ 212651 h 425302"/>
              <a:gd name="connsiteX17" fmla="*/ 42530 w 4221125"/>
              <a:gd name="connsiteY17" fmla="*/ 159488 h 425302"/>
              <a:gd name="connsiteX18" fmla="*/ 21265 w 4221125"/>
              <a:gd name="connsiteY18" fmla="*/ 116958 h 425302"/>
              <a:gd name="connsiteX19" fmla="*/ 28161 w 4221125"/>
              <a:gd name="connsiteY19" fmla="*/ 156592 h 425302"/>
              <a:gd name="connsiteX20" fmla="*/ 0 w 4221125"/>
              <a:gd name="connsiteY20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146698 w 4221125"/>
              <a:gd name="connsiteY2" fmla="*/ 361507 h 425302"/>
              <a:gd name="connsiteX3" fmla="*/ 4061637 w 4221125"/>
              <a:gd name="connsiteY3" fmla="*/ 393405 h 425302"/>
              <a:gd name="connsiteX4" fmla="*/ 3774558 w 4221125"/>
              <a:gd name="connsiteY4" fmla="*/ 425302 h 425302"/>
              <a:gd name="connsiteX5" fmla="*/ 680484 w 4221125"/>
              <a:gd name="connsiteY5" fmla="*/ 414670 h 425302"/>
              <a:gd name="connsiteX6" fmla="*/ 627321 w 4221125"/>
              <a:gd name="connsiteY6" fmla="*/ 404037 h 425302"/>
              <a:gd name="connsiteX7" fmla="*/ 552893 w 4221125"/>
              <a:gd name="connsiteY7" fmla="*/ 393405 h 425302"/>
              <a:gd name="connsiteX8" fmla="*/ 520995 w 4221125"/>
              <a:gd name="connsiteY8" fmla="*/ 382772 h 425302"/>
              <a:gd name="connsiteX9" fmla="*/ 489098 w 4221125"/>
              <a:gd name="connsiteY9" fmla="*/ 361507 h 425302"/>
              <a:gd name="connsiteX10" fmla="*/ 414670 w 4221125"/>
              <a:gd name="connsiteY10" fmla="*/ 350874 h 425302"/>
              <a:gd name="connsiteX11" fmla="*/ 340242 w 4221125"/>
              <a:gd name="connsiteY11" fmla="*/ 318977 h 425302"/>
              <a:gd name="connsiteX12" fmla="*/ 308344 w 4221125"/>
              <a:gd name="connsiteY12" fmla="*/ 308344 h 425302"/>
              <a:gd name="connsiteX13" fmla="*/ 255181 w 4221125"/>
              <a:gd name="connsiteY13" fmla="*/ 287079 h 425302"/>
              <a:gd name="connsiteX14" fmla="*/ 170121 w 4221125"/>
              <a:gd name="connsiteY14" fmla="*/ 255181 h 425302"/>
              <a:gd name="connsiteX15" fmla="*/ 127591 w 4221125"/>
              <a:gd name="connsiteY15" fmla="*/ 233916 h 425302"/>
              <a:gd name="connsiteX16" fmla="*/ 106325 w 4221125"/>
              <a:gd name="connsiteY16" fmla="*/ 212651 h 425302"/>
              <a:gd name="connsiteX17" fmla="*/ 42530 w 4221125"/>
              <a:gd name="connsiteY17" fmla="*/ 159488 h 425302"/>
              <a:gd name="connsiteX18" fmla="*/ 21265 w 4221125"/>
              <a:gd name="connsiteY18" fmla="*/ 116958 h 425302"/>
              <a:gd name="connsiteX19" fmla="*/ 0 w 4221125"/>
              <a:gd name="connsiteY19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146698 w 4221125"/>
              <a:gd name="connsiteY2" fmla="*/ 361507 h 425302"/>
              <a:gd name="connsiteX3" fmla="*/ 4061637 w 4221125"/>
              <a:gd name="connsiteY3" fmla="*/ 393405 h 425302"/>
              <a:gd name="connsiteX4" fmla="*/ 3774558 w 4221125"/>
              <a:gd name="connsiteY4" fmla="*/ 425302 h 425302"/>
              <a:gd name="connsiteX5" fmla="*/ 680484 w 4221125"/>
              <a:gd name="connsiteY5" fmla="*/ 414670 h 425302"/>
              <a:gd name="connsiteX6" fmla="*/ 627321 w 4221125"/>
              <a:gd name="connsiteY6" fmla="*/ 404037 h 425302"/>
              <a:gd name="connsiteX7" fmla="*/ 552893 w 4221125"/>
              <a:gd name="connsiteY7" fmla="*/ 393405 h 425302"/>
              <a:gd name="connsiteX8" fmla="*/ 520995 w 4221125"/>
              <a:gd name="connsiteY8" fmla="*/ 382772 h 425302"/>
              <a:gd name="connsiteX9" fmla="*/ 489098 w 4221125"/>
              <a:gd name="connsiteY9" fmla="*/ 361507 h 425302"/>
              <a:gd name="connsiteX10" fmla="*/ 414670 w 4221125"/>
              <a:gd name="connsiteY10" fmla="*/ 350874 h 425302"/>
              <a:gd name="connsiteX11" fmla="*/ 340242 w 4221125"/>
              <a:gd name="connsiteY11" fmla="*/ 318977 h 425302"/>
              <a:gd name="connsiteX12" fmla="*/ 308344 w 4221125"/>
              <a:gd name="connsiteY12" fmla="*/ 308344 h 425302"/>
              <a:gd name="connsiteX13" fmla="*/ 255181 w 4221125"/>
              <a:gd name="connsiteY13" fmla="*/ 287079 h 425302"/>
              <a:gd name="connsiteX14" fmla="*/ 170121 w 4221125"/>
              <a:gd name="connsiteY14" fmla="*/ 255181 h 425302"/>
              <a:gd name="connsiteX15" fmla="*/ 127591 w 4221125"/>
              <a:gd name="connsiteY15" fmla="*/ 233916 h 425302"/>
              <a:gd name="connsiteX16" fmla="*/ 42530 w 4221125"/>
              <a:gd name="connsiteY16" fmla="*/ 159488 h 425302"/>
              <a:gd name="connsiteX17" fmla="*/ 21265 w 4221125"/>
              <a:gd name="connsiteY17" fmla="*/ 116958 h 425302"/>
              <a:gd name="connsiteX18" fmla="*/ 0 w 4221125"/>
              <a:gd name="connsiteY18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146698 w 4221125"/>
              <a:gd name="connsiteY2" fmla="*/ 361507 h 425302"/>
              <a:gd name="connsiteX3" fmla="*/ 4061637 w 4221125"/>
              <a:gd name="connsiteY3" fmla="*/ 393405 h 425302"/>
              <a:gd name="connsiteX4" fmla="*/ 3774558 w 4221125"/>
              <a:gd name="connsiteY4" fmla="*/ 425302 h 425302"/>
              <a:gd name="connsiteX5" fmla="*/ 680484 w 4221125"/>
              <a:gd name="connsiteY5" fmla="*/ 414670 h 425302"/>
              <a:gd name="connsiteX6" fmla="*/ 627321 w 4221125"/>
              <a:gd name="connsiteY6" fmla="*/ 404037 h 425302"/>
              <a:gd name="connsiteX7" fmla="*/ 552893 w 4221125"/>
              <a:gd name="connsiteY7" fmla="*/ 393405 h 425302"/>
              <a:gd name="connsiteX8" fmla="*/ 520995 w 4221125"/>
              <a:gd name="connsiteY8" fmla="*/ 382772 h 425302"/>
              <a:gd name="connsiteX9" fmla="*/ 414670 w 4221125"/>
              <a:gd name="connsiteY9" fmla="*/ 350874 h 425302"/>
              <a:gd name="connsiteX10" fmla="*/ 340242 w 4221125"/>
              <a:gd name="connsiteY10" fmla="*/ 318977 h 425302"/>
              <a:gd name="connsiteX11" fmla="*/ 308344 w 4221125"/>
              <a:gd name="connsiteY11" fmla="*/ 308344 h 425302"/>
              <a:gd name="connsiteX12" fmla="*/ 255181 w 4221125"/>
              <a:gd name="connsiteY12" fmla="*/ 287079 h 425302"/>
              <a:gd name="connsiteX13" fmla="*/ 170121 w 4221125"/>
              <a:gd name="connsiteY13" fmla="*/ 255181 h 425302"/>
              <a:gd name="connsiteX14" fmla="*/ 127591 w 4221125"/>
              <a:gd name="connsiteY14" fmla="*/ 233916 h 425302"/>
              <a:gd name="connsiteX15" fmla="*/ 42530 w 4221125"/>
              <a:gd name="connsiteY15" fmla="*/ 159488 h 425302"/>
              <a:gd name="connsiteX16" fmla="*/ 21265 w 4221125"/>
              <a:gd name="connsiteY16" fmla="*/ 116958 h 425302"/>
              <a:gd name="connsiteX17" fmla="*/ 0 w 4221125"/>
              <a:gd name="connsiteY17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146698 w 4221125"/>
              <a:gd name="connsiteY2" fmla="*/ 361507 h 425302"/>
              <a:gd name="connsiteX3" fmla="*/ 4061637 w 4221125"/>
              <a:gd name="connsiteY3" fmla="*/ 393405 h 425302"/>
              <a:gd name="connsiteX4" fmla="*/ 3774558 w 4221125"/>
              <a:gd name="connsiteY4" fmla="*/ 425302 h 425302"/>
              <a:gd name="connsiteX5" fmla="*/ 680484 w 4221125"/>
              <a:gd name="connsiteY5" fmla="*/ 414670 h 425302"/>
              <a:gd name="connsiteX6" fmla="*/ 627321 w 4221125"/>
              <a:gd name="connsiteY6" fmla="*/ 404037 h 425302"/>
              <a:gd name="connsiteX7" fmla="*/ 552893 w 4221125"/>
              <a:gd name="connsiteY7" fmla="*/ 393405 h 425302"/>
              <a:gd name="connsiteX8" fmla="*/ 520995 w 4221125"/>
              <a:gd name="connsiteY8" fmla="*/ 382772 h 425302"/>
              <a:gd name="connsiteX9" fmla="*/ 414670 w 4221125"/>
              <a:gd name="connsiteY9" fmla="*/ 350874 h 425302"/>
              <a:gd name="connsiteX10" fmla="*/ 308344 w 4221125"/>
              <a:gd name="connsiteY10" fmla="*/ 308344 h 425302"/>
              <a:gd name="connsiteX11" fmla="*/ 255181 w 4221125"/>
              <a:gd name="connsiteY11" fmla="*/ 287079 h 425302"/>
              <a:gd name="connsiteX12" fmla="*/ 170121 w 4221125"/>
              <a:gd name="connsiteY12" fmla="*/ 255181 h 425302"/>
              <a:gd name="connsiteX13" fmla="*/ 127591 w 4221125"/>
              <a:gd name="connsiteY13" fmla="*/ 233916 h 425302"/>
              <a:gd name="connsiteX14" fmla="*/ 42530 w 4221125"/>
              <a:gd name="connsiteY14" fmla="*/ 159488 h 425302"/>
              <a:gd name="connsiteX15" fmla="*/ 21265 w 4221125"/>
              <a:gd name="connsiteY15" fmla="*/ 116958 h 425302"/>
              <a:gd name="connsiteX16" fmla="*/ 0 w 4221125"/>
              <a:gd name="connsiteY16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061637 w 4221125"/>
              <a:gd name="connsiteY2" fmla="*/ 393405 h 425302"/>
              <a:gd name="connsiteX3" fmla="*/ 3774558 w 4221125"/>
              <a:gd name="connsiteY3" fmla="*/ 425302 h 425302"/>
              <a:gd name="connsiteX4" fmla="*/ 680484 w 4221125"/>
              <a:gd name="connsiteY4" fmla="*/ 414670 h 425302"/>
              <a:gd name="connsiteX5" fmla="*/ 627321 w 4221125"/>
              <a:gd name="connsiteY5" fmla="*/ 404037 h 425302"/>
              <a:gd name="connsiteX6" fmla="*/ 552893 w 4221125"/>
              <a:gd name="connsiteY6" fmla="*/ 393405 h 425302"/>
              <a:gd name="connsiteX7" fmla="*/ 520995 w 4221125"/>
              <a:gd name="connsiteY7" fmla="*/ 382772 h 425302"/>
              <a:gd name="connsiteX8" fmla="*/ 414670 w 4221125"/>
              <a:gd name="connsiteY8" fmla="*/ 350874 h 425302"/>
              <a:gd name="connsiteX9" fmla="*/ 308344 w 4221125"/>
              <a:gd name="connsiteY9" fmla="*/ 308344 h 425302"/>
              <a:gd name="connsiteX10" fmla="*/ 255181 w 4221125"/>
              <a:gd name="connsiteY10" fmla="*/ 287079 h 425302"/>
              <a:gd name="connsiteX11" fmla="*/ 170121 w 4221125"/>
              <a:gd name="connsiteY11" fmla="*/ 255181 h 425302"/>
              <a:gd name="connsiteX12" fmla="*/ 127591 w 4221125"/>
              <a:gd name="connsiteY12" fmla="*/ 233916 h 425302"/>
              <a:gd name="connsiteX13" fmla="*/ 42530 w 4221125"/>
              <a:gd name="connsiteY13" fmla="*/ 159488 h 425302"/>
              <a:gd name="connsiteX14" fmla="*/ 21265 w 4221125"/>
              <a:gd name="connsiteY14" fmla="*/ 116958 h 425302"/>
              <a:gd name="connsiteX15" fmla="*/ 0 w 4221125"/>
              <a:gd name="connsiteY15" fmla="*/ 0 h 425302"/>
              <a:gd name="connsiteX0" fmla="*/ 4199860 w 4199860"/>
              <a:gd name="connsiteY0" fmla="*/ 350874 h 425302"/>
              <a:gd name="connsiteX1" fmla="*/ 4061637 w 4199860"/>
              <a:gd name="connsiteY1" fmla="*/ 393405 h 425302"/>
              <a:gd name="connsiteX2" fmla="*/ 3774558 w 4199860"/>
              <a:gd name="connsiteY2" fmla="*/ 425302 h 425302"/>
              <a:gd name="connsiteX3" fmla="*/ 680484 w 4199860"/>
              <a:gd name="connsiteY3" fmla="*/ 414670 h 425302"/>
              <a:gd name="connsiteX4" fmla="*/ 627321 w 4199860"/>
              <a:gd name="connsiteY4" fmla="*/ 404037 h 425302"/>
              <a:gd name="connsiteX5" fmla="*/ 552893 w 4199860"/>
              <a:gd name="connsiteY5" fmla="*/ 393405 h 425302"/>
              <a:gd name="connsiteX6" fmla="*/ 520995 w 4199860"/>
              <a:gd name="connsiteY6" fmla="*/ 382772 h 425302"/>
              <a:gd name="connsiteX7" fmla="*/ 414670 w 4199860"/>
              <a:gd name="connsiteY7" fmla="*/ 350874 h 425302"/>
              <a:gd name="connsiteX8" fmla="*/ 308344 w 4199860"/>
              <a:gd name="connsiteY8" fmla="*/ 308344 h 425302"/>
              <a:gd name="connsiteX9" fmla="*/ 255181 w 4199860"/>
              <a:gd name="connsiteY9" fmla="*/ 287079 h 425302"/>
              <a:gd name="connsiteX10" fmla="*/ 170121 w 4199860"/>
              <a:gd name="connsiteY10" fmla="*/ 255181 h 425302"/>
              <a:gd name="connsiteX11" fmla="*/ 127591 w 4199860"/>
              <a:gd name="connsiteY11" fmla="*/ 233916 h 425302"/>
              <a:gd name="connsiteX12" fmla="*/ 42530 w 4199860"/>
              <a:gd name="connsiteY12" fmla="*/ 159488 h 425302"/>
              <a:gd name="connsiteX13" fmla="*/ 21265 w 4199860"/>
              <a:gd name="connsiteY13" fmla="*/ 116958 h 425302"/>
              <a:gd name="connsiteX14" fmla="*/ 0 w 4199860"/>
              <a:gd name="connsiteY14" fmla="*/ 0 h 42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99860" h="425302">
                <a:moveTo>
                  <a:pt x="4199860" y="350874"/>
                </a:moveTo>
                <a:cubicBezTo>
                  <a:pt x="4173279" y="366823"/>
                  <a:pt x="4132521" y="381000"/>
                  <a:pt x="4061637" y="393405"/>
                </a:cubicBezTo>
                <a:cubicBezTo>
                  <a:pt x="4000965" y="406045"/>
                  <a:pt x="3846848" y="418731"/>
                  <a:pt x="3774558" y="425302"/>
                </a:cubicBezTo>
                <a:lnTo>
                  <a:pt x="680484" y="414670"/>
                </a:lnTo>
                <a:cubicBezTo>
                  <a:pt x="662412" y="414548"/>
                  <a:pt x="645147" y="407008"/>
                  <a:pt x="627321" y="404037"/>
                </a:cubicBezTo>
                <a:cubicBezTo>
                  <a:pt x="602601" y="399917"/>
                  <a:pt x="577702" y="396949"/>
                  <a:pt x="552893" y="393405"/>
                </a:cubicBezTo>
                <a:cubicBezTo>
                  <a:pt x="542260" y="389861"/>
                  <a:pt x="531020" y="387784"/>
                  <a:pt x="520995" y="382772"/>
                </a:cubicBezTo>
                <a:cubicBezTo>
                  <a:pt x="497958" y="375684"/>
                  <a:pt x="444796" y="361507"/>
                  <a:pt x="414670" y="350874"/>
                </a:cubicBezTo>
                <a:cubicBezTo>
                  <a:pt x="379228" y="338469"/>
                  <a:pt x="334926" y="318977"/>
                  <a:pt x="308344" y="308344"/>
                </a:cubicBezTo>
                <a:cubicBezTo>
                  <a:pt x="290473" y="301642"/>
                  <a:pt x="273052" y="293780"/>
                  <a:pt x="255181" y="287079"/>
                </a:cubicBezTo>
                <a:cubicBezTo>
                  <a:pt x="199059" y="266034"/>
                  <a:pt x="244109" y="288065"/>
                  <a:pt x="170121" y="255181"/>
                </a:cubicBezTo>
                <a:cubicBezTo>
                  <a:pt x="155637" y="248744"/>
                  <a:pt x="140779" y="242708"/>
                  <a:pt x="127591" y="233916"/>
                </a:cubicBezTo>
                <a:cubicBezTo>
                  <a:pt x="106326" y="217967"/>
                  <a:pt x="60251" y="178981"/>
                  <a:pt x="42530" y="159488"/>
                </a:cubicBezTo>
                <a:cubicBezTo>
                  <a:pt x="33317" y="146590"/>
                  <a:pt x="29129" y="130720"/>
                  <a:pt x="21265" y="116958"/>
                </a:cubicBezTo>
                <a:cubicBezTo>
                  <a:pt x="14177" y="90377"/>
                  <a:pt x="4430" y="24366"/>
                  <a:pt x="0" y="0"/>
                </a:cubicBezTo>
              </a:path>
            </a:pathLst>
          </a:cu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971600" y="3356992"/>
            <a:ext cx="1008112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48064" y="2132856"/>
            <a:ext cx="1080120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979712" y="4581128"/>
            <a:ext cx="1080120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2555776" y="4581128"/>
            <a:ext cx="1368152" cy="360040"/>
          </a:xfrm>
          <a:custGeom>
            <a:avLst/>
            <a:gdLst>
              <a:gd name="connsiteX0" fmla="*/ 4226197 w 4226197"/>
              <a:gd name="connsiteY0" fmla="*/ 297712 h 425302"/>
              <a:gd name="connsiteX1" fmla="*/ 4204932 w 4226197"/>
              <a:gd name="connsiteY1" fmla="*/ 350874 h 425302"/>
              <a:gd name="connsiteX2" fmla="*/ 4151770 w 4226197"/>
              <a:gd name="connsiteY2" fmla="*/ 361507 h 425302"/>
              <a:gd name="connsiteX3" fmla="*/ 4066709 w 4226197"/>
              <a:gd name="connsiteY3" fmla="*/ 393405 h 425302"/>
              <a:gd name="connsiteX4" fmla="*/ 3779630 w 4226197"/>
              <a:gd name="connsiteY4" fmla="*/ 425302 h 425302"/>
              <a:gd name="connsiteX5" fmla="*/ 685556 w 4226197"/>
              <a:gd name="connsiteY5" fmla="*/ 414670 h 425302"/>
              <a:gd name="connsiteX6" fmla="*/ 632393 w 4226197"/>
              <a:gd name="connsiteY6" fmla="*/ 404037 h 425302"/>
              <a:gd name="connsiteX7" fmla="*/ 557965 w 4226197"/>
              <a:gd name="connsiteY7" fmla="*/ 393405 h 425302"/>
              <a:gd name="connsiteX8" fmla="*/ 526067 w 4226197"/>
              <a:gd name="connsiteY8" fmla="*/ 382772 h 425302"/>
              <a:gd name="connsiteX9" fmla="*/ 494170 w 4226197"/>
              <a:gd name="connsiteY9" fmla="*/ 361507 h 425302"/>
              <a:gd name="connsiteX10" fmla="*/ 419742 w 4226197"/>
              <a:gd name="connsiteY10" fmla="*/ 350874 h 425302"/>
              <a:gd name="connsiteX11" fmla="*/ 345314 w 4226197"/>
              <a:gd name="connsiteY11" fmla="*/ 318977 h 425302"/>
              <a:gd name="connsiteX12" fmla="*/ 313416 w 4226197"/>
              <a:gd name="connsiteY12" fmla="*/ 308344 h 425302"/>
              <a:gd name="connsiteX13" fmla="*/ 260253 w 4226197"/>
              <a:gd name="connsiteY13" fmla="*/ 287079 h 425302"/>
              <a:gd name="connsiteX14" fmla="*/ 175193 w 4226197"/>
              <a:gd name="connsiteY14" fmla="*/ 255181 h 425302"/>
              <a:gd name="connsiteX15" fmla="*/ 132663 w 4226197"/>
              <a:gd name="connsiteY15" fmla="*/ 233916 h 425302"/>
              <a:gd name="connsiteX16" fmla="*/ 111397 w 4226197"/>
              <a:gd name="connsiteY16" fmla="*/ 212651 h 425302"/>
              <a:gd name="connsiteX17" fmla="*/ 47602 w 4226197"/>
              <a:gd name="connsiteY17" fmla="*/ 159488 h 425302"/>
              <a:gd name="connsiteX18" fmla="*/ 26337 w 4226197"/>
              <a:gd name="connsiteY18" fmla="*/ 116958 h 425302"/>
              <a:gd name="connsiteX19" fmla="*/ 5072 w 4226197"/>
              <a:gd name="connsiteY19" fmla="*/ 85060 h 425302"/>
              <a:gd name="connsiteX20" fmla="*/ 5072 w 4226197"/>
              <a:gd name="connsiteY20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146698 w 4221125"/>
              <a:gd name="connsiteY2" fmla="*/ 361507 h 425302"/>
              <a:gd name="connsiteX3" fmla="*/ 4061637 w 4221125"/>
              <a:gd name="connsiteY3" fmla="*/ 393405 h 425302"/>
              <a:gd name="connsiteX4" fmla="*/ 3774558 w 4221125"/>
              <a:gd name="connsiteY4" fmla="*/ 425302 h 425302"/>
              <a:gd name="connsiteX5" fmla="*/ 680484 w 4221125"/>
              <a:gd name="connsiteY5" fmla="*/ 414670 h 425302"/>
              <a:gd name="connsiteX6" fmla="*/ 627321 w 4221125"/>
              <a:gd name="connsiteY6" fmla="*/ 404037 h 425302"/>
              <a:gd name="connsiteX7" fmla="*/ 552893 w 4221125"/>
              <a:gd name="connsiteY7" fmla="*/ 393405 h 425302"/>
              <a:gd name="connsiteX8" fmla="*/ 520995 w 4221125"/>
              <a:gd name="connsiteY8" fmla="*/ 382772 h 425302"/>
              <a:gd name="connsiteX9" fmla="*/ 489098 w 4221125"/>
              <a:gd name="connsiteY9" fmla="*/ 361507 h 425302"/>
              <a:gd name="connsiteX10" fmla="*/ 414670 w 4221125"/>
              <a:gd name="connsiteY10" fmla="*/ 350874 h 425302"/>
              <a:gd name="connsiteX11" fmla="*/ 340242 w 4221125"/>
              <a:gd name="connsiteY11" fmla="*/ 318977 h 425302"/>
              <a:gd name="connsiteX12" fmla="*/ 308344 w 4221125"/>
              <a:gd name="connsiteY12" fmla="*/ 308344 h 425302"/>
              <a:gd name="connsiteX13" fmla="*/ 255181 w 4221125"/>
              <a:gd name="connsiteY13" fmla="*/ 287079 h 425302"/>
              <a:gd name="connsiteX14" fmla="*/ 170121 w 4221125"/>
              <a:gd name="connsiteY14" fmla="*/ 255181 h 425302"/>
              <a:gd name="connsiteX15" fmla="*/ 127591 w 4221125"/>
              <a:gd name="connsiteY15" fmla="*/ 233916 h 425302"/>
              <a:gd name="connsiteX16" fmla="*/ 106325 w 4221125"/>
              <a:gd name="connsiteY16" fmla="*/ 212651 h 425302"/>
              <a:gd name="connsiteX17" fmla="*/ 42530 w 4221125"/>
              <a:gd name="connsiteY17" fmla="*/ 159488 h 425302"/>
              <a:gd name="connsiteX18" fmla="*/ 21265 w 4221125"/>
              <a:gd name="connsiteY18" fmla="*/ 116958 h 425302"/>
              <a:gd name="connsiteX19" fmla="*/ 28161 w 4221125"/>
              <a:gd name="connsiteY19" fmla="*/ 156592 h 425302"/>
              <a:gd name="connsiteX20" fmla="*/ 0 w 4221125"/>
              <a:gd name="connsiteY20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146698 w 4221125"/>
              <a:gd name="connsiteY2" fmla="*/ 361507 h 425302"/>
              <a:gd name="connsiteX3" fmla="*/ 4061637 w 4221125"/>
              <a:gd name="connsiteY3" fmla="*/ 393405 h 425302"/>
              <a:gd name="connsiteX4" fmla="*/ 3774558 w 4221125"/>
              <a:gd name="connsiteY4" fmla="*/ 425302 h 425302"/>
              <a:gd name="connsiteX5" fmla="*/ 680484 w 4221125"/>
              <a:gd name="connsiteY5" fmla="*/ 414670 h 425302"/>
              <a:gd name="connsiteX6" fmla="*/ 627321 w 4221125"/>
              <a:gd name="connsiteY6" fmla="*/ 404037 h 425302"/>
              <a:gd name="connsiteX7" fmla="*/ 552893 w 4221125"/>
              <a:gd name="connsiteY7" fmla="*/ 393405 h 425302"/>
              <a:gd name="connsiteX8" fmla="*/ 520995 w 4221125"/>
              <a:gd name="connsiteY8" fmla="*/ 382772 h 425302"/>
              <a:gd name="connsiteX9" fmla="*/ 489098 w 4221125"/>
              <a:gd name="connsiteY9" fmla="*/ 361507 h 425302"/>
              <a:gd name="connsiteX10" fmla="*/ 414670 w 4221125"/>
              <a:gd name="connsiteY10" fmla="*/ 350874 h 425302"/>
              <a:gd name="connsiteX11" fmla="*/ 340242 w 4221125"/>
              <a:gd name="connsiteY11" fmla="*/ 318977 h 425302"/>
              <a:gd name="connsiteX12" fmla="*/ 308344 w 4221125"/>
              <a:gd name="connsiteY12" fmla="*/ 308344 h 425302"/>
              <a:gd name="connsiteX13" fmla="*/ 255181 w 4221125"/>
              <a:gd name="connsiteY13" fmla="*/ 287079 h 425302"/>
              <a:gd name="connsiteX14" fmla="*/ 170121 w 4221125"/>
              <a:gd name="connsiteY14" fmla="*/ 255181 h 425302"/>
              <a:gd name="connsiteX15" fmla="*/ 127591 w 4221125"/>
              <a:gd name="connsiteY15" fmla="*/ 233916 h 425302"/>
              <a:gd name="connsiteX16" fmla="*/ 106325 w 4221125"/>
              <a:gd name="connsiteY16" fmla="*/ 212651 h 425302"/>
              <a:gd name="connsiteX17" fmla="*/ 42530 w 4221125"/>
              <a:gd name="connsiteY17" fmla="*/ 159488 h 425302"/>
              <a:gd name="connsiteX18" fmla="*/ 21265 w 4221125"/>
              <a:gd name="connsiteY18" fmla="*/ 116958 h 425302"/>
              <a:gd name="connsiteX19" fmla="*/ 0 w 4221125"/>
              <a:gd name="connsiteY19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146698 w 4221125"/>
              <a:gd name="connsiteY2" fmla="*/ 361507 h 425302"/>
              <a:gd name="connsiteX3" fmla="*/ 4061637 w 4221125"/>
              <a:gd name="connsiteY3" fmla="*/ 393405 h 425302"/>
              <a:gd name="connsiteX4" fmla="*/ 3774558 w 4221125"/>
              <a:gd name="connsiteY4" fmla="*/ 425302 h 425302"/>
              <a:gd name="connsiteX5" fmla="*/ 680484 w 4221125"/>
              <a:gd name="connsiteY5" fmla="*/ 414670 h 425302"/>
              <a:gd name="connsiteX6" fmla="*/ 627321 w 4221125"/>
              <a:gd name="connsiteY6" fmla="*/ 404037 h 425302"/>
              <a:gd name="connsiteX7" fmla="*/ 552893 w 4221125"/>
              <a:gd name="connsiteY7" fmla="*/ 393405 h 425302"/>
              <a:gd name="connsiteX8" fmla="*/ 520995 w 4221125"/>
              <a:gd name="connsiteY8" fmla="*/ 382772 h 425302"/>
              <a:gd name="connsiteX9" fmla="*/ 489098 w 4221125"/>
              <a:gd name="connsiteY9" fmla="*/ 361507 h 425302"/>
              <a:gd name="connsiteX10" fmla="*/ 414670 w 4221125"/>
              <a:gd name="connsiteY10" fmla="*/ 350874 h 425302"/>
              <a:gd name="connsiteX11" fmla="*/ 340242 w 4221125"/>
              <a:gd name="connsiteY11" fmla="*/ 318977 h 425302"/>
              <a:gd name="connsiteX12" fmla="*/ 308344 w 4221125"/>
              <a:gd name="connsiteY12" fmla="*/ 308344 h 425302"/>
              <a:gd name="connsiteX13" fmla="*/ 255181 w 4221125"/>
              <a:gd name="connsiteY13" fmla="*/ 287079 h 425302"/>
              <a:gd name="connsiteX14" fmla="*/ 170121 w 4221125"/>
              <a:gd name="connsiteY14" fmla="*/ 255181 h 425302"/>
              <a:gd name="connsiteX15" fmla="*/ 127591 w 4221125"/>
              <a:gd name="connsiteY15" fmla="*/ 233916 h 425302"/>
              <a:gd name="connsiteX16" fmla="*/ 42530 w 4221125"/>
              <a:gd name="connsiteY16" fmla="*/ 159488 h 425302"/>
              <a:gd name="connsiteX17" fmla="*/ 21265 w 4221125"/>
              <a:gd name="connsiteY17" fmla="*/ 116958 h 425302"/>
              <a:gd name="connsiteX18" fmla="*/ 0 w 4221125"/>
              <a:gd name="connsiteY18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146698 w 4221125"/>
              <a:gd name="connsiteY2" fmla="*/ 361507 h 425302"/>
              <a:gd name="connsiteX3" fmla="*/ 4061637 w 4221125"/>
              <a:gd name="connsiteY3" fmla="*/ 393405 h 425302"/>
              <a:gd name="connsiteX4" fmla="*/ 3774558 w 4221125"/>
              <a:gd name="connsiteY4" fmla="*/ 425302 h 425302"/>
              <a:gd name="connsiteX5" fmla="*/ 680484 w 4221125"/>
              <a:gd name="connsiteY5" fmla="*/ 414670 h 425302"/>
              <a:gd name="connsiteX6" fmla="*/ 627321 w 4221125"/>
              <a:gd name="connsiteY6" fmla="*/ 404037 h 425302"/>
              <a:gd name="connsiteX7" fmla="*/ 552893 w 4221125"/>
              <a:gd name="connsiteY7" fmla="*/ 393405 h 425302"/>
              <a:gd name="connsiteX8" fmla="*/ 520995 w 4221125"/>
              <a:gd name="connsiteY8" fmla="*/ 382772 h 425302"/>
              <a:gd name="connsiteX9" fmla="*/ 414670 w 4221125"/>
              <a:gd name="connsiteY9" fmla="*/ 350874 h 425302"/>
              <a:gd name="connsiteX10" fmla="*/ 340242 w 4221125"/>
              <a:gd name="connsiteY10" fmla="*/ 318977 h 425302"/>
              <a:gd name="connsiteX11" fmla="*/ 308344 w 4221125"/>
              <a:gd name="connsiteY11" fmla="*/ 308344 h 425302"/>
              <a:gd name="connsiteX12" fmla="*/ 255181 w 4221125"/>
              <a:gd name="connsiteY12" fmla="*/ 287079 h 425302"/>
              <a:gd name="connsiteX13" fmla="*/ 170121 w 4221125"/>
              <a:gd name="connsiteY13" fmla="*/ 255181 h 425302"/>
              <a:gd name="connsiteX14" fmla="*/ 127591 w 4221125"/>
              <a:gd name="connsiteY14" fmla="*/ 233916 h 425302"/>
              <a:gd name="connsiteX15" fmla="*/ 42530 w 4221125"/>
              <a:gd name="connsiteY15" fmla="*/ 159488 h 425302"/>
              <a:gd name="connsiteX16" fmla="*/ 21265 w 4221125"/>
              <a:gd name="connsiteY16" fmla="*/ 116958 h 425302"/>
              <a:gd name="connsiteX17" fmla="*/ 0 w 4221125"/>
              <a:gd name="connsiteY17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146698 w 4221125"/>
              <a:gd name="connsiteY2" fmla="*/ 361507 h 425302"/>
              <a:gd name="connsiteX3" fmla="*/ 4061637 w 4221125"/>
              <a:gd name="connsiteY3" fmla="*/ 393405 h 425302"/>
              <a:gd name="connsiteX4" fmla="*/ 3774558 w 4221125"/>
              <a:gd name="connsiteY4" fmla="*/ 425302 h 425302"/>
              <a:gd name="connsiteX5" fmla="*/ 680484 w 4221125"/>
              <a:gd name="connsiteY5" fmla="*/ 414670 h 425302"/>
              <a:gd name="connsiteX6" fmla="*/ 627321 w 4221125"/>
              <a:gd name="connsiteY6" fmla="*/ 404037 h 425302"/>
              <a:gd name="connsiteX7" fmla="*/ 552893 w 4221125"/>
              <a:gd name="connsiteY7" fmla="*/ 393405 h 425302"/>
              <a:gd name="connsiteX8" fmla="*/ 520995 w 4221125"/>
              <a:gd name="connsiteY8" fmla="*/ 382772 h 425302"/>
              <a:gd name="connsiteX9" fmla="*/ 414670 w 4221125"/>
              <a:gd name="connsiteY9" fmla="*/ 350874 h 425302"/>
              <a:gd name="connsiteX10" fmla="*/ 308344 w 4221125"/>
              <a:gd name="connsiteY10" fmla="*/ 308344 h 425302"/>
              <a:gd name="connsiteX11" fmla="*/ 255181 w 4221125"/>
              <a:gd name="connsiteY11" fmla="*/ 287079 h 425302"/>
              <a:gd name="connsiteX12" fmla="*/ 170121 w 4221125"/>
              <a:gd name="connsiteY12" fmla="*/ 255181 h 425302"/>
              <a:gd name="connsiteX13" fmla="*/ 127591 w 4221125"/>
              <a:gd name="connsiteY13" fmla="*/ 233916 h 425302"/>
              <a:gd name="connsiteX14" fmla="*/ 42530 w 4221125"/>
              <a:gd name="connsiteY14" fmla="*/ 159488 h 425302"/>
              <a:gd name="connsiteX15" fmla="*/ 21265 w 4221125"/>
              <a:gd name="connsiteY15" fmla="*/ 116958 h 425302"/>
              <a:gd name="connsiteX16" fmla="*/ 0 w 4221125"/>
              <a:gd name="connsiteY16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061637 w 4221125"/>
              <a:gd name="connsiteY2" fmla="*/ 393405 h 425302"/>
              <a:gd name="connsiteX3" fmla="*/ 3774558 w 4221125"/>
              <a:gd name="connsiteY3" fmla="*/ 425302 h 425302"/>
              <a:gd name="connsiteX4" fmla="*/ 680484 w 4221125"/>
              <a:gd name="connsiteY4" fmla="*/ 414670 h 425302"/>
              <a:gd name="connsiteX5" fmla="*/ 627321 w 4221125"/>
              <a:gd name="connsiteY5" fmla="*/ 404037 h 425302"/>
              <a:gd name="connsiteX6" fmla="*/ 552893 w 4221125"/>
              <a:gd name="connsiteY6" fmla="*/ 393405 h 425302"/>
              <a:gd name="connsiteX7" fmla="*/ 520995 w 4221125"/>
              <a:gd name="connsiteY7" fmla="*/ 382772 h 425302"/>
              <a:gd name="connsiteX8" fmla="*/ 414670 w 4221125"/>
              <a:gd name="connsiteY8" fmla="*/ 350874 h 425302"/>
              <a:gd name="connsiteX9" fmla="*/ 308344 w 4221125"/>
              <a:gd name="connsiteY9" fmla="*/ 308344 h 425302"/>
              <a:gd name="connsiteX10" fmla="*/ 255181 w 4221125"/>
              <a:gd name="connsiteY10" fmla="*/ 287079 h 425302"/>
              <a:gd name="connsiteX11" fmla="*/ 170121 w 4221125"/>
              <a:gd name="connsiteY11" fmla="*/ 255181 h 425302"/>
              <a:gd name="connsiteX12" fmla="*/ 127591 w 4221125"/>
              <a:gd name="connsiteY12" fmla="*/ 233916 h 425302"/>
              <a:gd name="connsiteX13" fmla="*/ 42530 w 4221125"/>
              <a:gd name="connsiteY13" fmla="*/ 159488 h 425302"/>
              <a:gd name="connsiteX14" fmla="*/ 21265 w 4221125"/>
              <a:gd name="connsiteY14" fmla="*/ 116958 h 425302"/>
              <a:gd name="connsiteX15" fmla="*/ 0 w 4221125"/>
              <a:gd name="connsiteY15" fmla="*/ 0 h 425302"/>
              <a:gd name="connsiteX0" fmla="*/ 4199860 w 4199860"/>
              <a:gd name="connsiteY0" fmla="*/ 350874 h 425302"/>
              <a:gd name="connsiteX1" fmla="*/ 4061637 w 4199860"/>
              <a:gd name="connsiteY1" fmla="*/ 393405 h 425302"/>
              <a:gd name="connsiteX2" fmla="*/ 3774558 w 4199860"/>
              <a:gd name="connsiteY2" fmla="*/ 425302 h 425302"/>
              <a:gd name="connsiteX3" fmla="*/ 680484 w 4199860"/>
              <a:gd name="connsiteY3" fmla="*/ 414670 h 425302"/>
              <a:gd name="connsiteX4" fmla="*/ 627321 w 4199860"/>
              <a:gd name="connsiteY4" fmla="*/ 404037 h 425302"/>
              <a:gd name="connsiteX5" fmla="*/ 552893 w 4199860"/>
              <a:gd name="connsiteY5" fmla="*/ 393405 h 425302"/>
              <a:gd name="connsiteX6" fmla="*/ 520995 w 4199860"/>
              <a:gd name="connsiteY6" fmla="*/ 382772 h 425302"/>
              <a:gd name="connsiteX7" fmla="*/ 414670 w 4199860"/>
              <a:gd name="connsiteY7" fmla="*/ 350874 h 425302"/>
              <a:gd name="connsiteX8" fmla="*/ 308344 w 4199860"/>
              <a:gd name="connsiteY8" fmla="*/ 308344 h 425302"/>
              <a:gd name="connsiteX9" fmla="*/ 255181 w 4199860"/>
              <a:gd name="connsiteY9" fmla="*/ 287079 h 425302"/>
              <a:gd name="connsiteX10" fmla="*/ 170121 w 4199860"/>
              <a:gd name="connsiteY10" fmla="*/ 255181 h 425302"/>
              <a:gd name="connsiteX11" fmla="*/ 127591 w 4199860"/>
              <a:gd name="connsiteY11" fmla="*/ 233916 h 425302"/>
              <a:gd name="connsiteX12" fmla="*/ 42530 w 4199860"/>
              <a:gd name="connsiteY12" fmla="*/ 159488 h 425302"/>
              <a:gd name="connsiteX13" fmla="*/ 21265 w 4199860"/>
              <a:gd name="connsiteY13" fmla="*/ 116958 h 425302"/>
              <a:gd name="connsiteX14" fmla="*/ 0 w 4199860"/>
              <a:gd name="connsiteY14" fmla="*/ 0 h 425302"/>
              <a:gd name="connsiteX0" fmla="*/ 4199860 w 4199860"/>
              <a:gd name="connsiteY0" fmla="*/ 350874 h 425302"/>
              <a:gd name="connsiteX1" fmla="*/ 4061637 w 4199860"/>
              <a:gd name="connsiteY1" fmla="*/ 393405 h 425302"/>
              <a:gd name="connsiteX2" fmla="*/ 3774558 w 4199860"/>
              <a:gd name="connsiteY2" fmla="*/ 425302 h 425302"/>
              <a:gd name="connsiteX3" fmla="*/ 1235253 w 4199860"/>
              <a:gd name="connsiteY3" fmla="*/ 364545 h 425302"/>
              <a:gd name="connsiteX4" fmla="*/ 627321 w 4199860"/>
              <a:gd name="connsiteY4" fmla="*/ 404037 h 425302"/>
              <a:gd name="connsiteX5" fmla="*/ 552893 w 4199860"/>
              <a:gd name="connsiteY5" fmla="*/ 393405 h 425302"/>
              <a:gd name="connsiteX6" fmla="*/ 520995 w 4199860"/>
              <a:gd name="connsiteY6" fmla="*/ 382772 h 425302"/>
              <a:gd name="connsiteX7" fmla="*/ 414670 w 4199860"/>
              <a:gd name="connsiteY7" fmla="*/ 350874 h 425302"/>
              <a:gd name="connsiteX8" fmla="*/ 308344 w 4199860"/>
              <a:gd name="connsiteY8" fmla="*/ 308344 h 425302"/>
              <a:gd name="connsiteX9" fmla="*/ 255181 w 4199860"/>
              <a:gd name="connsiteY9" fmla="*/ 287079 h 425302"/>
              <a:gd name="connsiteX10" fmla="*/ 170121 w 4199860"/>
              <a:gd name="connsiteY10" fmla="*/ 255181 h 425302"/>
              <a:gd name="connsiteX11" fmla="*/ 127591 w 4199860"/>
              <a:gd name="connsiteY11" fmla="*/ 233916 h 425302"/>
              <a:gd name="connsiteX12" fmla="*/ 42530 w 4199860"/>
              <a:gd name="connsiteY12" fmla="*/ 159488 h 425302"/>
              <a:gd name="connsiteX13" fmla="*/ 21265 w 4199860"/>
              <a:gd name="connsiteY13" fmla="*/ 116958 h 425302"/>
              <a:gd name="connsiteX14" fmla="*/ 0 w 4199860"/>
              <a:gd name="connsiteY14" fmla="*/ 0 h 425302"/>
              <a:gd name="connsiteX0" fmla="*/ 4199860 w 4199860"/>
              <a:gd name="connsiteY0" fmla="*/ 350874 h 425302"/>
              <a:gd name="connsiteX1" fmla="*/ 4061637 w 4199860"/>
              <a:gd name="connsiteY1" fmla="*/ 393405 h 425302"/>
              <a:gd name="connsiteX2" fmla="*/ 3774558 w 4199860"/>
              <a:gd name="connsiteY2" fmla="*/ 425302 h 425302"/>
              <a:gd name="connsiteX3" fmla="*/ 627321 w 4199860"/>
              <a:gd name="connsiteY3" fmla="*/ 404037 h 425302"/>
              <a:gd name="connsiteX4" fmla="*/ 552893 w 4199860"/>
              <a:gd name="connsiteY4" fmla="*/ 393405 h 425302"/>
              <a:gd name="connsiteX5" fmla="*/ 520995 w 4199860"/>
              <a:gd name="connsiteY5" fmla="*/ 382772 h 425302"/>
              <a:gd name="connsiteX6" fmla="*/ 414670 w 4199860"/>
              <a:gd name="connsiteY6" fmla="*/ 350874 h 425302"/>
              <a:gd name="connsiteX7" fmla="*/ 308344 w 4199860"/>
              <a:gd name="connsiteY7" fmla="*/ 308344 h 425302"/>
              <a:gd name="connsiteX8" fmla="*/ 255181 w 4199860"/>
              <a:gd name="connsiteY8" fmla="*/ 287079 h 425302"/>
              <a:gd name="connsiteX9" fmla="*/ 170121 w 4199860"/>
              <a:gd name="connsiteY9" fmla="*/ 255181 h 425302"/>
              <a:gd name="connsiteX10" fmla="*/ 127591 w 4199860"/>
              <a:gd name="connsiteY10" fmla="*/ 233916 h 425302"/>
              <a:gd name="connsiteX11" fmla="*/ 42530 w 4199860"/>
              <a:gd name="connsiteY11" fmla="*/ 159488 h 425302"/>
              <a:gd name="connsiteX12" fmla="*/ 21265 w 4199860"/>
              <a:gd name="connsiteY12" fmla="*/ 116958 h 425302"/>
              <a:gd name="connsiteX13" fmla="*/ 0 w 4199860"/>
              <a:gd name="connsiteY13" fmla="*/ 0 h 425302"/>
              <a:gd name="connsiteX0" fmla="*/ 4199860 w 4199860"/>
              <a:gd name="connsiteY0" fmla="*/ 350874 h 425302"/>
              <a:gd name="connsiteX1" fmla="*/ 4061637 w 4199860"/>
              <a:gd name="connsiteY1" fmla="*/ 393405 h 425302"/>
              <a:gd name="connsiteX2" fmla="*/ 3774558 w 4199860"/>
              <a:gd name="connsiteY2" fmla="*/ 425302 h 425302"/>
              <a:gd name="connsiteX3" fmla="*/ 627321 w 4199860"/>
              <a:gd name="connsiteY3" fmla="*/ 404037 h 425302"/>
              <a:gd name="connsiteX4" fmla="*/ 552893 w 4199860"/>
              <a:gd name="connsiteY4" fmla="*/ 393405 h 425302"/>
              <a:gd name="connsiteX5" fmla="*/ 414670 w 4199860"/>
              <a:gd name="connsiteY5" fmla="*/ 350874 h 425302"/>
              <a:gd name="connsiteX6" fmla="*/ 308344 w 4199860"/>
              <a:gd name="connsiteY6" fmla="*/ 308344 h 425302"/>
              <a:gd name="connsiteX7" fmla="*/ 255181 w 4199860"/>
              <a:gd name="connsiteY7" fmla="*/ 287079 h 425302"/>
              <a:gd name="connsiteX8" fmla="*/ 170121 w 4199860"/>
              <a:gd name="connsiteY8" fmla="*/ 255181 h 425302"/>
              <a:gd name="connsiteX9" fmla="*/ 127591 w 4199860"/>
              <a:gd name="connsiteY9" fmla="*/ 233916 h 425302"/>
              <a:gd name="connsiteX10" fmla="*/ 42530 w 4199860"/>
              <a:gd name="connsiteY10" fmla="*/ 159488 h 425302"/>
              <a:gd name="connsiteX11" fmla="*/ 21265 w 4199860"/>
              <a:gd name="connsiteY11" fmla="*/ 116958 h 425302"/>
              <a:gd name="connsiteX12" fmla="*/ 0 w 4199860"/>
              <a:gd name="connsiteY12" fmla="*/ 0 h 425302"/>
              <a:gd name="connsiteX0" fmla="*/ 4199860 w 4199860"/>
              <a:gd name="connsiteY0" fmla="*/ 350874 h 425302"/>
              <a:gd name="connsiteX1" fmla="*/ 4061637 w 4199860"/>
              <a:gd name="connsiteY1" fmla="*/ 393405 h 425302"/>
              <a:gd name="connsiteX2" fmla="*/ 3774558 w 4199860"/>
              <a:gd name="connsiteY2" fmla="*/ 425302 h 425302"/>
              <a:gd name="connsiteX3" fmla="*/ 627321 w 4199860"/>
              <a:gd name="connsiteY3" fmla="*/ 404037 h 425302"/>
              <a:gd name="connsiteX4" fmla="*/ 414670 w 4199860"/>
              <a:gd name="connsiteY4" fmla="*/ 350874 h 425302"/>
              <a:gd name="connsiteX5" fmla="*/ 308344 w 4199860"/>
              <a:gd name="connsiteY5" fmla="*/ 308344 h 425302"/>
              <a:gd name="connsiteX6" fmla="*/ 255181 w 4199860"/>
              <a:gd name="connsiteY6" fmla="*/ 287079 h 425302"/>
              <a:gd name="connsiteX7" fmla="*/ 170121 w 4199860"/>
              <a:gd name="connsiteY7" fmla="*/ 255181 h 425302"/>
              <a:gd name="connsiteX8" fmla="*/ 127591 w 4199860"/>
              <a:gd name="connsiteY8" fmla="*/ 233916 h 425302"/>
              <a:gd name="connsiteX9" fmla="*/ 42530 w 4199860"/>
              <a:gd name="connsiteY9" fmla="*/ 159488 h 425302"/>
              <a:gd name="connsiteX10" fmla="*/ 21265 w 4199860"/>
              <a:gd name="connsiteY10" fmla="*/ 116958 h 425302"/>
              <a:gd name="connsiteX11" fmla="*/ 0 w 4199860"/>
              <a:gd name="connsiteY11" fmla="*/ 0 h 425302"/>
              <a:gd name="connsiteX0" fmla="*/ 4199860 w 4199860"/>
              <a:gd name="connsiteY0" fmla="*/ 350874 h 425302"/>
              <a:gd name="connsiteX1" fmla="*/ 4061637 w 4199860"/>
              <a:gd name="connsiteY1" fmla="*/ 393405 h 425302"/>
              <a:gd name="connsiteX2" fmla="*/ 3774558 w 4199860"/>
              <a:gd name="connsiteY2" fmla="*/ 425302 h 425302"/>
              <a:gd name="connsiteX3" fmla="*/ 414670 w 4199860"/>
              <a:gd name="connsiteY3" fmla="*/ 350874 h 425302"/>
              <a:gd name="connsiteX4" fmla="*/ 308344 w 4199860"/>
              <a:gd name="connsiteY4" fmla="*/ 308344 h 425302"/>
              <a:gd name="connsiteX5" fmla="*/ 255181 w 4199860"/>
              <a:gd name="connsiteY5" fmla="*/ 287079 h 425302"/>
              <a:gd name="connsiteX6" fmla="*/ 170121 w 4199860"/>
              <a:gd name="connsiteY6" fmla="*/ 255181 h 425302"/>
              <a:gd name="connsiteX7" fmla="*/ 127591 w 4199860"/>
              <a:gd name="connsiteY7" fmla="*/ 233916 h 425302"/>
              <a:gd name="connsiteX8" fmla="*/ 42530 w 4199860"/>
              <a:gd name="connsiteY8" fmla="*/ 159488 h 425302"/>
              <a:gd name="connsiteX9" fmla="*/ 21265 w 4199860"/>
              <a:gd name="connsiteY9" fmla="*/ 116958 h 425302"/>
              <a:gd name="connsiteX10" fmla="*/ 0 w 4199860"/>
              <a:gd name="connsiteY10" fmla="*/ 0 h 425302"/>
              <a:gd name="connsiteX0" fmla="*/ 4199860 w 4199860"/>
              <a:gd name="connsiteY0" fmla="*/ 350874 h 425302"/>
              <a:gd name="connsiteX1" fmla="*/ 4061637 w 4199860"/>
              <a:gd name="connsiteY1" fmla="*/ 393405 h 425302"/>
              <a:gd name="connsiteX2" fmla="*/ 3774558 w 4199860"/>
              <a:gd name="connsiteY2" fmla="*/ 425302 h 425302"/>
              <a:gd name="connsiteX3" fmla="*/ 308344 w 4199860"/>
              <a:gd name="connsiteY3" fmla="*/ 308344 h 425302"/>
              <a:gd name="connsiteX4" fmla="*/ 255181 w 4199860"/>
              <a:gd name="connsiteY4" fmla="*/ 287079 h 425302"/>
              <a:gd name="connsiteX5" fmla="*/ 170121 w 4199860"/>
              <a:gd name="connsiteY5" fmla="*/ 255181 h 425302"/>
              <a:gd name="connsiteX6" fmla="*/ 127591 w 4199860"/>
              <a:gd name="connsiteY6" fmla="*/ 233916 h 425302"/>
              <a:gd name="connsiteX7" fmla="*/ 42530 w 4199860"/>
              <a:gd name="connsiteY7" fmla="*/ 159488 h 425302"/>
              <a:gd name="connsiteX8" fmla="*/ 21265 w 4199860"/>
              <a:gd name="connsiteY8" fmla="*/ 116958 h 425302"/>
              <a:gd name="connsiteX9" fmla="*/ 0 w 4199860"/>
              <a:gd name="connsiteY9" fmla="*/ 0 h 425302"/>
              <a:gd name="connsiteX0" fmla="*/ 4199860 w 4199860"/>
              <a:gd name="connsiteY0" fmla="*/ 350874 h 425302"/>
              <a:gd name="connsiteX1" fmla="*/ 4061637 w 4199860"/>
              <a:gd name="connsiteY1" fmla="*/ 393405 h 425302"/>
              <a:gd name="connsiteX2" fmla="*/ 3774558 w 4199860"/>
              <a:gd name="connsiteY2" fmla="*/ 425302 h 425302"/>
              <a:gd name="connsiteX3" fmla="*/ 255181 w 4199860"/>
              <a:gd name="connsiteY3" fmla="*/ 287079 h 425302"/>
              <a:gd name="connsiteX4" fmla="*/ 170121 w 4199860"/>
              <a:gd name="connsiteY4" fmla="*/ 255181 h 425302"/>
              <a:gd name="connsiteX5" fmla="*/ 127591 w 4199860"/>
              <a:gd name="connsiteY5" fmla="*/ 233916 h 425302"/>
              <a:gd name="connsiteX6" fmla="*/ 42530 w 4199860"/>
              <a:gd name="connsiteY6" fmla="*/ 159488 h 425302"/>
              <a:gd name="connsiteX7" fmla="*/ 21265 w 4199860"/>
              <a:gd name="connsiteY7" fmla="*/ 116958 h 425302"/>
              <a:gd name="connsiteX8" fmla="*/ 0 w 4199860"/>
              <a:gd name="connsiteY8" fmla="*/ 0 h 425302"/>
              <a:gd name="connsiteX0" fmla="*/ 4199860 w 4199860"/>
              <a:gd name="connsiteY0" fmla="*/ 350874 h 425302"/>
              <a:gd name="connsiteX1" fmla="*/ 4061637 w 4199860"/>
              <a:gd name="connsiteY1" fmla="*/ 393405 h 425302"/>
              <a:gd name="connsiteX2" fmla="*/ 3774558 w 4199860"/>
              <a:gd name="connsiteY2" fmla="*/ 425302 h 425302"/>
              <a:gd name="connsiteX3" fmla="*/ 255181 w 4199860"/>
              <a:gd name="connsiteY3" fmla="*/ 287079 h 425302"/>
              <a:gd name="connsiteX4" fmla="*/ 170121 w 4199860"/>
              <a:gd name="connsiteY4" fmla="*/ 255181 h 425302"/>
              <a:gd name="connsiteX5" fmla="*/ 127591 w 4199860"/>
              <a:gd name="connsiteY5" fmla="*/ 233916 h 425302"/>
              <a:gd name="connsiteX6" fmla="*/ 42530 w 4199860"/>
              <a:gd name="connsiteY6" fmla="*/ 159488 h 425302"/>
              <a:gd name="connsiteX7" fmla="*/ 21265 w 4199860"/>
              <a:gd name="connsiteY7" fmla="*/ 116958 h 425302"/>
              <a:gd name="connsiteX8" fmla="*/ 0 w 4199860"/>
              <a:gd name="connsiteY8" fmla="*/ 0 h 425302"/>
              <a:gd name="connsiteX0" fmla="*/ 4199860 w 4432003"/>
              <a:gd name="connsiteY0" fmla="*/ 350874 h 435935"/>
              <a:gd name="connsiteX1" fmla="*/ 3774558 w 4432003"/>
              <a:gd name="connsiteY1" fmla="*/ 425302 h 435935"/>
              <a:gd name="connsiteX2" fmla="*/ 255181 w 4432003"/>
              <a:gd name="connsiteY2" fmla="*/ 287079 h 435935"/>
              <a:gd name="connsiteX3" fmla="*/ 170121 w 4432003"/>
              <a:gd name="connsiteY3" fmla="*/ 255181 h 435935"/>
              <a:gd name="connsiteX4" fmla="*/ 127591 w 4432003"/>
              <a:gd name="connsiteY4" fmla="*/ 233916 h 435935"/>
              <a:gd name="connsiteX5" fmla="*/ 42530 w 4432003"/>
              <a:gd name="connsiteY5" fmla="*/ 159488 h 435935"/>
              <a:gd name="connsiteX6" fmla="*/ 21265 w 4432003"/>
              <a:gd name="connsiteY6" fmla="*/ 116958 h 435935"/>
              <a:gd name="connsiteX7" fmla="*/ 0 w 4432003"/>
              <a:gd name="connsiteY7" fmla="*/ 0 h 435935"/>
              <a:gd name="connsiteX0" fmla="*/ 4199860 w 4764846"/>
              <a:gd name="connsiteY0" fmla="*/ 350874 h 436863"/>
              <a:gd name="connsiteX1" fmla="*/ 4693961 w 4764846"/>
              <a:gd name="connsiteY1" fmla="*/ 364545 h 436863"/>
              <a:gd name="connsiteX2" fmla="*/ 3774558 w 4764846"/>
              <a:gd name="connsiteY2" fmla="*/ 425302 h 436863"/>
              <a:gd name="connsiteX3" fmla="*/ 255181 w 4764846"/>
              <a:gd name="connsiteY3" fmla="*/ 287079 h 436863"/>
              <a:gd name="connsiteX4" fmla="*/ 170121 w 4764846"/>
              <a:gd name="connsiteY4" fmla="*/ 255181 h 436863"/>
              <a:gd name="connsiteX5" fmla="*/ 127591 w 4764846"/>
              <a:gd name="connsiteY5" fmla="*/ 233916 h 436863"/>
              <a:gd name="connsiteX6" fmla="*/ 42530 w 4764846"/>
              <a:gd name="connsiteY6" fmla="*/ 159488 h 436863"/>
              <a:gd name="connsiteX7" fmla="*/ 21265 w 4764846"/>
              <a:gd name="connsiteY7" fmla="*/ 116958 h 436863"/>
              <a:gd name="connsiteX8" fmla="*/ 0 w 4764846"/>
              <a:gd name="connsiteY8" fmla="*/ 0 h 436863"/>
              <a:gd name="connsiteX0" fmla="*/ 4199860 w 5270413"/>
              <a:gd name="connsiteY0" fmla="*/ 350874 h 436863"/>
              <a:gd name="connsiteX1" fmla="*/ 5188062 w 5270413"/>
              <a:gd name="connsiteY1" fmla="*/ 303787 h 436863"/>
              <a:gd name="connsiteX2" fmla="*/ 4693961 w 5270413"/>
              <a:gd name="connsiteY2" fmla="*/ 364545 h 436863"/>
              <a:gd name="connsiteX3" fmla="*/ 3774558 w 5270413"/>
              <a:gd name="connsiteY3" fmla="*/ 425302 h 436863"/>
              <a:gd name="connsiteX4" fmla="*/ 255181 w 5270413"/>
              <a:gd name="connsiteY4" fmla="*/ 287079 h 436863"/>
              <a:gd name="connsiteX5" fmla="*/ 170121 w 5270413"/>
              <a:gd name="connsiteY5" fmla="*/ 255181 h 436863"/>
              <a:gd name="connsiteX6" fmla="*/ 127591 w 5270413"/>
              <a:gd name="connsiteY6" fmla="*/ 233916 h 436863"/>
              <a:gd name="connsiteX7" fmla="*/ 42530 w 5270413"/>
              <a:gd name="connsiteY7" fmla="*/ 159488 h 436863"/>
              <a:gd name="connsiteX8" fmla="*/ 21265 w 5270413"/>
              <a:gd name="connsiteY8" fmla="*/ 116958 h 436863"/>
              <a:gd name="connsiteX9" fmla="*/ 0 w 5270413"/>
              <a:gd name="connsiteY9" fmla="*/ 0 h 436863"/>
              <a:gd name="connsiteX0" fmla="*/ 5188062 w 5270413"/>
              <a:gd name="connsiteY0" fmla="*/ 303787 h 436863"/>
              <a:gd name="connsiteX1" fmla="*/ 4693961 w 5270413"/>
              <a:gd name="connsiteY1" fmla="*/ 364545 h 436863"/>
              <a:gd name="connsiteX2" fmla="*/ 3774558 w 5270413"/>
              <a:gd name="connsiteY2" fmla="*/ 425302 h 436863"/>
              <a:gd name="connsiteX3" fmla="*/ 255181 w 5270413"/>
              <a:gd name="connsiteY3" fmla="*/ 287079 h 436863"/>
              <a:gd name="connsiteX4" fmla="*/ 170121 w 5270413"/>
              <a:gd name="connsiteY4" fmla="*/ 255181 h 436863"/>
              <a:gd name="connsiteX5" fmla="*/ 127591 w 5270413"/>
              <a:gd name="connsiteY5" fmla="*/ 233916 h 436863"/>
              <a:gd name="connsiteX6" fmla="*/ 42530 w 5270413"/>
              <a:gd name="connsiteY6" fmla="*/ 159488 h 436863"/>
              <a:gd name="connsiteX7" fmla="*/ 21265 w 5270413"/>
              <a:gd name="connsiteY7" fmla="*/ 116958 h 436863"/>
              <a:gd name="connsiteX8" fmla="*/ 0 w 5270413"/>
              <a:gd name="connsiteY8" fmla="*/ 0 h 436863"/>
              <a:gd name="connsiteX0" fmla="*/ 4693961 w 4693961"/>
              <a:gd name="connsiteY0" fmla="*/ 364545 h 436863"/>
              <a:gd name="connsiteX1" fmla="*/ 3774558 w 4693961"/>
              <a:gd name="connsiteY1" fmla="*/ 425302 h 436863"/>
              <a:gd name="connsiteX2" fmla="*/ 255181 w 4693961"/>
              <a:gd name="connsiteY2" fmla="*/ 287079 h 436863"/>
              <a:gd name="connsiteX3" fmla="*/ 170121 w 4693961"/>
              <a:gd name="connsiteY3" fmla="*/ 255181 h 436863"/>
              <a:gd name="connsiteX4" fmla="*/ 127591 w 4693961"/>
              <a:gd name="connsiteY4" fmla="*/ 233916 h 436863"/>
              <a:gd name="connsiteX5" fmla="*/ 42530 w 4693961"/>
              <a:gd name="connsiteY5" fmla="*/ 159488 h 436863"/>
              <a:gd name="connsiteX6" fmla="*/ 21265 w 4693961"/>
              <a:gd name="connsiteY6" fmla="*/ 116958 h 436863"/>
              <a:gd name="connsiteX7" fmla="*/ 0 w 4693961"/>
              <a:gd name="connsiteY7" fmla="*/ 0 h 436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93961" h="436863">
                <a:moveTo>
                  <a:pt x="4693961" y="364545"/>
                </a:moveTo>
                <a:cubicBezTo>
                  <a:pt x="4458377" y="384797"/>
                  <a:pt x="4431565" y="436863"/>
                  <a:pt x="3774558" y="425302"/>
                </a:cubicBezTo>
                <a:cubicBezTo>
                  <a:pt x="2601432" y="379228"/>
                  <a:pt x="589373" y="355192"/>
                  <a:pt x="255181" y="287079"/>
                </a:cubicBezTo>
                <a:cubicBezTo>
                  <a:pt x="199059" y="266034"/>
                  <a:pt x="244109" y="288065"/>
                  <a:pt x="170121" y="255181"/>
                </a:cubicBezTo>
                <a:cubicBezTo>
                  <a:pt x="155637" y="248744"/>
                  <a:pt x="140779" y="242708"/>
                  <a:pt x="127591" y="233916"/>
                </a:cubicBezTo>
                <a:cubicBezTo>
                  <a:pt x="106326" y="217967"/>
                  <a:pt x="60251" y="178981"/>
                  <a:pt x="42530" y="159488"/>
                </a:cubicBezTo>
                <a:cubicBezTo>
                  <a:pt x="33317" y="146590"/>
                  <a:pt x="29129" y="130720"/>
                  <a:pt x="21265" y="116958"/>
                </a:cubicBezTo>
                <a:cubicBezTo>
                  <a:pt x="14177" y="90377"/>
                  <a:pt x="4430" y="24366"/>
                  <a:pt x="0" y="0"/>
                </a:cubicBezTo>
              </a:path>
            </a:pathLst>
          </a:cu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18864" y="5229201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/>
      <p:bldP spid="7" grpId="0" uiExpand="1"/>
      <p:bldP spid="8" grpId="0" uiExpand="1"/>
      <p:bldP spid="9" grpId="0"/>
      <p:bldP spid="14" grpId="0" uiExpand="1" animBg="1"/>
      <p:bldP spid="20" grpId="0" uiExpand="1" animBg="1"/>
      <p:bldP spid="2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 descr="cat-heart-dog.jpg"/>
          <p:cNvPicPr>
            <a:picLocks noGrp="1" noChangeAspect="1"/>
          </p:cNvPicPr>
          <p:nvPr>
            <p:ph sz="half" idx="4294967295"/>
          </p:nvPr>
        </p:nvPicPr>
        <p:blipFill>
          <a:blip r:embed="rId3" cstate="print"/>
          <a:stretch>
            <a:fillRect/>
          </a:stretch>
        </p:blipFill>
        <p:spPr>
          <a:xfrm>
            <a:off x="899592" y="836712"/>
            <a:ext cx="3888432" cy="5291584"/>
          </a:xfrm>
        </p:spPr>
      </p:pic>
      <p:sp>
        <p:nvSpPr>
          <p:cNvPr id="10" name="TextBox 9"/>
          <p:cNvSpPr txBox="1"/>
          <p:nvPr/>
        </p:nvSpPr>
        <p:spPr>
          <a:xfrm rot="60000">
            <a:off x="5158248" y="2958095"/>
            <a:ext cx="3809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#</a:t>
            </a:r>
            <a:r>
              <a:rPr lang="en-GB" sz="3600" dirty="0" err="1" smtClean="0">
                <a:solidFill>
                  <a:srgbClr val="C00000"/>
                </a:solidFill>
                <a:latin typeface="Conformity" pitchFamily="2" charset="0"/>
              </a:rPr>
              <a:t>fsharp</a:t>
            </a:r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 &lt;3 #</a:t>
            </a:r>
            <a:r>
              <a:rPr lang="en-GB" sz="3600" dirty="0" err="1" smtClean="0">
                <a:solidFill>
                  <a:srgbClr val="C00000"/>
                </a:solidFill>
                <a:latin typeface="Conformity" pitchFamily="2" charset="0"/>
              </a:rPr>
              <a:t>bloba</a:t>
            </a:r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 development!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Gill Sans MT" pitchFamily="34" charset="0"/>
              </a:rPr>
              <a:t>F# vs. C# </a:t>
            </a:r>
            <a:br>
              <a:rPr lang="en-GB" dirty="0" smtClean="0">
                <a:latin typeface="Gill Sans MT" pitchFamily="34" charset="0"/>
              </a:rPr>
            </a:br>
            <a:r>
              <a:rPr lang="en-GB" dirty="0" smtClean="0">
                <a:latin typeface="Gill Sans MT" pitchFamily="34" charset="0"/>
              </a:rPr>
              <a:t>for Domain Driven Design</a:t>
            </a:r>
            <a:endParaRPr lang="en-GB" dirty="0">
              <a:solidFill>
                <a:srgbClr val="C00000"/>
              </a:solidFill>
              <a:latin typeface="Gill Sans MT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  <a:latin typeface="Gill Sans MT" pitchFamily="34" charset="0"/>
              </a:rPr>
              <a:t>Values vs. Entities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Values vs. Entities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139952" y="6309320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Photo credit: http://www.flickr.com/photos/anacooke/</a:t>
            </a:r>
            <a:endParaRPr lang="en-GB" sz="1400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328863"/>
            <a:ext cx="70104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 rot="21540000">
            <a:off x="1835359" y="5035829"/>
            <a:ext cx="3601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Value objects</a:t>
            </a:r>
            <a:b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– can’t tell them apart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21420000">
            <a:off x="6395711" y="5068113"/>
            <a:ext cx="2124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Entity object</a:t>
            </a:r>
            <a:b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 – has identity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9" name="Left Bracket 8"/>
          <p:cNvSpPr/>
          <p:nvPr/>
        </p:nvSpPr>
        <p:spPr>
          <a:xfrm rot="16200000" flipV="1">
            <a:off x="3311860" y="2960948"/>
            <a:ext cx="360040" cy="3744416"/>
          </a:xfrm>
          <a:prstGeom prst="leftBracket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Bracket 9"/>
          <p:cNvSpPr/>
          <p:nvPr/>
        </p:nvSpPr>
        <p:spPr>
          <a:xfrm rot="16200000" flipV="1">
            <a:off x="6948264" y="4077072"/>
            <a:ext cx="360040" cy="1512168"/>
          </a:xfrm>
          <a:prstGeom prst="leftBracket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 rot="21420000">
            <a:off x="7104968" y="1769569"/>
            <a:ext cx="1465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My apple!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668344" y="2132856"/>
            <a:ext cx="144016" cy="43204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Values vs. Entities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139952" y="6309320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Photo credit: http://www.flickr.com/photos/anacooke/</a:t>
            </a:r>
            <a:endParaRPr lang="en-GB" sz="1400" dirty="0"/>
          </a:p>
        </p:txBody>
      </p:sp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113" y="2328863"/>
            <a:ext cx="81057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 rot="21540000">
            <a:off x="398920" y="4542240"/>
            <a:ext cx="8457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An Entity’s properties may change over its lifetime </a:t>
            </a:r>
            <a:b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but it preserves its identity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1420000">
            <a:off x="7104696" y="1759178"/>
            <a:ext cx="1862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Still my apple!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668344" y="2132856"/>
            <a:ext cx="144016" cy="43204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21420000">
            <a:off x="1198701" y="1769569"/>
            <a:ext cx="1465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My apple!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762077" y="2132856"/>
            <a:ext cx="144016" cy="43204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Values vs. Entities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73422" y="1600200"/>
            <a:ext cx="353853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Examples of Values:</a:t>
            </a:r>
          </a:p>
          <a:p>
            <a:r>
              <a:rPr lang="en-GB" dirty="0" smtClean="0"/>
              <a:t>Personal name</a:t>
            </a:r>
          </a:p>
          <a:p>
            <a:r>
              <a:rPr lang="en-GB" dirty="0" smtClean="0"/>
              <a:t>Email address</a:t>
            </a:r>
          </a:p>
          <a:p>
            <a:r>
              <a:rPr lang="en-GB" dirty="0" smtClean="0"/>
              <a:t>Postal address</a:t>
            </a:r>
          </a:p>
          <a:p>
            <a:r>
              <a:rPr lang="en-GB" dirty="0" smtClean="0"/>
              <a:t>Product code</a:t>
            </a:r>
          </a:p>
          <a:p>
            <a:pPr>
              <a:buNone/>
            </a:pPr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   uneaten apple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32040" y="1600200"/>
            <a:ext cx="381642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Examples of Entities: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Customer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Product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formity" pitchFamily="2" charset="0"/>
              </a:rPr>
              <a:t>   half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formity" pitchFamily="2" charset="0"/>
              </a:rPr>
              <a:t> 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formity" pitchFamily="2" charset="0"/>
              </a:rPr>
              <a:t>eaten apple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30890"/>
            <a:ext cx="8579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type Contact = {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MiddleInitial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EmailAddress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IsEmailVerified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GB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-180000">
            <a:off x="6185860" y="2864035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Which values are optional?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020726" y="2238202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827584" y="2654890"/>
            <a:ext cx="3024336" cy="5040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Prologue: which</a:t>
            </a:r>
            <a:r>
              <a:rPr lang="en-GB" baseline="0" dirty="0" smtClean="0">
                <a:solidFill>
                  <a:schemeClr val="bg1"/>
                </a:solidFill>
              </a:rPr>
              <a:t> values are optional?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How do you implement a Value object?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7618" y="1773238"/>
            <a:ext cx="8424862" cy="7191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600" dirty="0" smtClean="0"/>
              <a:t>Equality based on comparing all properties</a:t>
            </a:r>
          </a:p>
        </p:txBody>
      </p:sp>
      <p:sp>
        <p:nvSpPr>
          <p:cNvPr id="4" name="TextBox 3"/>
          <p:cNvSpPr txBox="1"/>
          <p:nvPr/>
        </p:nvSpPr>
        <p:spPr>
          <a:xfrm rot="21540000">
            <a:off x="5012077" y="5695080"/>
            <a:ext cx="38853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stop talking and show me some code!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67544" y="2444695"/>
            <a:ext cx="8424936" cy="1200329"/>
            <a:chOff x="539552" y="3501008"/>
            <a:chExt cx="8424936" cy="1200329"/>
          </a:xfrm>
        </p:grpSpPr>
        <p:sp>
          <p:nvSpPr>
            <p:cNvPr id="12" name="TextBox 11"/>
            <p:cNvSpPr txBox="1"/>
            <p:nvPr/>
          </p:nvSpPr>
          <p:spPr>
            <a:xfrm>
              <a:off x="539552" y="3501008"/>
              <a:ext cx="3960440" cy="120032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 err="1" smtClean="0">
                  <a:latin typeface="Consolas" pitchFamily="49" charset="0"/>
                  <a:cs typeface="Consolas" pitchFamily="49" charset="0"/>
                </a:rPr>
                <a:t>PersonalName</a:t>
              </a:r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:</a:t>
              </a:r>
              <a:br>
                <a:rPr lang="en-GB" sz="2400" dirty="0" smtClean="0">
                  <a:latin typeface="Consolas" pitchFamily="49" charset="0"/>
                  <a:cs typeface="Consolas" pitchFamily="49" charset="0"/>
                </a:rPr>
              </a:br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GB" sz="2400" dirty="0" err="1" smtClean="0">
                  <a:latin typeface="Consolas" pitchFamily="49" charset="0"/>
                  <a:cs typeface="Consolas" pitchFamily="49" charset="0"/>
                </a:rPr>
                <a:t>FirstName</a:t>
              </a:r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= "Alice"</a:t>
              </a:r>
            </a:p>
            <a:p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GB" sz="2400" dirty="0" err="1" smtClean="0">
                  <a:latin typeface="Consolas" pitchFamily="49" charset="0"/>
                  <a:cs typeface="Consolas" pitchFamily="49" charset="0"/>
                </a:rPr>
                <a:t>LastName</a:t>
              </a:r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= "Adams"</a:t>
              </a:r>
              <a:endParaRPr lang="en-GB" sz="24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04048" y="3501008"/>
              <a:ext cx="3960440" cy="120032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 err="1" smtClean="0">
                  <a:latin typeface="Consolas" pitchFamily="49" charset="0"/>
                  <a:cs typeface="Consolas" pitchFamily="49" charset="0"/>
                </a:rPr>
                <a:t>PersonalName</a:t>
              </a:r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:</a:t>
              </a:r>
              <a:br>
                <a:rPr lang="en-GB" sz="2400" dirty="0" smtClean="0">
                  <a:latin typeface="Consolas" pitchFamily="49" charset="0"/>
                  <a:cs typeface="Consolas" pitchFamily="49" charset="0"/>
                </a:rPr>
              </a:br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GB" sz="2400" dirty="0" err="1" smtClean="0">
                  <a:latin typeface="Consolas" pitchFamily="49" charset="0"/>
                  <a:cs typeface="Consolas" pitchFamily="49" charset="0"/>
                </a:rPr>
                <a:t>FirstName</a:t>
              </a:r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= "Alice"</a:t>
              </a:r>
            </a:p>
            <a:p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GB" sz="2400" dirty="0" err="1" smtClean="0">
                  <a:latin typeface="Consolas" pitchFamily="49" charset="0"/>
                  <a:cs typeface="Consolas" pitchFamily="49" charset="0"/>
                </a:rPr>
                <a:t>LastName</a:t>
              </a:r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= "Adams"</a:t>
              </a:r>
              <a:endParaRPr lang="en-GB" sz="24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082346" y="4149080"/>
              <a:ext cx="1086291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082346" y="4509120"/>
              <a:ext cx="1086291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082346" y="4077072"/>
              <a:ext cx="1086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i="1" dirty="0" smtClean="0"/>
                <a:t>Equal</a:t>
              </a:r>
              <a:endParaRPr lang="en-GB" sz="2400" i="1" dirty="0"/>
            </a:p>
          </p:txBody>
        </p:sp>
      </p:grpSp>
      <p:sp>
        <p:nvSpPr>
          <p:cNvPr id="26" name="Content Placeholder 2"/>
          <p:cNvSpPr txBox="1">
            <a:spLocks/>
          </p:cNvSpPr>
          <p:nvPr/>
        </p:nvSpPr>
        <p:spPr>
          <a:xfrm>
            <a:off x="467544" y="3933056"/>
            <a:ext cx="8424936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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Therefore must be immutable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2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1290240"/>
            <a:ext cx="83529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class </a:t>
            </a:r>
            <a:r>
              <a:rPr lang="en-GB" sz="2400" b="1" dirty="0" err="1" smtClean="0"/>
              <a:t>PersonalName</a:t>
            </a:r>
            <a:endParaRPr lang="en-GB" sz="2400" b="1" dirty="0" smtClean="0"/>
          </a:p>
          <a:p>
            <a:r>
              <a:rPr lang="en-GB" sz="2400" dirty="0" smtClean="0"/>
              <a:t>{</a:t>
            </a:r>
          </a:p>
          <a:p>
            <a:r>
              <a:rPr lang="en-GB" sz="2400" dirty="0" smtClean="0"/>
              <a:t>    public </a:t>
            </a:r>
            <a:r>
              <a:rPr lang="en-GB" sz="2400" dirty="0" err="1" smtClean="0"/>
              <a:t>PersonalName</a:t>
            </a:r>
            <a:r>
              <a:rPr lang="en-GB" sz="2400" dirty="0" smtClean="0"/>
              <a:t>(string </a:t>
            </a:r>
            <a:r>
              <a:rPr lang="en-GB" sz="2400" dirty="0" err="1" smtClean="0"/>
              <a:t>firstName</a:t>
            </a:r>
            <a:r>
              <a:rPr lang="en-GB" sz="2400" dirty="0" smtClean="0"/>
              <a:t>, string </a:t>
            </a:r>
            <a:r>
              <a:rPr lang="en-GB" sz="2400" dirty="0" err="1" smtClean="0"/>
              <a:t>lastName</a:t>
            </a:r>
            <a:r>
              <a:rPr lang="en-GB" sz="2400" dirty="0" smtClean="0"/>
              <a:t>)</a:t>
            </a:r>
          </a:p>
          <a:p>
            <a:r>
              <a:rPr lang="en-GB" sz="2400" dirty="0" smtClean="0"/>
              <a:t>    {</a:t>
            </a:r>
          </a:p>
          <a:p>
            <a:r>
              <a:rPr lang="en-GB" sz="2400" dirty="0" smtClean="0"/>
              <a:t>        </a:t>
            </a:r>
            <a:r>
              <a:rPr lang="en-GB" sz="2400" dirty="0" err="1" smtClean="0"/>
              <a:t>this.FirstName</a:t>
            </a:r>
            <a:r>
              <a:rPr lang="en-GB" sz="2400" dirty="0" smtClean="0"/>
              <a:t> = </a:t>
            </a:r>
            <a:r>
              <a:rPr lang="en-GB" sz="2400" dirty="0" err="1" smtClean="0"/>
              <a:t>firstName</a:t>
            </a:r>
            <a:r>
              <a:rPr lang="en-GB" sz="2400" dirty="0" smtClean="0"/>
              <a:t>;</a:t>
            </a:r>
          </a:p>
          <a:p>
            <a:r>
              <a:rPr lang="en-GB" sz="2400" dirty="0" smtClean="0"/>
              <a:t>        </a:t>
            </a:r>
            <a:r>
              <a:rPr lang="en-GB" sz="2400" dirty="0" err="1" smtClean="0"/>
              <a:t>this.LastName</a:t>
            </a:r>
            <a:r>
              <a:rPr lang="en-GB" sz="2400" dirty="0" smtClean="0"/>
              <a:t> = </a:t>
            </a:r>
            <a:r>
              <a:rPr lang="en-GB" sz="2400" dirty="0" err="1" smtClean="0"/>
              <a:t>lastName</a:t>
            </a:r>
            <a:r>
              <a:rPr lang="en-GB" sz="2400" dirty="0" smtClean="0"/>
              <a:t>;</a:t>
            </a:r>
          </a:p>
          <a:p>
            <a:r>
              <a:rPr lang="en-GB" sz="2400" dirty="0" smtClean="0"/>
              <a:t>    }</a:t>
            </a:r>
          </a:p>
          <a:p>
            <a:endParaRPr lang="en-GB" sz="2400" dirty="0" smtClean="0"/>
          </a:p>
          <a:p>
            <a:r>
              <a:rPr lang="en-GB" sz="2400" dirty="0" smtClean="0"/>
              <a:t>    public string </a:t>
            </a:r>
            <a:r>
              <a:rPr lang="en-GB" sz="2400" dirty="0" err="1" smtClean="0"/>
              <a:t>FirstName</a:t>
            </a:r>
            <a:r>
              <a:rPr lang="en-GB" sz="2400" dirty="0" smtClean="0"/>
              <a:t> { get; private set; }</a:t>
            </a:r>
          </a:p>
          <a:p>
            <a:r>
              <a:rPr lang="en-GB" sz="2400" dirty="0" smtClean="0"/>
              <a:t>    public string </a:t>
            </a:r>
            <a:r>
              <a:rPr lang="en-GB" sz="2400" dirty="0" err="1" smtClean="0"/>
              <a:t>LastName</a:t>
            </a:r>
            <a:r>
              <a:rPr lang="en-GB" sz="2400" dirty="0" smtClean="0"/>
              <a:t> { get; private set; }</a:t>
            </a:r>
          </a:p>
          <a:p>
            <a:r>
              <a:rPr lang="en-GB" sz="2400" dirty="0" smtClean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 rot="21240000" flipH="1">
            <a:off x="4225018" y="5236256"/>
            <a:ext cx="404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use "private set" for immutability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788024" y="4941168"/>
            <a:ext cx="216023" cy="50405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Value object definition in C#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836712"/>
            <a:ext cx="835292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class </a:t>
            </a:r>
            <a:r>
              <a:rPr lang="en-GB" sz="1600" b="1" dirty="0" err="1" smtClean="0"/>
              <a:t>PersonalName</a:t>
            </a:r>
            <a:endParaRPr lang="en-GB" sz="1600" b="1" dirty="0" smtClean="0"/>
          </a:p>
          <a:p>
            <a:r>
              <a:rPr lang="en-GB" sz="1600" dirty="0" smtClean="0"/>
              <a:t>{</a:t>
            </a:r>
          </a:p>
          <a:p>
            <a:r>
              <a:rPr lang="en-GB" sz="1600" dirty="0" smtClean="0"/>
              <a:t>    // all the code from above, plus...</a:t>
            </a:r>
          </a:p>
          <a:p>
            <a:endParaRPr lang="en-GB" sz="1600" dirty="0" smtClean="0"/>
          </a:p>
          <a:p>
            <a:r>
              <a:rPr lang="en-GB" sz="1600" dirty="0" smtClean="0"/>
              <a:t>    public override </a:t>
            </a:r>
            <a:r>
              <a:rPr lang="en-GB" sz="1600" dirty="0" err="1" smtClean="0"/>
              <a:t>int</a:t>
            </a:r>
            <a:r>
              <a:rPr lang="en-GB" sz="1600" dirty="0" smtClean="0"/>
              <a:t> </a:t>
            </a:r>
            <a:r>
              <a:rPr lang="en-GB" sz="1600" dirty="0" err="1" smtClean="0"/>
              <a:t>GetHashCode</a:t>
            </a:r>
            <a:r>
              <a:rPr lang="en-GB" sz="1600" dirty="0" smtClean="0"/>
              <a:t>()</a:t>
            </a:r>
          </a:p>
          <a:p>
            <a:r>
              <a:rPr lang="en-GB" sz="1600" dirty="0" smtClean="0"/>
              <a:t>    {</a:t>
            </a:r>
          </a:p>
          <a:p>
            <a:r>
              <a:rPr lang="en-GB" sz="1600" dirty="0" smtClean="0"/>
              <a:t>        return </a:t>
            </a:r>
            <a:r>
              <a:rPr lang="en-GB" sz="1600" dirty="0" err="1" smtClean="0"/>
              <a:t>this.FirstName.GetHashCode</a:t>
            </a:r>
            <a:r>
              <a:rPr lang="en-GB" sz="1600" dirty="0" smtClean="0"/>
              <a:t>() + </a:t>
            </a:r>
            <a:r>
              <a:rPr lang="en-GB" sz="1600" dirty="0" err="1" smtClean="0"/>
              <a:t>this.LastName.GetHashCode</a:t>
            </a:r>
            <a:r>
              <a:rPr lang="en-GB" sz="1600" dirty="0" smtClean="0"/>
              <a:t>();</a:t>
            </a:r>
          </a:p>
          <a:p>
            <a:r>
              <a:rPr lang="en-GB" sz="1600" dirty="0" smtClean="0"/>
              <a:t>    }</a:t>
            </a:r>
          </a:p>
          <a:p>
            <a:r>
              <a:rPr lang="en-GB" sz="1600" dirty="0" smtClean="0"/>
              <a:t>    </a:t>
            </a:r>
          </a:p>
          <a:p>
            <a:r>
              <a:rPr lang="en-GB" sz="1600" dirty="0" smtClean="0"/>
              <a:t>    public override </a:t>
            </a:r>
            <a:r>
              <a:rPr lang="en-GB" sz="1600" dirty="0" err="1" smtClean="0"/>
              <a:t>bool</a:t>
            </a:r>
            <a:r>
              <a:rPr lang="en-GB" sz="1600" dirty="0" smtClean="0"/>
              <a:t> Equals(object other)</a:t>
            </a:r>
          </a:p>
          <a:p>
            <a:r>
              <a:rPr lang="en-GB" sz="1600" dirty="0" smtClean="0"/>
              <a:t>    {</a:t>
            </a:r>
          </a:p>
          <a:p>
            <a:r>
              <a:rPr lang="en-GB" sz="1600" dirty="0" smtClean="0"/>
              <a:t>        return Equals(other as </a:t>
            </a:r>
            <a:r>
              <a:rPr lang="en-GB" sz="1600" dirty="0" err="1" smtClean="0"/>
              <a:t>PersonalName</a:t>
            </a:r>
            <a:r>
              <a:rPr lang="en-GB" sz="1600" dirty="0" smtClean="0"/>
              <a:t>);</a:t>
            </a:r>
          </a:p>
          <a:p>
            <a:r>
              <a:rPr lang="en-GB" sz="1600" dirty="0" smtClean="0"/>
              <a:t>    }</a:t>
            </a:r>
          </a:p>
          <a:p>
            <a:endParaRPr lang="en-GB" sz="1600" dirty="0" smtClean="0"/>
          </a:p>
          <a:p>
            <a:r>
              <a:rPr lang="en-GB" sz="1600" dirty="0" smtClean="0"/>
              <a:t>    public </a:t>
            </a:r>
            <a:r>
              <a:rPr lang="en-GB" sz="1600" dirty="0" err="1" smtClean="0"/>
              <a:t>bool</a:t>
            </a:r>
            <a:r>
              <a:rPr lang="en-GB" sz="1600" dirty="0" smtClean="0"/>
              <a:t> Equals(</a:t>
            </a:r>
            <a:r>
              <a:rPr lang="en-GB" sz="1600" dirty="0" err="1" smtClean="0"/>
              <a:t>PersonalName</a:t>
            </a:r>
            <a:r>
              <a:rPr lang="en-GB" sz="1600" dirty="0" smtClean="0"/>
              <a:t> other)</a:t>
            </a:r>
          </a:p>
          <a:p>
            <a:r>
              <a:rPr lang="en-GB" sz="1600" dirty="0" smtClean="0"/>
              <a:t>    {</a:t>
            </a:r>
          </a:p>
          <a:p>
            <a:r>
              <a:rPr lang="en-GB" sz="1600" dirty="0" smtClean="0"/>
              <a:t>        if ((object) other == null)</a:t>
            </a:r>
          </a:p>
          <a:p>
            <a:r>
              <a:rPr lang="en-GB" sz="1600" dirty="0" smtClean="0"/>
              <a:t>        {</a:t>
            </a:r>
          </a:p>
          <a:p>
            <a:r>
              <a:rPr lang="en-GB" sz="1600" dirty="0" smtClean="0"/>
              <a:t>            return false;</a:t>
            </a:r>
          </a:p>
          <a:p>
            <a:r>
              <a:rPr lang="en-GB" sz="1600" dirty="0" smtClean="0"/>
              <a:t>        }</a:t>
            </a:r>
          </a:p>
          <a:p>
            <a:r>
              <a:rPr lang="en-GB" sz="1600" dirty="0" smtClean="0"/>
              <a:t>        return </a:t>
            </a:r>
            <a:r>
              <a:rPr lang="en-GB" sz="1600" dirty="0" err="1" smtClean="0"/>
              <a:t>FirstName</a:t>
            </a:r>
            <a:r>
              <a:rPr lang="en-GB" sz="1600" dirty="0" smtClean="0"/>
              <a:t> == </a:t>
            </a:r>
            <a:r>
              <a:rPr lang="en-GB" sz="1600" dirty="0" err="1" smtClean="0"/>
              <a:t>other.FirstName</a:t>
            </a:r>
            <a:r>
              <a:rPr lang="en-GB" sz="1600" dirty="0" smtClean="0"/>
              <a:t> &amp;&amp; </a:t>
            </a:r>
            <a:r>
              <a:rPr lang="en-GB" sz="1600" dirty="0" err="1" smtClean="0"/>
              <a:t>LastName</a:t>
            </a:r>
            <a:r>
              <a:rPr lang="en-GB" sz="1600" dirty="0" smtClean="0"/>
              <a:t> == </a:t>
            </a:r>
            <a:r>
              <a:rPr lang="en-GB" sz="1600" dirty="0" err="1" smtClean="0"/>
              <a:t>other.LastName</a:t>
            </a:r>
            <a:r>
              <a:rPr lang="en-GB" sz="1600" dirty="0" smtClean="0"/>
              <a:t>;</a:t>
            </a:r>
          </a:p>
          <a:p>
            <a:r>
              <a:rPr lang="en-GB" sz="1600" dirty="0" smtClean="0"/>
              <a:t>    }</a:t>
            </a:r>
            <a:endParaRPr lang="en-GB" sz="1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Value object definition in C# (</a:t>
            </a:r>
            <a:r>
              <a:rPr lang="en-GB" dirty="0" smtClean="0">
                <a:solidFill>
                  <a:srgbClr val="C00000"/>
                </a:solidFill>
              </a:rPr>
              <a:t>extra code for equality</a:t>
            </a:r>
            <a:r>
              <a:rPr lang="en-GB" dirty="0" smtClean="0"/>
              <a:t>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951111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type </a:t>
            </a:r>
            <a:r>
              <a:rPr lang="en-GB" sz="2400" b="1" dirty="0" err="1" smtClean="0"/>
              <a:t>PersonalName</a:t>
            </a:r>
            <a:r>
              <a:rPr lang="en-GB" sz="2400" dirty="0" smtClean="0"/>
              <a:t> = {</a:t>
            </a:r>
            <a:r>
              <a:rPr lang="en-GB" sz="2400" dirty="0" err="1" smtClean="0"/>
              <a:t>FirstName:string</a:t>
            </a:r>
            <a:r>
              <a:rPr lang="en-GB" sz="2400" dirty="0" smtClean="0"/>
              <a:t>; </a:t>
            </a:r>
            <a:r>
              <a:rPr lang="en-GB" sz="2400" dirty="0" err="1" smtClean="0"/>
              <a:t>LastName:string</a:t>
            </a:r>
            <a:r>
              <a:rPr lang="en-GB" sz="2400" dirty="0" smtClean="0"/>
              <a:t>}</a:t>
            </a:r>
            <a:endParaRPr lang="en-GB" sz="24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Value object definition in F#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rot="21240000" flipH="1">
            <a:off x="5332420" y="4472246"/>
            <a:ext cx="34777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the best code is no code at all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9752" y="2248946"/>
            <a:ext cx="4392488" cy="9902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16000" tIns="216000" rIns="216000" bIns="216000" rtlCol="0" anchor="ctr">
            <a:sp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 Rounded MT Bold" pitchFamily="34" charset="0"/>
              </a:rPr>
              <a:t>This page intentionally left blank</a:t>
            </a:r>
          </a:p>
          <a:p>
            <a:pPr algn="ctr"/>
            <a:endParaRPr lang="en-GB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Value object definition in F# (</a:t>
            </a:r>
            <a:r>
              <a:rPr lang="en-GB" smtClean="0">
                <a:solidFill>
                  <a:srgbClr val="C00000"/>
                </a:solidFill>
              </a:rPr>
              <a:t>extra code for equality</a:t>
            </a:r>
            <a:r>
              <a:rPr lang="en-GB" smtClean="0"/>
              <a:t>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How do you implement an Entity object?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4848" y="1773238"/>
            <a:ext cx="8229600" cy="7191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600" dirty="0" smtClean="0"/>
              <a:t>Equality based on some sort of id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0040" y="2492896"/>
            <a:ext cx="8676456" cy="1224136"/>
            <a:chOff x="539552" y="3501008"/>
            <a:chExt cx="8676456" cy="1224136"/>
          </a:xfrm>
        </p:grpSpPr>
        <p:sp>
          <p:nvSpPr>
            <p:cNvPr id="11" name="TextBox 10"/>
            <p:cNvSpPr txBox="1"/>
            <p:nvPr/>
          </p:nvSpPr>
          <p:spPr>
            <a:xfrm>
              <a:off x="539552" y="3501008"/>
              <a:ext cx="3960440" cy="120032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Person:</a:t>
              </a:r>
              <a:br>
                <a:rPr lang="en-GB" sz="2400" dirty="0" smtClean="0">
                  <a:latin typeface="Consolas" pitchFamily="49" charset="0"/>
                  <a:cs typeface="Consolas" pitchFamily="49" charset="0"/>
                </a:rPr>
              </a:br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Id = 1</a:t>
              </a:r>
            </a:p>
            <a:p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Name = "Alice Adams"</a:t>
              </a:r>
              <a:endParaRPr lang="en-GB" sz="24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04048" y="3501008"/>
              <a:ext cx="4211960" cy="120032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Person:</a:t>
              </a:r>
              <a:br>
                <a:rPr lang="en-GB" sz="2400" dirty="0" smtClean="0">
                  <a:latin typeface="Consolas" pitchFamily="49" charset="0"/>
                  <a:cs typeface="Consolas" pitchFamily="49" charset="0"/>
                </a:rPr>
              </a:br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Id = 1</a:t>
              </a:r>
            </a:p>
            <a:p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Name = "Bilbo Baggins"</a:t>
              </a:r>
              <a:endParaRPr lang="en-GB" sz="24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4082346" y="4149080"/>
              <a:ext cx="1086291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082346" y="4509120"/>
              <a:ext cx="1086291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067944" y="3645024"/>
              <a:ext cx="1086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i="1" dirty="0" smtClean="0"/>
                <a:t>Equal</a:t>
              </a:r>
              <a:endParaRPr lang="en-GB" sz="2400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67944" y="4263479"/>
              <a:ext cx="1086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i="1" dirty="0" smtClean="0">
                  <a:solidFill>
                    <a:srgbClr val="C00000"/>
                  </a:solidFill>
                </a:rPr>
                <a:t>X</a:t>
              </a:r>
              <a:endParaRPr lang="en-GB" sz="2400" i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Content Placeholder 2"/>
          <p:cNvSpPr txBox="1">
            <a:spLocks/>
          </p:cNvSpPr>
          <p:nvPr/>
        </p:nvSpPr>
        <p:spPr>
          <a:xfrm>
            <a:off x="323528" y="4365104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GB" sz="2800" dirty="0" smtClean="0">
                <a:sym typeface="Wingdings"/>
              </a:rPr>
              <a:t></a:t>
            </a:r>
            <a:r>
              <a:rPr lang="en-GB" sz="2800" dirty="0" smtClean="0"/>
              <a:t> </a:t>
            </a:r>
            <a:r>
              <a:rPr kumimoji="0" lang="en-GB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Generally has mutable 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124744"/>
            <a:ext cx="62464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class </a:t>
            </a:r>
            <a:r>
              <a:rPr lang="en-GB" b="1" dirty="0" smtClean="0"/>
              <a:t>Person</a:t>
            </a:r>
          </a:p>
          <a:p>
            <a:r>
              <a:rPr lang="en-GB" dirty="0" smtClean="0"/>
              <a:t>{</a:t>
            </a:r>
          </a:p>
          <a:p>
            <a:r>
              <a:rPr lang="en-GB" dirty="0" smtClean="0"/>
              <a:t>    public Person(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0070C0"/>
                </a:solidFill>
              </a:rPr>
              <a:t>id</a:t>
            </a:r>
            <a:r>
              <a:rPr lang="en-GB" dirty="0" smtClean="0"/>
              <a:t>, </a:t>
            </a:r>
            <a:r>
              <a:rPr lang="en-GB" dirty="0" err="1" smtClean="0"/>
              <a:t>PersonalName</a:t>
            </a:r>
            <a:r>
              <a:rPr lang="en-GB" dirty="0" smtClean="0"/>
              <a:t> name)</a:t>
            </a:r>
          </a:p>
          <a:p>
            <a:r>
              <a:rPr lang="en-GB" dirty="0" smtClean="0"/>
              <a:t>    {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this.</a:t>
            </a:r>
            <a:r>
              <a:rPr lang="en-GB" dirty="0" err="1" smtClean="0">
                <a:solidFill>
                  <a:srgbClr val="0070C0"/>
                </a:solidFill>
              </a:rPr>
              <a:t>Id</a:t>
            </a:r>
            <a:r>
              <a:rPr lang="en-GB" dirty="0" smtClean="0"/>
              <a:t> = id;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this.Name</a:t>
            </a:r>
            <a:r>
              <a:rPr lang="en-GB" dirty="0" smtClean="0"/>
              <a:t> = name;</a:t>
            </a:r>
          </a:p>
          <a:p>
            <a:r>
              <a:rPr lang="en-GB" dirty="0" smtClean="0"/>
              <a:t>    }</a:t>
            </a:r>
          </a:p>
          <a:p>
            <a:endParaRPr lang="en-GB" dirty="0" smtClean="0"/>
          </a:p>
          <a:p>
            <a:r>
              <a:rPr lang="en-GB" dirty="0" smtClean="0"/>
              <a:t>    public 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0070C0"/>
                </a:solidFill>
              </a:rPr>
              <a:t>Id</a:t>
            </a:r>
            <a:r>
              <a:rPr lang="en-GB" dirty="0" smtClean="0"/>
              <a:t> { get; private set; }</a:t>
            </a:r>
          </a:p>
          <a:p>
            <a:r>
              <a:rPr lang="en-GB" dirty="0" smtClean="0"/>
              <a:t>    public </a:t>
            </a:r>
            <a:r>
              <a:rPr lang="en-GB" dirty="0" err="1" smtClean="0"/>
              <a:t>PersonalName</a:t>
            </a:r>
            <a:r>
              <a:rPr lang="en-GB" dirty="0" smtClean="0"/>
              <a:t> Name { get; set; }</a:t>
            </a:r>
          </a:p>
          <a:p>
            <a:r>
              <a:rPr lang="en-GB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 rot="21240000" flipH="1">
            <a:off x="4082547" y="4329580"/>
            <a:ext cx="3477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removed private set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427984" y="3933056"/>
            <a:ext cx="432048" cy="57606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 object definition in C# (part 1)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057954"/>
            <a:ext cx="624644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/>
              <a:t>class </a:t>
            </a:r>
            <a:r>
              <a:rPr lang="en-GB" sz="1600" b="1" dirty="0" smtClean="0"/>
              <a:t>Person</a:t>
            </a:r>
          </a:p>
          <a:p>
            <a:r>
              <a:rPr lang="en-GB" sz="1600" dirty="0" smtClean="0"/>
              <a:t>{</a:t>
            </a:r>
          </a:p>
          <a:p>
            <a:r>
              <a:rPr lang="en-GB" sz="1600" dirty="0" smtClean="0"/>
              <a:t>    // all the code from above, plus...</a:t>
            </a:r>
          </a:p>
          <a:p>
            <a:endParaRPr lang="en-GB" sz="1600" dirty="0" smtClean="0"/>
          </a:p>
          <a:p>
            <a:r>
              <a:rPr lang="en-GB" sz="1600" dirty="0" smtClean="0"/>
              <a:t>    public override </a:t>
            </a:r>
            <a:r>
              <a:rPr lang="en-GB" sz="1600" dirty="0" err="1" smtClean="0"/>
              <a:t>int</a:t>
            </a:r>
            <a:r>
              <a:rPr lang="en-GB" sz="1600" dirty="0" smtClean="0"/>
              <a:t> </a:t>
            </a:r>
            <a:r>
              <a:rPr lang="en-GB" sz="1600" dirty="0" err="1" smtClean="0"/>
              <a:t>GetHashCode</a:t>
            </a:r>
            <a:r>
              <a:rPr lang="en-GB" sz="1600" dirty="0" smtClean="0"/>
              <a:t>()</a:t>
            </a:r>
          </a:p>
          <a:p>
            <a:r>
              <a:rPr lang="en-GB" sz="1600" dirty="0" smtClean="0"/>
              <a:t>    {</a:t>
            </a:r>
          </a:p>
          <a:p>
            <a:r>
              <a:rPr lang="en-GB" sz="1600" dirty="0" smtClean="0"/>
              <a:t>        return </a:t>
            </a:r>
            <a:r>
              <a:rPr lang="en-GB" sz="1600" dirty="0" err="1" smtClean="0"/>
              <a:t>this.</a:t>
            </a:r>
            <a:r>
              <a:rPr lang="en-GB" sz="1600" dirty="0" err="1" smtClean="0">
                <a:solidFill>
                  <a:srgbClr val="0070C0"/>
                </a:solidFill>
              </a:rPr>
              <a:t>Id</a:t>
            </a:r>
            <a:r>
              <a:rPr lang="en-GB" sz="1600" dirty="0" err="1" smtClean="0"/>
              <a:t>.GetHashCode</a:t>
            </a:r>
            <a:r>
              <a:rPr lang="en-GB" sz="1600" dirty="0" smtClean="0"/>
              <a:t>();</a:t>
            </a:r>
          </a:p>
          <a:p>
            <a:r>
              <a:rPr lang="en-GB" sz="1600" dirty="0" smtClean="0"/>
              <a:t>    }</a:t>
            </a:r>
          </a:p>
          <a:p>
            <a:r>
              <a:rPr lang="en-GB" sz="1600" dirty="0" smtClean="0"/>
              <a:t>    </a:t>
            </a:r>
          </a:p>
          <a:p>
            <a:r>
              <a:rPr lang="en-GB" sz="1600" dirty="0" smtClean="0"/>
              <a:t>    public override </a:t>
            </a:r>
            <a:r>
              <a:rPr lang="en-GB" sz="1600" dirty="0" err="1" smtClean="0"/>
              <a:t>bool</a:t>
            </a:r>
            <a:r>
              <a:rPr lang="en-GB" sz="1600" dirty="0" smtClean="0"/>
              <a:t> Equals(object other)</a:t>
            </a:r>
          </a:p>
          <a:p>
            <a:r>
              <a:rPr lang="en-GB" sz="1600" dirty="0" smtClean="0"/>
              <a:t>    {</a:t>
            </a:r>
          </a:p>
          <a:p>
            <a:r>
              <a:rPr lang="en-GB" sz="1600" dirty="0" smtClean="0"/>
              <a:t>        return Equals(other as Person);</a:t>
            </a:r>
          </a:p>
          <a:p>
            <a:r>
              <a:rPr lang="en-GB" sz="1600" dirty="0" smtClean="0"/>
              <a:t>    }</a:t>
            </a:r>
          </a:p>
          <a:p>
            <a:endParaRPr lang="en-GB" sz="1600" dirty="0" smtClean="0"/>
          </a:p>
          <a:p>
            <a:r>
              <a:rPr lang="en-GB" sz="1600" dirty="0" smtClean="0"/>
              <a:t>    public </a:t>
            </a:r>
            <a:r>
              <a:rPr lang="en-GB" sz="1600" dirty="0" err="1" smtClean="0"/>
              <a:t>bool</a:t>
            </a:r>
            <a:r>
              <a:rPr lang="en-GB" sz="1600" dirty="0" smtClean="0"/>
              <a:t> Equals(Person other)</a:t>
            </a:r>
          </a:p>
          <a:p>
            <a:r>
              <a:rPr lang="en-GB" sz="1600" dirty="0" smtClean="0"/>
              <a:t>    {</a:t>
            </a:r>
          </a:p>
          <a:p>
            <a:r>
              <a:rPr lang="en-GB" sz="1600" dirty="0" smtClean="0"/>
              <a:t>        if ((object) other == null)</a:t>
            </a:r>
          </a:p>
          <a:p>
            <a:r>
              <a:rPr lang="en-GB" sz="1600" dirty="0" smtClean="0"/>
              <a:t>        {</a:t>
            </a:r>
          </a:p>
          <a:p>
            <a:r>
              <a:rPr lang="en-GB" sz="1600" dirty="0" smtClean="0"/>
              <a:t>            return false;</a:t>
            </a:r>
          </a:p>
          <a:p>
            <a:r>
              <a:rPr lang="en-GB" sz="1600" dirty="0" smtClean="0"/>
              <a:t>        }</a:t>
            </a:r>
          </a:p>
          <a:p>
            <a:r>
              <a:rPr lang="en-GB" sz="1600" dirty="0" smtClean="0"/>
              <a:t>        return </a:t>
            </a:r>
            <a:r>
              <a:rPr lang="en-GB" sz="1600" dirty="0" smtClean="0">
                <a:solidFill>
                  <a:srgbClr val="0070C0"/>
                </a:solidFill>
              </a:rPr>
              <a:t>Id</a:t>
            </a:r>
            <a:r>
              <a:rPr lang="en-GB" sz="1600" dirty="0" smtClean="0"/>
              <a:t> == </a:t>
            </a:r>
            <a:r>
              <a:rPr lang="en-GB" sz="1600" dirty="0" err="1" smtClean="0"/>
              <a:t>other.</a:t>
            </a:r>
            <a:r>
              <a:rPr lang="en-GB" sz="1600" dirty="0" err="1" smtClean="0">
                <a:solidFill>
                  <a:srgbClr val="0070C0"/>
                </a:solidFill>
              </a:rPr>
              <a:t>Id</a:t>
            </a:r>
            <a:r>
              <a:rPr lang="en-GB" sz="1600" dirty="0" smtClean="0"/>
              <a:t>;</a:t>
            </a:r>
          </a:p>
          <a:p>
            <a:r>
              <a:rPr lang="en-GB" sz="1600" dirty="0" smtClean="0"/>
              <a:t>    }</a:t>
            </a:r>
          </a:p>
          <a:p>
            <a:r>
              <a:rPr lang="en-GB" sz="1600" dirty="0" smtClean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 rot="21240000" flipH="1">
            <a:off x="4082547" y="4329580"/>
            <a:ext cx="3477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Compare on Id now...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987824" y="4869160"/>
            <a:ext cx="1584176" cy="115212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195736" y="2924944"/>
            <a:ext cx="2304256" cy="158417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Entity object definition in C# (part 2)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076543"/>
            <a:ext cx="7560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070C0"/>
                </a:solidFill>
              </a:rPr>
              <a:t>[&lt;</a:t>
            </a:r>
            <a:r>
              <a:rPr lang="en-GB" sz="2400" dirty="0" err="1" smtClean="0">
                <a:solidFill>
                  <a:srgbClr val="0070C0"/>
                </a:solidFill>
              </a:rPr>
              <a:t>CustomEquality</a:t>
            </a:r>
            <a:r>
              <a:rPr lang="en-GB" sz="2400" dirty="0" smtClean="0">
                <a:solidFill>
                  <a:srgbClr val="0070C0"/>
                </a:solidFill>
              </a:rPr>
              <a:t>; </a:t>
            </a:r>
            <a:r>
              <a:rPr lang="en-GB" sz="2400" dirty="0" err="1" smtClean="0">
                <a:solidFill>
                  <a:srgbClr val="0070C0"/>
                </a:solidFill>
              </a:rPr>
              <a:t>NoComparison</a:t>
            </a:r>
            <a:r>
              <a:rPr lang="en-GB" sz="2400" dirty="0" smtClean="0">
                <a:solidFill>
                  <a:srgbClr val="0070C0"/>
                </a:solidFill>
              </a:rPr>
              <a:t>&gt;]    </a:t>
            </a:r>
          </a:p>
          <a:p>
            <a:r>
              <a:rPr lang="en-GB" sz="2400" dirty="0" smtClean="0"/>
              <a:t>type </a:t>
            </a:r>
            <a:r>
              <a:rPr lang="en-GB" sz="2400" b="1" dirty="0" smtClean="0"/>
              <a:t>Person</a:t>
            </a:r>
            <a:r>
              <a:rPr lang="en-GB" sz="2400" dirty="0" smtClean="0"/>
              <a:t> = {</a:t>
            </a:r>
            <a:r>
              <a:rPr lang="en-GB" sz="2400" dirty="0" err="1" smtClean="0">
                <a:solidFill>
                  <a:srgbClr val="0070C0"/>
                </a:solidFill>
              </a:rPr>
              <a:t>Id</a:t>
            </a:r>
            <a:r>
              <a:rPr lang="en-GB" sz="2400" dirty="0" err="1" smtClean="0"/>
              <a:t>:int</a:t>
            </a:r>
            <a:r>
              <a:rPr lang="en-GB" sz="2400" dirty="0" smtClean="0"/>
              <a:t>; </a:t>
            </a:r>
            <a:r>
              <a:rPr lang="en-GB" sz="2400" dirty="0" err="1" smtClean="0"/>
              <a:t>Name:PersonalName</a:t>
            </a:r>
            <a:r>
              <a:rPr lang="en-GB" sz="2400" dirty="0" smtClean="0"/>
              <a:t>} with</a:t>
            </a:r>
          </a:p>
          <a:p>
            <a:r>
              <a:rPr lang="en-GB" sz="2400" dirty="0" smtClean="0"/>
              <a:t>     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611560" y="2047488"/>
            <a:ext cx="75608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400" dirty="0" smtClean="0"/>
          </a:p>
          <a:p>
            <a:r>
              <a:rPr lang="en-GB" sz="2400" dirty="0" smtClean="0"/>
              <a:t>    override </a:t>
            </a:r>
            <a:r>
              <a:rPr lang="en-GB" sz="2400" dirty="0" err="1" smtClean="0"/>
              <a:t>this.GetHashCode</a:t>
            </a:r>
            <a:r>
              <a:rPr lang="en-GB" sz="2400" dirty="0" smtClean="0"/>
              <a:t>() = hash </a:t>
            </a:r>
            <a:r>
              <a:rPr lang="en-GB" sz="2400" dirty="0" err="1" smtClean="0"/>
              <a:t>this.Id</a:t>
            </a:r>
            <a:r>
              <a:rPr lang="en-GB" sz="2400" dirty="0" smtClean="0"/>
              <a:t>        </a:t>
            </a:r>
          </a:p>
          <a:p>
            <a:endParaRPr lang="en-GB" sz="2400" dirty="0" smtClean="0"/>
          </a:p>
          <a:p>
            <a:r>
              <a:rPr lang="en-GB" sz="2400" dirty="0" smtClean="0"/>
              <a:t>    override </a:t>
            </a:r>
            <a:r>
              <a:rPr lang="en-GB" sz="2400" dirty="0" err="1" smtClean="0"/>
              <a:t>this.Equals</a:t>
            </a:r>
            <a:r>
              <a:rPr lang="en-GB" sz="2400" dirty="0" smtClean="0"/>
              <a:t>(other) =</a:t>
            </a:r>
          </a:p>
          <a:p>
            <a:r>
              <a:rPr lang="en-GB" sz="2400" dirty="0" smtClean="0"/>
              <a:t>        match other with</a:t>
            </a:r>
          </a:p>
          <a:p>
            <a:r>
              <a:rPr lang="en-GB" sz="2400" dirty="0" smtClean="0"/>
              <a:t>        | :? Person as p -&gt; (</a:t>
            </a:r>
            <a:r>
              <a:rPr lang="en-GB" sz="2400" dirty="0" err="1" smtClean="0"/>
              <a:t>this.Id</a:t>
            </a:r>
            <a:r>
              <a:rPr lang="en-GB" sz="2400" dirty="0" smtClean="0"/>
              <a:t> = </a:t>
            </a:r>
            <a:r>
              <a:rPr lang="en-GB" sz="2400" dirty="0" err="1" smtClean="0"/>
              <a:t>p.Id</a:t>
            </a:r>
            <a:r>
              <a:rPr lang="en-GB" sz="2400" dirty="0" smtClean="0"/>
              <a:t>)</a:t>
            </a:r>
          </a:p>
          <a:p>
            <a:r>
              <a:rPr lang="en-GB" sz="2400" dirty="0" smtClean="0"/>
              <a:t>        | _ -&gt; false</a:t>
            </a:r>
          </a:p>
          <a:p>
            <a:r>
              <a:rPr lang="en-GB" sz="2400" dirty="0" smtClean="0"/>
              <a:t>        </a:t>
            </a:r>
          </a:p>
        </p:txBody>
      </p:sp>
      <p:sp>
        <p:nvSpPr>
          <p:cNvPr id="5" name="TextBox 4"/>
          <p:cNvSpPr txBox="1"/>
          <p:nvPr/>
        </p:nvSpPr>
        <p:spPr>
          <a:xfrm rot="21240000" flipH="1">
            <a:off x="2718407" y="4519571"/>
            <a:ext cx="2013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If its a person...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555776" y="4271609"/>
            <a:ext cx="360040" cy="28803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1480000" flipH="1">
            <a:off x="5083498" y="4378602"/>
            <a:ext cx="2013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...compare by Id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004048" y="4271607"/>
            <a:ext cx="144016" cy="2880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 object definition in F# with equality override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 rot="120000">
            <a:off x="4003008" y="5429453"/>
            <a:ext cx="3230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No null checking!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  <p:bldP spid="11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 object definition in F# with </a:t>
            </a:r>
            <a:r>
              <a:rPr lang="en-GB" dirty="0" smtClean="0"/>
              <a:t>no equality allowed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611560" y="1085835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070C0"/>
                </a:solidFill>
              </a:rPr>
              <a:t>[&lt;</a:t>
            </a:r>
            <a:r>
              <a:rPr lang="en-GB" sz="2400" dirty="0" err="1" smtClean="0">
                <a:solidFill>
                  <a:srgbClr val="0070C0"/>
                </a:solidFill>
              </a:rPr>
              <a:t>CustomEquality</a:t>
            </a:r>
            <a:r>
              <a:rPr lang="en-GB" sz="2400" dirty="0" smtClean="0">
                <a:solidFill>
                  <a:srgbClr val="0070C0"/>
                </a:solidFill>
              </a:rPr>
              <a:t>; </a:t>
            </a:r>
            <a:r>
              <a:rPr lang="en-GB" sz="2400" dirty="0" err="1" smtClean="0">
                <a:solidFill>
                  <a:srgbClr val="0070C0"/>
                </a:solidFill>
              </a:rPr>
              <a:t>NoComparison</a:t>
            </a:r>
            <a:r>
              <a:rPr lang="en-GB" sz="2400" dirty="0" smtClean="0">
                <a:solidFill>
                  <a:srgbClr val="0070C0"/>
                </a:solidFill>
              </a:rPr>
              <a:t>&gt;]</a:t>
            </a:r>
            <a:r>
              <a:rPr lang="en-GB" sz="2400" dirty="0" smtClean="0"/>
              <a:t>    </a:t>
            </a:r>
          </a:p>
          <a:p>
            <a:r>
              <a:rPr lang="en-GB" sz="2400" dirty="0" smtClean="0"/>
              <a:t>type </a:t>
            </a:r>
            <a:r>
              <a:rPr lang="en-GB" sz="2400" b="1" dirty="0" smtClean="0"/>
              <a:t>Person</a:t>
            </a:r>
            <a:r>
              <a:rPr lang="en-GB" sz="2400" dirty="0" smtClean="0"/>
              <a:t> = {</a:t>
            </a:r>
            <a:r>
              <a:rPr lang="en-GB" sz="2400" dirty="0" err="1" smtClean="0">
                <a:solidFill>
                  <a:srgbClr val="0070C0"/>
                </a:solidFill>
              </a:rPr>
              <a:t>Id</a:t>
            </a:r>
            <a:r>
              <a:rPr lang="en-GB" sz="2400" dirty="0" err="1" smtClean="0"/>
              <a:t>:int</a:t>
            </a:r>
            <a:r>
              <a:rPr lang="en-GB" sz="2400" dirty="0" smtClean="0"/>
              <a:t>; </a:t>
            </a:r>
            <a:r>
              <a:rPr lang="en-GB" sz="2400" dirty="0" err="1" smtClean="0"/>
              <a:t>Name:PersonalName</a:t>
            </a:r>
            <a:r>
              <a:rPr lang="en-GB" sz="2400" dirty="0" smtClean="0"/>
              <a:t>}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1560" y="1095127"/>
            <a:ext cx="8352928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070C0"/>
                </a:solidFill>
              </a:rPr>
              <a:t>[&lt;</a:t>
            </a:r>
            <a:r>
              <a:rPr lang="en-GB" sz="2400" dirty="0" err="1" smtClean="0">
                <a:solidFill>
                  <a:srgbClr val="C00000"/>
                </a:solidFill>
              </a:rPr>
              <a:t>NoEquality</a:t>
            </a:r>
            <a:r>
              <a:rPr lang="en-GB" sz="2400" dirty="0" smtClean="0">
                <a:solidFill>
                  <a:srgbClr val="0070C0"/>
                </a:solidFill>
              </a:rPr>
              <a:t>; </a:t>
            </a:r>
            <a:r>
              <a:rPr lang="en-GB" sz="2400" dirty="0" err="1" smtClean="0">
                <a:solidFill>
                  <a:srgbClr val="0070C0"/>
                </a:solidFill>
              </a:rPr>
              <a:t>NoComparison</a:t>
            </a:r>
            <a:r>
              <a:rPr lang="en-GB" sz="2400" dirty="0" smtClean="0">
                <a:solidFill>
                  <a:srgbClr val="0070C0"/>
                </a:solidFill>
              </a:rPr>
              <a:t>&gt;]</a:t>
            </a:r>
            <a:r>
              <a:rPr lang="en-GB" sz="2400" dirty="0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30890"/>
            <a:ext cx="8579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type Contact = {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MiddleInitial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EmailAddress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IsEmailVerified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-180000">
            <a:off x="6185860" y="2864035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What are the constraints?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020726" y="2238202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843808" y="2222842"/>
            <a:ext cx="1872208" cy="5040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Prologue: what are the constraints?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80000" flipH="1">
            <a:off x="2635599" y="1945984"/>
            <a:ext cx="3876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Must not be more than 50 chars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085835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[&lt;</a:t>
            </a:r>
            <a:r>
              <a:rPr lang="en-GB" sz="2400" dirty="0" err="1" smtClean="0"/>
              <a:t>NoEquality</a:t>
            </a:r>
            <a:r>
              <a:rPr lang="en-GB" sz="2400" dirty="0" smtClean="0"/>
              <a:t>; </a:t>
            </a:r>
            <a:r>
              <a:rPr lang="en-GB" sz="2400" dirty="0" err="1" smtClean="0"/>
              <a:t>NoComparison</a:t>
            </a:r>
            <a:r>
              <a:rPr lang="en-GB" sz="2400" dirty="0" smtClean="0"/>
              <a:t>&gt;]    </a:t>
            </a:r>
          </a:p>
          <a:p>
            <a:r>
              <a:rPr lang="en-GB" sz="2400" dirty="0" smtClean="0"/>
              <a:t>type </a:t>
            </a:r>
            <a:r>
              <a:rPr lang="en-GB" sz="2400" b="1" dirty="0" smtClean="0"/>
              <a:t>Person</a:t>
            </a:r>
            <a:r>
              <a:rPr lang="en-GB" sz="2400" dirty="0" smtClean="0"/>
              <a:t> = { ... ... ... }     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611560" y="2804735"/>
            <a:ext cx="83529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let </a:t>
            </a:r>
            <a:r>
              <a:rPr lang="en-GB" sz="2400" b="1" dirty="0" err="1" smtClean="0"/>
              <a:t>tryCreatePerson</a:t>
            </a:r>
            <a:r>
              <a:rPr lang="en-GB" sz="2400" dirty="0" smtClean="0"/>
              <a:t> name = </a:t>
            </a:r>
            <a:br>
              <a:rPr lang="en-GB" sz="2400" dirty="0" smtClean="0"/>
            </a:br>
            <a:r>
              <a:rPr lang="en-GB" sz="2400" dirty="0" smtClean="0"/>
              <a:t>    // validate on construction</a:t>
            </a:r>
            <a:br>
              <a:rPr lang="en-GB" sz="2400" dirty="0" smtClean="0"/>
            </a:br>
            <a:r>
              <a:rPr lang="en-GB" sz="2400" dirty="0" smtClean="0"/>
              <a:t>    // if input is valid return something</a:t>
            </a:r>
            <a:br>
              <a:rPr lang="en-GB" sz="2400" dirty="0" smtClean="0"/>
            </a:br>
            <a:r>
              <a:rPr lang="en-GB" sz="2400" dirty="0" smtClean="0"/>
              <a:t>    // if input is not</a:t>
            </a:r>
            <a:r>
              <a:rPr lang="en-GB" sz="2400" i="1" dirty="0" smtClean="0"/>
              <a:t> </a:t>
            </a:r>
            <a:r>
              <a:rPr lang="en-GB" sz="2400" dirty="0" smtClean="0"/>
              <a:t>valid return error</a:t>
            </a:r>
            <a:br>
              <a:rPr lang="en-GB" sz="2400" dirty="0" smtClean="0"/>
            </a:br>
            <a:r>
              <a:rPr lang="en-GB" sz="2400" dirty="0" smtClean="0"/>
              <a:t>              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203848" y="1988840"/>
            <a:ext cx="2092521" cy="568660"/>
            <a:chOff x="2267745" y="1844824"/>
            <a:chExt cx="2092521" cy="568660"/>
          </a:xfrm>
        </p:grpSpPr>
        <p:sp>
          <p:nvSpPr>
            <p:cNvPr id="7" name="TextBox 6"/>
            <p:cNvSpPr txBox="1"/>
            <p:nvPr/>
          </p:nvSpPr>
          <p:spPr>
            <a:xfrm rot="21480000" flipH="1">
              <a:off x="2347195" y="1951819"/>
              <a:ext cx="2013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immutable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2267745" y="1844824"/>
              <a:ext cx="144016" cy="28803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 rot="120000">
            <a:off x="193097" y="4633381"/>
            <a:ext cx="3008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u="sng" dirty="0" smtClean="0">
                <a:solidFill>
                  <a:srgbClr val="C00000"/>
                </a:solidFill>
                <a:latin typeface="Conformity" pitchFamily="2" charset="0"/>
              </a:rPr>
              <a:t>All</a:t>
            </a:r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 changes must go through this checkpoint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48064" y="3750131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rgbClr val="C00000"/>
                </a:solidFill>
                <a:sym typeface="Wingdings"/>
              </a:rPr>
              <a:t></a:t>
            </a:r>
            <a:endParaRPr lang="en-GB" sz="48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92080" y="3356992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GB" sz="4800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20000">
            <a:off x="5008681" y="2419039"/>
            <a:ext cx="40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The only way to create an object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491880" y="2564904"/>
            <a:ext cx="1656184" cy="36004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 rot="5400000">
            <a:off x="-40219" y="3792747"/>
            <a:ext cx="1440163" cy="712670"/>
          </a:xfrm>
          <a:custGeom>
            <a:avLst/>
            <a:gdLst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44643 w 2968597"/>
              <a:gd name="connsiteY2" fmla="*/ 212651 h 1180214"/>
              <a:gd name="connsiteX3" fmla="*/ 65908 w 2968597"/>
              <a:gd name="connsiteY3" fmla="*/ 244548 h 1180214"/>
              <a:gd name="connsiteX4" fmla="*/ 76541 w 2968597"/>
              <a:gd name="connsiteY4" fmla="*/ 276446 h 1180214"/>
              <a:gd name="connsiteX5" fmla="*/ 108439 w 2968597"/>
              <a:gd name="connsiteY5" fmla="*/ 308344 h 1180214"/>
              <a:gd name="connsiteX6" fmla="*/ 129704 w 2968597"/>
              <a:gd name="connsiteY6" fmla="*/ 340241 h 1180214"/>
              <a:gd name="connsiteX7" fmla="*/ 150969 w 2968597"/>
              <a:gd name="connsiteY7" fmla="*/ 361507 h 1180214"/>
              <a:gd name="connsiteX8" fmla="*/ 193499 w 2968597"/>
              <a:gd name="connsiteY8" fmla="*/ 425302 h 1180214"/>
              <a:gd name="connsiteX9" fmla="*/ 267927 w 2968597"/>
              <a:gd name="connsiteY9" fmla="*/ 499730 h 1180214"/>
              <a:gd name="connsiteX10" fmla="*/ 310457 w 2968597"/>
              <a:gd name="connsiteY10" fmla="*/ 542260 h 1180214"/>
              <a:gd name="connsiteX11" fmla="*/ 384885 w 2968597"/>
              <a:gd name="connsiteY11" fmla="*/ 616688 h 1180214"/>
              <a:gd name="connsiteX12" fmla="*/ 416783 w 2968597"/>
              <a:gd name="connsiteY12" fmla="*/ 637953 h 1180214"/>
              <a:gd name="connsiteX13" fmla="*/ 448680 w 2968597"/>
              <a:gd name="connsiteY13" fmla="*/ 669851 h 1180214"/>
              <a:gd name="connsiteX14" fmla="*/ 491211 w 2968597"/>
              <a:gd name="connsiteY14" fmla="*/ 691116 h 1180214"/>
              <a:gd name="connsiteX15" fmla="*/ 555006 w 2968597"/>
              <a:gd name="connsiteY15" fmla="*/ 744279 h 1180214"/>
              <a:gd name="connsiteX16" fmla="*/ 586904 w 2968597"/>
              <a:gd name="connsiteY16" fmla="*/ 754911 h 1180214"/>
              <a:gd name="connsiteX17" fmla="*/ 618801 w 2968597"/>
              <a:gd name="connsiteY17" fmla="*/ 776176 h 1180214"/>
              <a:gd name="connsiteX18" fmla="*/ 671964 w 2968597"/>
              <a:gd name="connsiteY18" fmla="*/ 797441 h 1180214"/>
              <a:gd name="connsiteX19" fmla="*/ 693229 w 2968597"/>
              <a:gd name="connsiteY19" fmla="*/ 818707 h 1180214"/>
              <a:gd name="connsiteX20" fmla="*/ 757025 w 2968597"/>
              <a:gd name="connsiteY20" fmla="*/ 850604 h 1180214"/>
              <a:gd name="connsiteX21" fmla="*/ 831453 w 2968597"/>
              <a:gd name="connsiteY21" fmla="*/ 893135 h 1180214"/>
              <a:gd name="connsiteX22" fmla="*/ 863350 w 2968597"/>
              <a:gd name="connsiteY22" fmla="*/ 914400 h 1180214"/>
              <a:gd name="connsiteX23" fmla="*/ 980308 w 2968597"/>
              <a:gd name="connsiteY23" fmla="*/ 967562 h 1180214"/>
              <a:gd name="connsiteX24" fmla="*/ 1022839 w 2968597"/>
              <a:gd name="connsiteY24" fmla="*/ 978195 h 1180214"/>
              <a:gd name="connsiteX25" fmla="*/ 1086634 w 2968597"/>
              <a:gd name="connsiteY25" fmla="*/ 999460 h 1180214"/>
              <a:gd name="connsiteX26" fmla="*/ 1182327 w 2968597"/>
              <a:gd name="connsiteY26" fmla="*/ 1020725 h 1180214"/>
              <a:gd name="connsiteX27" fmla="*/ 1288653 w 2968597"/>
              <a:gd name="connsiteY27" fmla="*/ 1052623 h 1180214"/>
              <a:gd name="connsiteX28" fmla="*/ 1384346 w 2968597"/>
              <a:gd name="connsiteY28" fmla="*/ 1073888 h 1180214"/>
              <a:gd name="connsiteX29" fmla="*/ 1522569 w 2968597"/>
              <a:gd name="connsiteY29" fmla="*/ 1095153 h 1180214"/>
              <a:gd name="connsiteX30" fmla="*/ 1586364 w 2968597"/>
              <a:gd name="connsiteY30" fmla="*/ 1105786 h 1180214"/>
              <a:gd name="connsiteX31" fmla="*/ 1671425 w 2968597"/>
              <a:gd name="connsiteY31" fmla="*/ 1116418 h 1180214"/>
              <a:gd name="connsiteX32" fmla="*/ 1799015 w 2968597"/>
              <a:gd name="connsiteY32" fmla="*/ 1137683 h 1180214"/>
              <a:gd name="connsiteX33" fmla="*/ 1905341 w 2968597"/>
              <a:gd name="connsiteY33" fmla="*/ 1148316 h 1180214"/>
              <a:gd name="connsiteX34" fmla="*/ 2054197 w 2968597"/>
              <a:gd name="connsiteY34" fmla="*/ 1180214 h 1180214"/>
              <a:gd name="connsiteX35" fmla="*/ 2724048 w 2968597"/>
              <a:gd name="connsiteY35" fmla="*/ 1169581 h 1180214"/>
              <a:gd name="connsiteX36" fmla="*/ 2755946 w 2968597"/>
              <a:gd name="connsiteY36" fmla="*/ 1158948 h 1180214"/>
              <a:gd name="connsiteX37" fmla="*/ 2872904 w 2968597"/>
              <a:gd name="connsiteY37" fmla="*/ 1127051 h 1180214"/>
              <a:gd name="connsiteX38" fmla="*/ 2904801 w 2968597"/>
              <a:gd name="connsiteY38" fmla="*/ 1105786 h 1180214"/>
              <a:gd name="connsiteX39" fmla="*/ 2947332 w 2968597"/>
              <a:gd name="connsiteY39" fmla="*/ 1095153 h 1180214"/>
              <a:gd name="connsiteX40" fmla="*/ 2968597 w 2968597"/>
              <a:gd name="connsiteY40" fmla="*/ 1084521 h 118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968597" h="1180214">
                <a:moveTo>
                  <a:pt x="2113" y="0"/>
                </a:moveTo>
                <a:cubicBezTo>
                  <a:pt x="21423" y="173780"/>
                  <a:pt x="0" y="41867"/>
                  <a:pt x="23378" y="127590"/>
                </a:cubicBezTo>
                <a:cubicBezTo>
                  <a:pt x="31068" y="155786"/>
                  <a:pt x="28431" y="188333"/>
                  <a:pt x="44643" y="212651"/>
                </a:cubicBezTo>
                <a:cubicBezTo>
                  <a:pt x="51731" y="223283"/>
                  <a:pt x="60193" y="233119"/>
                  <a:pt x="65908" y="244548"/>
                </a:cubicBezTo>
                <a:cubicBezTo>
                  <a:pt x="70920" y="254573"/>
                  <a:pt x="70324" y="267121"/>
                  <a:pt x="76541" y="276446"/>
                </a:cubicBezTo>
                <a:cubicBezTo>
                  <a:pt x="84882" y="288957"/>
                  <a:pt x="98813" y="296792"/>
                  <a:pt x="108439" y="308344"/>
                </a:cubicBezTo>
                <a:cubicBezTo>
                  <a:pt x="116620" y="318161"/>
                  <a:pt x="121721" y="330263"/>
                  <a:pt x="129704" y="340241"/>
                </a:cubicBezTo>
                <a:cubicBezTo>
                  <a:pt x="135966" y="348069"/>
                  <a:pt x="144954" y="353487"/>
                  <a:pt x="150969" y="361507"/>
                </a:cubicBezTo>
                <a:cubicBezTo>
                  <a:pt x="166303" y="381953"/>
                  <a:pt x="175427" y="407230"/>
                  <a:pt x="193499" y="425302"/>
                </a:cubicBezTo>
                <a:lnTo>
                  <a:pt x="267927" y="499730"/>
                </a:lnTo>
                <a:cubicBezTo>
                  <a:pt x="291124" y="569326"/>
                  <a:pt x="258905" y="501019"/>
                  <a:pt x="310457" y="542260"/>
                </a:cubicBezTo>
                <a:cubicBezTo>
                  <a:pt x="337854" y="564178"/>
                  <a:pt x="355692" y="597226"/>
                  <a:pt x="384885" y="616688"/>
                </a:cubicBezTo>
                <a:cubicBezTo>
                  <a:pt x="395518" y="623776"/>
                  <a:pt x="406966" y="629772"/>
                  <a:pt x="416783" y="637953"/>
                </a:cubicBezTo>
                <a:cubicBezTo>
                  <a:pt x="428334" y="647579"/>
                  <a:pt x="436444" y="661111"/>
                  <a:pt x="448680" y="669851"/>
                </a:cubicBezTo>
                <a:cubicBezTo>
                  <a:pt x="461578" y="679064"/>
                  <a:pt x="477034" y="684028"/>
                  <a:pt x="491211" y="691116"/>
                </a:cubicBezTo>
                <a:cubicBezTo>
                  <a:pt x="514726" y="714632"/>
                  <a:pt x="525399" y="729476"/>
                  <a:pt x="555006" y="744279"/>
                </a:cubicBezTo>
                <a:cubicBezTo>
                  <a:pt x="565031" y="749291"/>
                  <a:pt x="576271" y="751367"/>
                  <a:pt x="586904" y="754911"/>
                </a:cubicBezTo>
                <a:cubicBezTo>
                  <a:pt x="597536" y="761999"/>
                  <a:pt x="607372" y="770461"/>
                  <a:pt x="618801" y="776176"/>
                </a:cubicBezTo>
                <a:cubicBezTo>
                  <a:pt x="635872" y="784712"/>
                  <a:pt x="655393" y="787972"/>
                  <a:pt x="671964" y="797441"/>
                </a:cubicBezTo>
                <a:cubicBezTo>
                  <a:pt x="680668" y="802415"/>
                  <a:pt x="685401" y="812445"/>
                  <a:pt x="693229" y="818707"/>
                </a:cubicBezTo>
                <a:cubicBezTo>
                  <a:pt x="722673" y="842263"/>
                  <a:pt x="723335" y="839375"/>
                  <a:pt x="757025" y="850604"/>
                </a:cubicBezTo>
                <a:cubicBezTo>
                  <a:pt x="859863" y="927734"/>
                  <a:pt x="750272" y="852544"/>
                  <a:pt x="831453" y="893135"/>
                </a:cubicBezTo>
                <a:cubicBezTo>
                  <a:pt x="842882" y="898850"/>
                  <a:pt x="852255" y="908060"/>
                  <a:pt x="863350" y="914400"/>
                </a:cubicBezTo>
                <a:cubicBezTo>
                  <a:pt x="890774" y="930071"/>
                  <a:pt x="958149" y="959504"/>
                  <a:pt x="980308" y="967562"/>
                </a:cubicBezTo>
                <a:cubicBezTo>
                  <a:pt x="994042" y="972556"/>
                  <a:pt x="1008842" y="973996"/>
                  <a:pt x="1022839" y="978195"/>
                </a:cubicBezTo>
                <a:cubicBezTo>
                  <a:pt x="1044309" y="984636"/>
                  <a:pt x="1065164" y="993019"/>
                  <a:pt x="1086634" y="999460"/>
                </a:cubicBezTo>
                <a:cubicBezTo>
                  <a:pt x="1116674" y="1008472"/>
                  <a:pt x="1151963" y="1014653"/>
                  <a:pt x="1182327" y="1020725"/>
                </a:cubicBezTo>
                <a:cubicBezTo>
                  <a:pt x="1250627" y="1054875"/>
                  <a:pt x="1200399" y="1034972"/>
                  <a:pt x="1288653" y="1052623"/>
                </a:cubicBezTo>
                <a:cubicBezTo>
                  <a:pt x="1459340" y="1086760"/>
                  <a:pt x="1180043" y="1036740"/>
                  <a:pt x="1384346" y="1073888"/>
                </a:cubicBezTo>
                <a:cubicBezTo>
                  <a:pt x="1457306" y="1087154"/>
                  <a:pt x="1444881" y="1083201"/>
                  <a:pt x="1522569" y="1095153"/>
                </a:cubicBezTo>
                <a:cubicBezTo>
                  <a:pt x="1543877" y="1098431"/>
                  <a:pt x="1565022" y="1102737"/>
                  <a:pt x="1586364" y="1105786"/>
                </a:cubicBezTo>
                <a:cubicBezTo>
                  <a:pt x="1614651" y="1109827"/>
                  <a:pt x="1643167" y="1112179"/>
                  <a:pt x="1671425" y="1116418"/>
                </a:cubicBezTo>
                <a:cubicBezTo>
                  <a:pt x="1714065" y="1122814"/>
                  <a:pt x="1756112" y="1133393"/>
                  <a:pt x="1799015" y="1137683"/>
                </a:cubicBezTo>
                <a:cubicBezTo>
                  <a:pt x="1834457" y="1141227"/>
                  <a:pt x="1870116" y="1143032"/>
                  <a:pt x="1905341" y="1148316"/>
                </a:cubicBezTo>
                <a:cubicBezTo>
                  <a:pt x="1965673" y="1157366"/>
                  <a:pt x="2000991" y="1166912"/>
                  <a:pt x="2054197" y="1180214"/>
                </a:cubicBezTo>
                <a:lnTo>
                  <a:pt x="2724048" y="1169581"/>
                </a:lnTo>
                <a:cubicBezTo>
                  <a:pt x="2735251" y="1169242"/>
                  <a:pt x="2745133" y="1161897"/>
                  <a:pt x="2755946" y="1158948"/>
                </a:cubicBezTo>
                <a:cubicBezTo>
                  <a:pt x="2887873" y="1122967"/>
                  <a:pt x="2799476" y="1151525"/>
                  <a:pt x="2872904" y="1127051"/>
                </a:cubicBezTo>
                <a:cubicBezTo>
                  <a:pt x="2883536" y="1119963"/>
                  <a:pt x="2893056" y="1110820"/>
                  <a:pt x="2904801" y="1105786"/>
                </a:cubicBezTo>
                <a:cubicBezTo>
                  <a:pt x="2918233" y="1100029"/>
                  <a:pt x="2933469" y="1099774"/>
                  <a:pt x="2947332" y="1095153"/>
                </a:cubicBezTo>
                <a:cubicBezTo>
                  <a:pt x="2954850" y="1092647"/>
                  <a:pt x="2961509" y="1088065"/>
                  <a:pt x="2968597" y="1084521"/>
                </a:cubicBezTo>
              </a:path>
            </a:pathLst>
          </a:cu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 rot="120000">
            <a:off x="265103" y="5425469"/>
            <a:ext cx="3008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Great for enforcing invariants in one place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22" name="Freeform 21"/>
          <p:cNvSpPr/>
          <p:nvPr/>
        </p:nvSpPr>
        <p:spPr>
          <a:xfrm rot="5400000">
            <a:off x="203514" y="5517232"/>
            <a:ext cx="504056" cy="216024"/>
          </a:xfrm>
          <a:custGeom>
            <a:avLst/>
            <a:gdLst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44643 w 2968597"/>
              <a:gd name="connsiteY2" fmla="*/ 212651 h 1180214"/>
              <a:gd name="connsiteX3" fmla="*/ 65908 w 2968597"/>
              <a:gd name="connsiteY3" fmla="*/ 244548 h 1180214"/>
              <a:gd name="connsiteX4" fmla="*/ 76541 w 2968597"/>
              <a:gd name="connsiteY4" fmla="*/ 276446 h 1180214"/>
              <a:gd name="connsiteX5" fmla="*/ 108439 w 2968597"/>
              <a:gd name="connsiteY5" fmla="*/ 308344 h 1180214"/>
              <a:gd name="connsiteX6" fmla="*/ 129704 w 2968597"/>
              <a:gd name="connsiteY6" fmla="*/ 340241 h 1180214"/>
              <a:gd name="connsiteX7" fmla="*/ 150969 w 2968597"/>
              <a:gd name="connsiteY7" fmla="*/ 361507 h 1180214"/>
              <a:gd name="connsiteX8" fmla="*/ 193499 w 2968597"/>
              <a:gd name="connsiteY8" fmla="*/ 425302 h 1180214"/>
              <a:gd name="connsiteX9" fmla="*/ 267927 w 2968597"/>
              <a:gd name="connsiteY9" fmla="*/ 499730 h 1180214"/>
              <a:gd name="connsiteX10" fmla="*/ 310457 w 2968597"/>
              <a:gd name="connsiteY10" fmla="*/ 542260 h 1180214"/>
              <a:gd name="connsiteX11" fmla="*/ 384885 w 2968597"/>
              <a:gd name="connsiteY11" fmla="*/ 616688 h 1180214"/>
              <a:gd name="connsiteX12" fmla="*/ 416783 w 2968597"/>
              <a:gd name="connsiteY12" fmla="*/ 637953 h 1180214"/>
              <a:gd name="connsiteX13" fmla="*/ 448680 w 2968597"/>
              <a:gd name="connsiteY13" fmla="*/ 669851 h 1180214"/>
              <a:gd name="connsiteX14" fmla="*/ 491211 w 2968597"/>
              <a:gd name="connsiteY14" fmla="*/ 691116 h 1180214"/>
              <a:gd name="connsiteX15" fmla="*/ 555006 w 2968597"/>
              <a:gd name="connsiteY15" fmla="*/ 744279 h 1180214"/>
              <a:gd name="connsiteX16" fmla="*/ 586904 w 2968597"/>
              <a:gd name="connsiteY16" fmla="*/ 754911 h 1180214"/>
              <a:gd name="connsiteX17" fmla="*/ 618801 w 2968597"/>
              <a:gd name="connsiteY17" fmla="*/ 776176 h 1180214"/>
              <a:gd name="connsiteX18" fmla="*/ 671964 w 2968597"/>
              <a:gd name="connsiteY18" fmla="*/ 797441 h 1180214"/>
              <a:gd name="connsiteX19" fmla="*/ 693229 w 2968597"/>
              <a:gd name="connsiteY19" fmla="*/ 818707 h 1180214"/>
              <a:gd name="connsiteX20" fmla="*/ 757025 w 2968597"/>
              <a:gd name="connsiteY20" fmla="*/ 850604 h 1180214"/>
              <a:gd name="connsiteX21" fmla="*/ 831453 w 2968597"/>
              <a:gd name="connsiteY21" fmla="*/ 893135 h 1180214"/>
              <a:gd name="connsiteX22" fmla="*/ 863350 w 2968597"/>
              <a:gd name="connsiteY22" fmla="*/ 914400 h 1180214"/>
              <a:gd name="connsiteX23" fmla="*/ 980308 w 2968597"/>
              <a:gd name="connsiteY23" fmla="*/ 967562 h 1180214"/>
              <a:gd name="connsiteX24" fmla="*/ 1022839 w 2968597"/>
              <a:gd name="connsiteY24" fmla="*/ 978195 h 1180214"/>
              <a:gd name="connsiteX25" fmla="*/ 1086634 w 2968597"/>
              <a:gd name="connsiteY25" fmla="*/ 999460 h 1180214"/>
              <a:gd name="connsiteX26" fmla="*/ 1182327 w 2968597"/>
              <a:gd name="connsiteY26" fmla="*/ 1020725 h 1180214"/>
              <a:gd name="connsiteX27" fmla="*/ 1288653 w 2968597"/>
              <a:gd name="connsiteY27" fmla="*/ 1052623 h 1180214"/>
              <a:gd name="connsiteX28" fmla="*/ 1384346 w 2968597"/>
              <a:gd name="connsiteY28" fmla="*/ 1073888 h 1180214"/>
              <a:gd name="connsiteX29" fmla="*/ 1522569 w 2968597"/>
              <a:gd name="connsiteY29" fmla="*/ 1095153 h 1180214"/>
              <a:gd name="connsiteX30" fmla="*/ 1586364 w 2968597"/>
              <a:gd name="connsiteY30" fmla="*/ 1105786 h 1180214"/>
              <a:gd name="connsiteX31" fmla="*/ 1671425 w 2968597"/>
              <a:gd name="connsiteY31" fmla="*/ 1116418 h 1180214"/>
              <a:gd name="connsiteX32" fmla="*/ 1799015 w 2968597"/>
              <a:gd name="connsiteY32" fmla="*/ 1137683 h 1180214"/>
              <a:gd name="connsiteX33" fmla="*/ 1905341 w 2968597"/>
              <a:gd name="connsiteY33" fmla="*/ 1148316 h 1180214"/>
              <a:gd name="connsiteX34" fmla="*/ 2054197 w 2968597"/>
              <a:gd name="connsiteY34" fmla="*/ 1180214 h 1180214"/>
              <a:gd name="connsiteX35" fmla="*/ 2724048 w 2968597"/>
              <a:gd name="connsiteY35" fmla="*/ 1169581 h 1180214"/>
              <a:gd name="connsiteX36" fmla="*/ 2755946 w 2968597"/>
              <a:gd name="connsiteY36" fmla="*/ 1158948 h 1180214"/>
              <a:gd name="connsiteX37" fmla="*/ 2872904 w 2968597"/>
              <a:gd name="connsiteY37" fmla="*/ 1127051 h 1180214"/>
              <a:gd name="connsiteX38" fmla="*/ 2904801 w 2968597"/>
              <a:gd name="connsiteY38" fmla="*/ 1105786 h 1180214"/>
              <a:gd name="connsiteX39" fmla="*/ 2947332 w 2968597"/>
              <a:gd name="connsiteY39" fmla="*/ 1095153 h 1180214"/>
              <a:gd name="connsiteX40" fmla="*/ 2968597 w 2968597"/>
              <a:gd name="connsiteY40" fmla="*/ 1084521 h 1180214"/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44643 w 2968597"/>
              <a:gd name="connsiteY2" fmla="*/ 212651 h 1180214"/>
              <a:gd name="connsiteX3" fmla="*/ 65908 w 2968597"/>
              <a:gd name="connsiteY3" fmla="*/ 244548 h 1180214"/>
              <a:gd name="connsiteX4" fmla="*/ 76541 w 2968597"/>
              <a:gd name="connsiteY4" fmla="*/ 276446 h 1180214"/>
              <a:gd name="connsiteX5" fmla="*/ 108439 w 2968597"/>
              <a:gd name="connsiteY5" fmla="*/ 308344 h 1180214"/>
              <a:gd name="connsiteX6" fmla="*/ 129704 w 2968597"/>
              <a:gd name="connsiteY6" fmla="*/ 340241 h 1180214"/>
              <a:gd name="connsiteX7" fmla="*/ 193499 w 2968597"/>
              <a:gd name="connsiteY7" fmla="*/ 425302 h 1180214"/>
              <a:gd name="connsiteX8" fmla="*/ 267927 w 2968597"/>
              <a:gd name="connsiteY8" fmla="*/ 499730 h 1180214"/>
              <a:gd name="connsiteX9" fmla="*/ 310457 w 2968597"/>
              <a:gd name="connsiteY9" fmla="*/ 542260 h 1180214"/>
              <a:gd name="connsiteX10" fmla="*/ 384885 w 2968597"/>
              <a:gd name="connsiteY10" fmla="*/ 616688 h 1180214"/>
              <a:gd name="connsiteX11" fmla="*/ 416783 w 2968597"/>
              <a:gd name="connsiteY11" fmla="*/ 637953 h 1180214"/>
              <a:gd name="connsiteX12" fmla="*/ 448680 w 2968597"/>
              <a:gd name="connsiteY12" fmla="*/ 669851 h 1180214"/>
              <a:gd name="connsiteX13" fmla="*/ 491211 w 2968597"/>
              <a:gd name="connsiteY13" fmla="*/ 691116 h 1180214"/>
              <a:gd name="connsiteX14" fmla="*/ 555006 w 2968597"/>
              <a:gd name="connsiteY14" fmla="*/ 744279 h 1180214"/>
              <a:gd name="connsiteX15" fmla="*/ 586904 w 2968597"/>
              <a:gd name="connsiteY15" fmla="*/ 754911 h 1180214"/>
              <a:gd name="connsiteX16" fmla="*/ 618801 w 2968597"/>
              <a:gd name="connsiteY16" fmla="*/ 776176 h 1180214"/>
              <a:gd name="connsiteX17" fmla="*/ 671964 w 2968597"/>
              <a:gd name="connsiteY17" fmla="*/ 797441 h 1180214"/>
              <a:gd name="connsiteX18" fmla="*/ 693229 w 2968597"/>
              <a:gd name="connsiteY18" fmla="*/ 818707 h 1180214"/>
              <a:gd name="connsiteX19" fmla="*/ 757025 w 2968597"/>
              <a:gd name="connsiteY19" fmla="*/ 850604 h 1180214"/>
              <a:gd name="connsiteX20" fmla="*/ 831453 w 2968597"/>
              <a:gd name="connsiteY20" fmla="*/ 893135 h 1180214"/>
              <a:gd name="connsiteX21" fmla="*/ 863350 w 2968597"/>
              <a:gd name="connsiteY21" fmla="*/ 914400 h 1180214"/>
              <a:gd name="connsiteX22" fmla="*/ 980308 w 2968597"/>
              <a:gd name="connsiteY22" fmla="*/ 967562 h 1180214"/>
              <a:gd name="connsiteX23" fmla="*/ 1022839 w 2968597"/>
              <a:gd name="connsiteY23" fmla="*/ 978195 h 1180214"/>
              <a:gd name="connsiteX24" fmla="*/ 1086634 w 2968597"/>
              <a:gd name="connsiteY24" fmla="*/ 999460 h 1180214"/>
              <a:gd name="connsiteX25" fmla="*/ 1182327 w 2968597"/>
              <a:gd name="connsiteY25" fmla="*/ 1020725 h 1180214"/>
              <a:gd name="connsiteX26" fmla="*/ 1288653 w 2968597"/>
              <a:gd name="connsiteY26" fmla="*/ 1052623 h 1180214"/>
              <a:gd name="connsiteX27" fmla="*/ 1384346 w 2968597"/>
              <a:gd name="connsiteY27" fmla="*/ 1073888 h 1180214"/>
              <a:gd name="connsiteX28" fmla="*/ 1522569 w 2968597"/>
              <a:gd name="connsiteY28" fmla="*/ 1095153 h 1180214"/>
              <a:gd name="connsiteX29" fmla="*/ 1586364 w 2968597"/>
              <a:gd name="connsiteY29" fmla="*/ 1105786 h 1180214"/>
              <a:gd name="connsiteX30" fmla="*/ 1671425 w 2968597"/>
              <a:gd name="connsiteY30" fmla="*/ 1116418 h 1180214"/>
              <a:gd name="connsiteX31" fmla="*/ 1799015 w 2968597"/>
              <a:gd name="connsiteY31" fmla="*/ 1137683 h 1180214"/>
              <a:gd name="connsiteX32" fmla="*/ 1905341 w 2968597"/>
              <a:gd name="connsiteY32" fmla="*/ 1148316 h 1180214"/>
              <a:gd name="connsiteX33" fmla="*/ 2054197 w 2968597"/>
              <a:gd name="connsiteY33" fmla="*/ 1180214 h 1180214"/>
              <a:gd name="connsiteX34" fmla="*/ 2724048 w 2968597"/>
              <a:gd name="connsiteY34" fmla="*/ 1169581 h 1180214"/>
              <a:gd name="connsiteX35" fmla="*/ 2755946 w 2968597"/>
              <a:gd name="connsiteY35" fmla="*/ 1158948 h 1180214"/>
              <a:gd name="connsiteX36" fmla="*/ 2872904 w 2968597"/>
              <a:gd name="connsiteY36" fmla="*/ 1127051 h 1180214"/>
              <a:gd name="connsiteX37" fmla="*/ 2904801 w 2968597"/>
              <a:gd name="connsiteY37" fmla="*/ 1105786 h 1180214"/>
              <a:gd name="connsiteX38" fmla="*/ 2947332 w 2968597"/>
              <a:gd name="connsiteY38" fmla="*/ 1095153 h 1180214"/>
              <a:gd name="connsiteX39" fmla="*/ 2968597 w 2968597"/>
              <a:gd name="connsiteY39" fmla="*/ 1084521 h 1180214"/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44643 w 2968597"/>
              <a:gd name="connsiteY2" fmla="*/ 212651 h 1180214"/>
              <a:gd name="connsiteX3" fmla="*/ 65908 w 2968597"/>
              <a:gd name="connsiteY3" fmla="*/ 244548 h 1180214"/>
              <a:gd name="connsiteX4" fmla="*/ 76541 w 2968597"/>
              <a:gd name="connsiteY4" fmla="*/ 276446 h 1180214"/>
              <a:gd name="connsiteX5" fmla="*/ 108439 w 2968597"/>
              <a:gd name="connsiteY5" fmla="*/ 308344 h 1180214"/>
              <a:gd name="connsiteX6" fmla="*/ 129704 w 2968597"/>
              <a:gd name="connsiteY6" fmla="*/ 340241 h 1180214"/>
              <a:gd name="connsiteX7" fmla="*/ 193499 w 2968597"/>
              <a:gd name="connsiteY7" fmla="*/ 425302 h 1180214"/>
              <a:gd name="connsiteX8" fmla="*/ 267927 w 2968597"/>
              <a:gd name="connsiteY8" fmla="*/ 499730 h 1180214"/>
              <a:gd name="connsiteX9" fmla="*/ 310457 w 2968597"/>
              <a:gd name="connsiteY9" fmla="*/ 542260 h 1180214"/>
              <a:gd name="connsiteX10" fmla="*/ 384885 w 2968597"/>
              <a:gd name="connsiteY10" fmla="*/ 616688 h 1180214"/>
              <a:gd name="connsiteX11" fmla="*/ 416783 w 2968597"/>
              <a:gd name="connsiteY11" fmla="*/ 637953 h 1180214"/>
              <a:gd name="connsiteX12" fmla="*/ 448680 w 2968597"/>
              <a:gd name="connsiteY12" fmla="*/ 669851 h 1180214"/>
              <a:gd name="connsiteX13" fmla="*/ 555006 w 2968597"/>
              <a:gd name="connsiteY13" fmla="*/ 744279 h 1180214"/>
              <a:gd name="connsiteX14" fmla="*/ 586904 w 2968597"/>
              <a:gd name="connsiteY14" fmla="*/ 754911 h 1180214"/>
              <a:gd name="connsiteX15" fmla="*/ 618801 w 2968597"/>
              <a:gd name="connsiteY15" fmla="*/ 776176 h 1180214"/>
              <a:gd name="connsiteX16" fmla="*/ 671964 w 2968597"/>
              <a:gd name="connsiteY16" fmla="*/ 797441 h 1180214"/>
              <a:gd name="connsiteX17" fmla="*/ 693229 w 2968597"/>
              <a:gd name="connsiteY17" fmla="*/ 818707 h 1180214"/>
              <a:gd name="connsiteX18" fmla="*/ 757025 w 2968597"/>
              <a:gd name="connsiteY18" fmla="*/ 850604 h 1180214"/>
              <a:gd name="connsiteX19" fmla="*/ 831453 w 2968597"/>
              <a:gd name="connsiteY19" fmla="*/ 893135 h 1180214"/>
              <a:gd name="connsiteX20" fmla="*/ 863350 w 2968597"/>
              <a:gd name="connsiteY20" fmla="*/ 914400 h 1180214"/>
              <a:gd name="connsiteX21" fmla="*/ 980308 w 2968597"/>
              <a:gd name="connsiteY21" fmla="*/ 967562 h 1180214"/>
              <a:gd name="connsiteX22" fmla="*/ 1022839 w 2968597"/>
              <a:gd name="connsiteY22" fmla="*/ 978195 h 1180214"/>
              <a:gd name="connsiteX23" fmla="*/ 1086634 w 2968597"/>
              <a:gd name="connsiteY23" fmla="*/ 999460 h 1180214"/>
              <a:gd name="connsiteX24" fmla="*/ 1182327 w 2968597"/>
              <a:gd name="connsiteY24" fmla="*/ 1020725 h 1180214"/>
              <a:gd name="connsiteX25" fmla="*/ 1288653 w 2968597"/>
              <a:gd name="connsiteY25" fmla="*/ 1052623 h 1180214"/>
              <a:gd name="connsiteX26" fmla="*/ 1384346 w 2968597"/>
              <a:gd name="connsiteY26" fmla="*/ 1073888 h 1180214"/>
              <a:gd name="connsiteX27" fmla="*/ 1522569 w 2968597"/>
              <a:gd name="connsiteY27" fmla="*/ 1095153 h 1180214"/>
              <a:gd name="connsiteX28" fmla="*/ 1586364 w 2968597"/>
              <a:gd name="connsiteY28" fmla="*/ 1105786 h 1180214"/>
              <a:gd name="connsiteX29" fmla="*/ 1671425 w 2968597"/>
              <a:gd name="connsiteY29" fmla="*/ 1116418 h 1180214"/>
              <a:gd name="connsiteX30" fmla="*/ 1799015 w 2968597"/>
              <a:gd name="connsiteY30" fmla="*/ 1137683 h 1180214"/>
              <a:gd name="connsiteX31" fmla="*/ 1905341 w 2968597"/>
              <a:gd name="connsiteY31" fmla="*/ 1148316 h 1180214"/>
              <a:gd name="connsiteX32" fmla="*/ 2054197 w 2968597"/>
              <a:gd name="connsiteY32" fmla="*/ 1180214 h 1180214"/>
              <a:gd name="connsiteX33" fmla="*/ 2724048 w 2968597"/>
              <a:gd name="connsiteY33" fmla="*/ 1169581 h 1180214"/>
              <a:gd name="connsiteX34" fmla="*/ 2755946 w 2968597"/>
              <a:gd name="connsiteY34" fmla="*/ 1158948 h 1180214"/>
              <a:gd name="connsiteX35" fmla="*/ 2872904 w 2968597"/>
              <a:gd name="connsiteY35" fmla="*/ 1127051 h 1180214"/>
              <a:gd name="connsiteX36" fmla="*/ 2904801 w 2968597"/>
              <a:gd name="connsiteY36" fmla="*/ 1105786 h 1180214"/>
              <a:gd name="connsiteX37" fmla="*/ 2947332 w 2968597"/>
              <a:gd name="connsiteY37" fmla="*/ 1095153 h 1180214"/>
              <a:gd name="connsiteX38" fmla="*/ 2968597 w 2968597"/>
              <a:gd name="connsiteY38" fmla="*/ 1084521 h 1180214"/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44643 w 2968597"/>
              <a:gd name="connsiteY2" fmla="*/ 212651 h 1180214"/>
              <a:gd name="connsiteX3" fmla="*/ 65908 w 2968597"/>
              <a:gd name="connsiteY3" fmla="*/ 244548 h 1180214"/>
              <a:gd name="connsiteX4" fmla="*/ 76541 w 2968597"/>
              <a:gd name="connsiteY4" fmla="*/ 276446 h 1180214"/>
              <a:gd name="connsiteX5" fmla="*/ 108439 w 2968597"/>
              <a:gd name="connsiteY5" fmla="*/ 308344 h 1180214"/>
              <a:gd name="connsiteX6" fmla="*/ 129704 w 2968597"/>
              <a:gd name="connsiteY6" fmla="*/ 340241 h 1180214"/>
              <a:gd name="connsiteX7" fmla="*/ 193499 w 2968597"/>
              <a:gd name="connsiteY7" fmla="*/ 425302 h 1180214"/>
              <a:gd name="connsiteX8" fmla="*/ 267927 w 2968597"/>
              <a:gd name="connsiteY8" fmla="*/ 499730 h 1180214"/>
              <a:gd name="connsiteX9" fmla="*/ 310457 w 2968597"/>
              <a:gd name="connsiteY9" fmla="*/ 542260 h 1180214"/>
              <a:gd name="connsiteX10" fmla="*/ 416783 w 2968597"/>
              <a:gd name="connsiteY10" fmla="*/ 637953 h 1180214"/>
              <a:gd name="connsiteX11" fmla="*/ 448680 w 2968597"/>
              <a:gd name="connsiteY11" fmla="*/ 669851 h 1180214"/>
              <a:gd name="connsiteX12" fmla="*/ 555006 w 2968597"/>
              <a:gd name="connsiteY12" fmla="*/ 744279 h 1180214"/>
              <a:gd name="connsiteX13" fmla="*/ 586904 w 2968597"/>
              <a:gd name="connsiteY13" fmla="*/ 754911 h 1180214"/>
              <a:gd name="connsiteX14" fmla="*/ 618801 w 2968597"/>
              <a:gd name="connsiteY14" fmla="*/ 776176 h 1180214"/>
              <a:gd name="connsiteX15" fmla="*/ 671964 w 2968597"/>
              <a:gd name="connsiteY15" fmla="*/ 797441 h 1180214"/>
              <a:gd name="connsiteX16" fmla="*/ 693229 w 2968597"/>
              <a:gd name="connsiteY16" fmla="*/ 818707 h 1180214"/>
              <a:gd name="connsiteX17" fmla="*/ 757025 w 2968597"/>
              <a:gd name="connsiteY17" fmla="*/ 850604 h 1180214"/>
              <a:gd name="connsiteX18" fmla="*/ 831453 w 2968597"/>
              <a:gd name="connsiteY18" fmla="*/ 893135 h 1180214"/>
              <a:gd name="connsiteX19" fmla="*/ 863350 w 2968597"/>
              <a:gd name="connsiteY19" fmla="*/ 914400 h 1180214"/>
              <a:gd name="connsiteX20" fmla="*/ 980308 w 2968597"/>
              <a:gd name="connsiteY20" fmla="*/ 967562 h 1180214"/>
              <a:gd name="connsiteX21" fmla="*/ 1022839 w 2968597"/>
              <a:gd name="connsiteY21" fmla="*/ 978195 h 1180214"/>
              <a:gd name="connsiteX22" fmla="*/ 1086634 w 2968597"/>
              <a:gd name="connsiteY22" fmla="*/ 999460 h 1180214"/>
              <a:gd name="connsiteX23" fmla="*/ 1182327 w 2968597"/>
              <a:gd name="connsiteY23" fmla="*/ 1020725 h 1180214"/>
              <a:gd name="connsiteX24" fmla="*/ 1288653 w 2968597"/>
              <a:gd name="connsiteY24" fmla="*/ 1052623 h 1180214"/>
              <a:gd name="connsiteX25" fmla="*/ 1384346 w 2968597"/>
              <a:gd name="connsiteY25" fmla="*/ 1073888 h 1180214"/>
              <a:gd name="connsiteX26" fmla="*/ 1522569 w 2968597"/>
              <a:gd name="connsiteY26" fmla="*/ 1095153 h 1180214"/>
              <a:gd name="connsiteX27" fmla="*/ 1586364 w 2968597"/>
              <a:gd name="connsiteY27" fmla="*/ 1105786 h 1180214"/>
              <a:gd name="connsiteX28" fmla="*/ 1671425 w 2968597"/>
              <a:gd name="connsiteY28" fmla="*/ 1116418 h 1180214"/>
              <a:gd name="connsiteX29" fmla="*/ 1799015 w 2968597"/>
              <a:gd name="connsiteY29" fmla="*/ 1137683 h 1180214"/>
              <a:gd name="connsiteX30" fmla="*/ 1905341 w 2968597"/>
              <a:gd name="connsiteY30" fmla="*/ 1148316 h 1180214"/>
              <a:gd name="connsiteX31" fmla="*/ 2054197 w 2968597"/>
              <a:gd name="connsiteY31" fmla="*/ 1180214 h 1180214"/>
              <a:gd name="connsiteX32" fmla="*/ 2724048 w 2968597"/>
              <a:gd name="connsiteY32" fmla="*/ 1169581 h 1180214"/>
              <a:gd name="connsiteX33" fmla="*/ 2755946 w 2968597"/>
              <a:gd name="connsiteY33" fmla="*/ 1158948 h 1180214"/>
              <a:gd name="connsiteX34" fmla="*/ 2872904 w 2968597"/>
              <a:gd name="connsiteY34" fmla="*/ 1127051 h 1180214"/>
              <a:gd name="connsiteX35" fmla="*/ 2904801 w 2968597"/>
              <a:gd name="connsiteY35" fmla="*/ 1105786 h 1180214"/>
              <a:gd name="connsiteX36" fmla="*/ 2947332 w 2968597"/>
              <a:gd name="connsiteY36" fmla="*/ 1095153 h 1180214"/>
              <a:gd name="connsiteX37" fmla="*/ 2968597 w 2968597"/>
              <a:gd name="connsiteY37" fmla="*/ 1084521 h 1180214"/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44643 w 2968597"/>
              <a:gd name="connsiteY2" fmla="*/ 212651 h 1180214"/>
              <a:gd name="connsiteX3" fmla="*/ 65908 w 2968597"/>
              <a:gd name="connsiteY3" fmla="*/ 244548 h 1180214"/>
              <a:gd name="connsiteX4" fmla="*/ 76541 w 2968597"/>
              <a:gd name="connsiteY4" fmla="*/ 276446 h 1180214"/>
              <a:gd name="connsiteX5" fmla="*/ 129704 w 2968597"/>
              <a:gd name="connsiteY5" fmla="*/ 340241 h 1180214"/>
              <a:gd name="connsiteX6" fmla="*/ 193499 w 2968597"/>
              <a:gd name="connsiteY6" fmla="*/ 425302 h 1180214"/>
              <a:gd name="connsiteX7" fmla="*/ 267927 w 2968597"/>
              <a:gd name="connsiteY7" fmla="*/ 499730 h 1180214"/>
              <a:gd name="connsiteX8" fmla="*/ 310457 w 2968597"/>
              <a:gd name="connsiteY8" fmla="*/ 542260 h 1180214"/>
              <a:gd name="connsiteX9" fmla="*/ 416783 w 2968597"/>
              <a:gd name="connsiteY9" fmla="*/ 637953 h 1180214"/>
              <a:gd name="connsiteX10" fmla="*/ 448680 w 2968597"/>
              <a:gd name="connsiteY10" fmla="*/ 669851 h 1180214"/>
              <a:gd name="connsiteX11" fmla="*/ 555006 w 2968597"/>
              <a:gd name="connsiteY11" fmla="*/ 744279 h 1180214"/>
              <a:gd name="connsiteX12" fmla="*/ 586904 w 2968597"/>
              <a:gd name="connsiteY12" fmla="*/ 754911 h 1180214"/>
              <a:gd name="connsiteX13" fmla="*/ 618801 w 2968597"/>
              <a:gd name="connsiteY13" fmla="*/ 776176 h 1180214"/>
              <a:gd name="connsiteX14" fmla="*/ 671964 w 2968597"/>
              <a:gd name="connsiteY14" fmla="*/ 797441 h 1180214"/>
              <a:gd name="connsiteX15" fmla="*/ 693229 w 2968597"/>
              <a:gd name="connsiteY15" fmla="*/ 818707 h 1180214"/>
              <a:gd name="connsiteX16" fmla="*/ 757025 w 2968597"/>
              <a:gd name="connsiteY16" fmla="*/ 850604 h 1180214"/>
              <a:gd name="connsiteX17" fmla="*/ 831453 w 2968597"/>
              <a:gd name="connsiteY17" fmla="*/ 893135 h 1180214"/>
              <a:gd name="connsiteX18" fmla="*/ 863350 w 2968597"/>
              <a:gd name="connsiteY18" fmla="*/ 914400 h 1180214"/>
              <a:gd name="connsiteX19" fmla="*/ 980308 w 2968597"/>
              <a:gd name="connsiteY19" fmla="*/ 967562 h 1180214"/>
              <a:gd name="connsiteX20" fmla="*/ 1022839 w 2968597"/>
              <a:gd name="connsiteY20" fmla="*/ 978195 h 1180214"/>
              <a:gd name="connsiteX21" fmla="*/ 1086634 w 2968597"/>
              <a:gd name="connsiteY21" fmla="*/ 999460 h 1180214"/>
              <a:gd name="connsiteX22" fmla="*/ 1182327 w 2968597"/>
              <a:gd name="connsiteY22" fmla="*/ 1020725 h 1180214"/>
              <a:gd name="connsiteX23" fmla="*/ 1288653 w 2968597"/>
              <a:gd name="connsiteY23" fmla="*/ 1052623 h 1180214"/>
              <a:gd name="connsiteX24" fmla="*/ 1384346 w 2968597"/>
              <a:gd name="connsiteY24" fmla="*/ 1073888 h 1180214"/>
              <a:gd name="connsiteX25" fmla="*/ 1522569 w 2968597"/>
              <a:gd name="connsiteY25" fmla="*/ 1095153 h 1180214"/>
              <a:gd name="connsiteX26" fmla="*/ 1586364 w 2968597"/>
              <a:gd name="connsiteY26" fmla="*/ 1105786 h 1180214"/>
              <a:gd name="connsiteX27" fmla="*/ 1671425 w 2968597"/>
              <a:gd name="connsiteY27" fmla="*/ 1116418 h 1180214"/>
              <a:gd name="connsiteX28" fmla="*/ 1799015 w 2968597"/>
              <a:gd name="connsiteY28" fmla="*/ 1137683 h 1180214"/>
              <a:gd name="connsiteX29" fmla="*/ 1905341 w 2968597"/>
              <a:gd name="connsiteY29" fmla="*/ 1148316 h 1180214"/>
              <a:gd name="connsiteX30" fmla="*/ 2054197 w 2968597"/>
              <a:gd name="connsiteY30" fmla="*/ 1180214 h 1180214"/>
              <a:gd name="connsiteX31" fmla="*/ 2724048 w 2968597"/>
              <a:gd name="connsiteY31" fmla="*/ 1169581 h 1180214"/>
              <a:gd name="connsiteX32" fmla="*/ 2755946 w 2968597"/>
              <a:gd name="connsiteY32" fmla="*/ 1158948 h 1180214"/>
              <a:gd name="connsiteX33" fmla="*/ 2872904 w 2968597"/>
              <a:gd name="connsiteY33" fmla="*/ 1127051 h 1180214"/>
              <a:gd name="connsiteX34" fmla="*/ 2904801 w 2968597"/>
              <a:gd name="connsiteY34" fmla="*/ 1105786 h 1180214"/>
              <a:gd name="connsiteX35" fmla="*/ 2947332 w 2968597"/>
              <a:gd name="connsiteY35" fmla="*/ 1095153 h 1180214"/>
              <a:gd name="connsiteX36" fmla="*/ 2968597 w 2968597"/>
              <a:gd name="connsiteY36" fmla="*/ 1084521 h 1180214"/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44643 w 2968597"/>
              <a:gd name="connsiteY2" fmla="*/ 212651 h 1180214"/>
              <a:gd name="connsiteX3" fmla="*/ 65908 w 2968597"/>
              <a:gd name="connsiteY3" fmla="*/ 244548 h 1180214"/>
              <a:gd name="connsiteX4" fmla="*/ 129704 w 2968597"/>
              <a:gd name="connsiteY4" fmla="*/ 340241 h 1180214"/>
              <a:gd name="connsiteX5" fmla="*/ 193499 w 2968597"/>
              <a:gd name="connsiteY5" fmla="*/ 425302 h 1180214"/>
              <a:gd name="connsiteX6" fmla="*/ 267927 w 2968597"/>
              <a:gd name="connsiteY6" fmla="*/ 499730 h 1180214"/>
              <a:gd name="connsiteX7" fmla="*/ 310457 w 2968597"/>
              <a:gd name="connsiteY7" fmla="*/ 542260 h 1180214"/>
              <a:gd name="connsiteX8" fmla="*/ 416783 w 2968597"/>
              <a:gd name="connsiteY8" fmla="*/ 637953 h 1180214"/>
              <a:gd name="connsiteX9" fmla="*/ 448680 w 2968597"/>
              <a:gd name="connsiteY9" fmla="*/ 669851 h 1180214"/>
              <a:gd name="connsiteX10" fmla="*/ 555006 w 2968597"/>
              <a:gd name="connsiteY10" fmla="*/ 744279 h 1180214"/>
              <a:gd name="connsiteX11" fmla="*/ 586904 w 2968597"/>
              <a:gd name="connsiteY11" fmla="*/ 754911 h 1180214"/>
              <a:gd name="connsiteX12" fmla="*/ 618801 w 2968597"/>
              <a:gd name="connsiteY12" fmla="*/ 776176 h 1180214"/>
              <a:gd name="connsiteX13" fmla="*/ 671964 w 2968597"/>
              <a:gd name="connsiteY13" fmla="*/ 797441 h 1180214"/>
              <a:gd name="connsiteX14" fmla="*/ 693229 w 2968597"/>
              <a:gd name="connsiteY14" fmla="*/ 818707 h 1180214"/>
              <a:gd name="connsiteX15" fmla="*/ 757025 w 2968597"/>
              <a:gd name="connsiteY15" fmla="*/ 850604 h 1180214"/>
              <a:gd name="connsiteX16" fmla="*/ 831453 w 2968597"/>
              <a:gd name="connsiteY16" fmla="*/ 893135 h 1180214"/>
              <a:gd name="connsiteX17" fmla="*/ 863350 w 2968597"/>
              <a:gd name="connsiteY17" fmla="*/ 914400 h 1180214"/>
              <a:gd name="connsiteX18" fmla="*/ 980308 w 2968597"/>
              <a:gd name="connsiteY18" fmla="*/ 967562 h 1180214"/>
              <a:gd name="connsiteX19" fmla="*/ 1022839 w 2968597"/>
              <a:gd name="connsiteY19" fmla="*/ 978195 h 1180214"/>
              <a:gd name="connsiteX20" fmla="*/ 1086634 w 2968597"/>
              <a:gd name="connsiteY20" fmla="*/ 999460 h 1180214"/>
              <a:gd name="connsiteX21" fmla="*/ 1182327 w 2968597"/>
              <a:gd name="connsiteY21" fmla="*/ 1020725 h 1180214"/>
              <a:gd name="connsiteX22" fmla="*/ 1288653 w 2968597"/>
              <a:gd name="connsiteY22" fmla="*/ 1052623 h 1180214"/>
              <a:gd name="connsiteX23" fmla="*/ 1384346 w 2968597"/>
              <a:gd name="connsiteY23" fmla="*/ 1073888 h 1180214"/>
              <a:gd name="connsiteX24" fmla="*/ 1522569 w 2968597"/>
              <a:gd name="connsiteY24" fmla="*/ 1095153 h 1180214"/>
              <a:gd name="connsiteX25" fmla="*/ 1586364 w 2968597"/>
              <a:gd name="connsiteY25" fmla="*/ 1105786 h 1180214"/>
              <a:gd name="connsiteX26" fmla="*/ 1671425 w 2968597"/>
              <a:gd name="connsiteY26" fmla="*/ 1116418 h 1180214"/>
              <a:gd name="connsiteX27" fmla="*/ 1799015 w 2968597"/>
              <a:gd name="connsiteY27" fmla="*/ 1137683 h 1180214"/>
              <a:gd name="connsiteX28" fmla="*/ 1905341 w 2968597"/>
              <a:gd name="connsiteY28" fmla="*/ 1148316 h 1180214"/>
              <a:gd name="connsiteX29" fmla="*/ 2054197 w 2968597"/>
              <a:gd name="connsiteY29" fmla="*/ 1180214 h 1180214"/>
              <a:gd name="connsiteX30" fmla="*/ 2724048 w 2968597"/>
              <a:gd name="connsiteY30" fmla="*/ 1169581 h 1180214"/>
              <a:gd name="connsiteX31" fmla="*/ 2755946 w 2968597"/>
              <a:gd name="connsiteY31" fmla="*/ 1158948 h 1180214"/>
              <a:gd name="connsiteX32" fmla="*/ 2872904 w 2968597"/>
              <a:gd name="connsiteY32" fmla="*/ 1127051 h 1180214"/>
              <a:gd name="connsiteX33" fmla="*/ 2904801 w 2968597"/>
              <a:gd name="connsiteY33" fmla="*/ 1105786 h 1180214"/>
              <a:gd name="connsiteX34" fmla="*/ 2947332 w 2968597"/>
              <a:gd name="connsiteY34" fmla="*/ 1095153 h 1180214"/>
              <a:gd name="connsiteX35" fmla="*/ 2968597 w 2968597"/>
              <a:gd name="connsiteY35" fmla="*/ 1084521 h 1180214"/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44643 w 2968597"/>
              <a:gd name="connsiteY2" fmla="*/ 212651 h 1180214"/>
              <a:gd name="connsiteX3" fmla="*/ 129704 w 2968597"/>
              <a:gd name="connsiteY3" fmla="*/ 340241 h 1180214"/>
              <a:gd name="connsiteX4" fmla="*/ 193499 w 2968597"/>
              <a:gd name="connsiteY4" fmla="*/ 425302 h 1180214"/>
              <a:gd name="connsiteX5" fmla="*/ 267927 w 2968597"/>
              <a:gd name="connsiteY5" fmla="*/ 499730 h 1180214"/>
              <a:gd name="connsiteX6" fmla="*/ 310457 w 2968597"/>
              <a:gd name="connsiteY6" fmla="*/ 542260 h 1180214"/>
              <a:gd name="connsiteX7" fmla="*/ 416783 w 2968597"/>
              <a:gd name="connsiteY7" fmla="*/ 637953 h 1180214"/>
              <a:gd name="connsiteX8" fmla="*/ 448680 w 2968597"/>
              <a:gd name="connsiteY8" fmla="*/ 669851 h 1180214"/>
              <a:gd name="connsiteX9" fmla="*/ 555006 w 2968597"/>
              <a:gd name="connsiteY9" fmla="*/ 744279 h 1180214"/>
              <a:gd name="connsiteX10" fmla="*/ 586904 w 2968597"/>
              <a:gd name="connsiteY10" fmla="*/ 754911 h 1180214"/>
              <a:gd name="connsiteX11" fmla="*/ 618801 w 2968597"/>
              <a:gd name="connsiteY11" fmla="*/ 776176 h 1180214"/>
              <a:gd name="connsiteX12" fmla="*/ 671964 w 2968597"/>
              <a:gd name="connsiteY12" fmla="*/ 797441 h 1180214"/>
              <a:gd name="connsiteX13" fmla="*/ 693229 w 2968597"/>
              <a:gd name="connsiteY13" fmla="*/ 818707 h 1180214"/>
              <a:gd name="connsiteX14" fmla="*/ 757025 w 2968597"/>
              <a:gd name="connsiteY14" fmla="*/ 850604 h 1180214"/>
              <a:gd name="connsiteX15" fmla="*/ 831453 w 2968597"/>
              <a:gd name="connsiteY15" fmla="*/ 893135 h 1180214"/>
              <a:gd name="connsiteX16" fmla="*/ 863350 w 2968597"/>
              <a:gd name="connsiteY16" fmla="*/ 914400 h 1180214"/>
              <a:gd name="connsiteX17" fmla="*/ 980308 w 2968597"/>
              <a:gd name="connsiteY17" fmla="*/ 967562 h 1180214"/>
              <a:gd name="connsiteX18" fmla="*/ 1022839 w 2968597"/>
              <a:gd name="connsiteY18" fmla="*/ 978195 h 1180214"/>
              <a:gd name="connsiteX19" fmla="*/ 1086634 w 2968597"/>
              <a:gd name="connsiteY19" fmla="*/ 999460 h 1180214"/>
              <a:gd name="connsiteX20" fmla="*/ 1182327 w 2968597"/>
              <a:gd name="connsiteY20" fmla="*/ 1020725 h 1180214"/>
              <a:gd name="connsiteX21" fmla="*/ 1288653 w 2968597"/>
              <a:gd name="connsiteY21" fmla="*/ 1052623 h 1180214"/>
              <a:gd name="connsiteX22" fmla="*/ 1384346 w 2968597"/>
              <a:gd name="connsiteY22" fmla="*/ 1073888 h 1180214"/>
              <a:gd name="connsiteX23" fmla="*/ 1522569 w 2968597"/>
              <a:gd name="connsiteY23" fmla="*/ 1095153 h 1180214"/>
              <a:gd name="connsiteX24" fmla="*/ 1586364 w 2968597"/>
              <a:gd name="connsiteY24" fmla="*/ 1105786 h 1180214"/>
              <a:gd name="connsiteX25" fmla="*/ 1671425 w 2968597"/>
              <a:gd name="connsiteY25" fmla="*/ 1116418 h 1180214"/>
              <a:gd name="connsiteX26" fmla="*/ 1799015 w 2968597"/>
              <a:gd name="connsiteY26" fmla="*/ 1137683 h 1180214"/>
              <a:gd name="connsiteX27" fmla="*/ 1905341 w 2968597"/>
              <a:gd name="connsiteY27" fmla="*/ 1148316 h 1180214"/>
              <a:gd name="connsiteX28" fmla="*/ 2054197 w 2968597"/>
              <a:gd name="connsiteY28" fmla="*/ 1180214 h 1180214"/>
              <a:gd name="connsiteX29" fmla="*/ 2724048 w 2968597"/>
              <a:gd name="connsiteY29" fmla="*/ 1169581 h 1180214"/>
              <a:gd name="connsiteX30" fmla="*/ 2755946 w 2968597"/>
              <a:gd name="connsiteY30" fmla="*/ 1158948 h 1180214"/>
              <a:gd name="connsiteX31" fmla="*/ 2872904 w 2968597"/>
              <a:gd name="connsiteY31" fmla="*/ 1127051 h 1180214"/>
              <a:gd name="connsiteX32" fmla="*/ 2904801 w 2968597"/>
              <a:gd name="connsiteY32" fmla="*/ 1105786 h 1180214"/>
              <a:gd name="connsiteX33" fmla="*/ 2947332 w 2968597"/>
              <a:gd name="connsiteY33" fmla="*/ 1095153 h 1180214"/>
              <a:gd name="connsiteX34" fmla="*/ 2968597 w 2968597"/>
              <a:gd name="connsiteY34" fmla="*/ 1084521 h 1180214"/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129704 w 2968597"/>
              <a:gd name="connsiteY2" fmla="*/ 340241 h 1180214"/>
              <a:gd name="connsiteX3" fmla="*/ 193499 w 2968597"/>
              <a:gd name="connsiteY3" fmla="*/ 425302 h 1180214"/>
              <a:gd name="connsiteX4" fmla="*/ 267927 w 2968597"/>
              <a:gd name="connsiteY4" fmla="*/ 499730 h 1180214"/>
              <a:gd name="connsiteX5" fmla="*/ 310457 w 2968597"/>
              <a:gd name="connsiteY5" fmla="*/ 542260 h 1180214"/>
              <a:gd name="connsiteX6" fmla="*/ 416783 w 2968597"/>
              <a:gd name="connsiteY6" fmla="*/ 637953 h 1180214"/>
              <a:gd name="connsiteX7" fmla="*/ 448680 w 2968597"/>
              <a:gd name="connsiteY7" fmla="*/ 669851 h 1180214"/>
              <a:gd name="connsiteX8" fmla="*/ 555006 w 2968597"/>
              <a:gd name="connsiteY8" fmla="*/ 744279 h 1180214"/>
              <a:gd name="connsiteX9" fmla="*/ 586904 w 2968597"/>
              <a:gd name="connsiteY9" fmla="*/ 754911 h 1180214"/>
              <a:gd name="connsiteX10" fmla="*/ 618801 w 2968597"/>
              <a:gd name="connsiteY10" fmla="*/ 776176 h 1180214"/>
              <a:gd name="connsiteX11" fmla="*/ 671964 w 2968597"/>
              <a:gd name="connsiteY11" fmla="*/ 797441 h 1180214"/>
              <a:gd name="connsiteX12" fmla="*/ 693229 w 2968597"/>
              <a:gd name="connsiteY12" fmla="*/ 818707 h 1180214"/>
              <a:gd name="connsiteX13" fmla="*/ 757025 w 2968597"/>
              <a:gd name="connsiteY13" fmla="*/ 850604 h 1180214"/>
              <a:gd name="connsiteX14" fmla="*/ 831453 w 2968597"/>
              <a:gd name="connsiteY14" fmla="*/ 893135 h 1180214"/>
              <a:gd name="connsiteX15" fmla="*/ 863350 w 2968597"/>
              <a:gd name="connsiteY15" fmla="*/ 914400 h 1180214"/>
              <a:gd name="connsiteX16" fmla="*/ 980308 w 2968597"/>
              <a:gd name="connsiteY16" fmla="*/ 967562 h 1180214"/>
              <a:gd name="connsiteX17" fmla="*/ 1022839 w 2968597"/>
              <a:gd name="connsiteY17" fmla="*/ 978195 h 1180214"/>
              <a:gd name="connsiteX18" fmla="*/ 1086634 w 2968597"/>
              <a:gd name="connsiteY18" fmla="*/ 999460 h 1180214"/>
              <a:gd name="connsiteX19" fmla="*/ 1182327 w 2968597"/>
              <a:gd name="connsiteY19" fmla="*/ 1020725 h 1180214"/>
              <a:gd name="connsiteX20" fmla="*/ 1288653 w 2968597"/>
              <a:gd name="connsiteY20" fmla="*/ 1052623 h 1180214"/>
              <a:gd name="connsiteX21" fmla="*/ 1384346 w 2968597"/>
              <a:gd name="connsiteY21" fmla="*/ 1073888 h 1180214"/>
              <a:gd name="connsiteX22" fmla="*/ 1522569 w 2968597"/>
              <a:gd name="connsiteY22" fmla="*/ 1095153 h 1180214"/>
              <a:gd name="connsiteX23" fmla="*/ 1586364 w 2968597"/>
              <a:gd name="connsiteY23" fmla="*/ 1105786 h 1180214"/>
              <a:gd name="connsiteX24" fmla="*/ 1671425 w 2968597"/>
              <a:gd name="connsiteY24" fmla="*/ 1116418 h 1180214"/>
              <a:gd name="connsiteX25" fmla="*/ 1799015 w 2968597"/>
              <a:gd name="connsiteY25" fmla="*/ 1137683 h 1180214"/>
              <a:gd name="connsiteX26" fmla="*/ 1905341 w 2968597"/>
              <a:gd name="connsiteY26" fmla="*/ 1148316 h 1180214"/>
              <a:gd name="connsiteX27" fmla="*/ 2054197 w 2968597"/>
              <a:gd name="connsiteY27" fmla="*/ 1180214 h 1180214"/>
              <a:gd name="connsiteX28" fmla="*/ 2724048 w 2968597"/>
              <a:gd name="connsiteY28" fmla="*/ 1169581 h 1180214"/>
              <a:gd name="connsiteX29" fmla="*/ 2755946 w 2968597"/>
              <a:gd name="connsiteY29" fmla="*/ 1158948 h 1180214"/>
              <a:gd name="connsiteX30" fmla="*/ 2872904 w 2968597"/>
              <a:gd name="connsiteY30" fmla="*/ 1127051 h 1180214"/>
              <a:gd name="connsiteX31" fmla="*/ 2904801 w 2968597"/>
              <a:gd name="connsiteY31" fmla="*/ 1105786 h 1180214"/>
              <a:gd name="connsiteX32" fmla="*/ 2947332 w 2968597"/>
              <a:gd name="connsiteY32" fmla="*/ 1095153 h 1180214"/>
              <a:gd name="connsiteX33" fmla="*/ 2968597 w 2968597"/>
              <a:gd name="connsiteY33" fmla="*/ 1084521 h 1180214"/>
              <a:gd name="connsiteX0" fmla="*/ -3 w 2966481"/>
              <a:gd name="connsiteY0" fmla="*/ 0 h 1180214"/>
              <a:gd name="connsiteX1" fmla="*/ 127588 w 2966481"/>
              <a:gd name="connsiteY1" fmla="*/ 340241 h 1180214"/>
              <a:gd name="connsiteX2" fmla="*/ 191383 w 2966481"/>
              <a:gd name="connsiteY2" fmla="*/ 425302 h 1180214"/>
              <a:gd name="connsiteX3" fmla="*/ 265811 w 2966481"/>
              <a:gd name="connsiteY3" fmla="*/ 499730 h 1180214"/>
              <a:gd name="connsiteX4" fmla="*/ 308341 w 2966481"/>
              <a:gd name="connsiteY4" fmla="*/ 542260 h 1180214"/>
              <a:gd name="connsiteX5" fmla="*/ 414667 w 2966481"/>
              <a:gd name="connsiteY5" fmla="*/ 637953 h 1180214"/>
              <a:gd name="connsiteX6" fmla="*/ 446564 w 2966481"/>
              <a:gd name="connsiteY6" fmla="*/ 669851 h 1180214"/>
              <a:gd name="connsiteX7" fmla="*/ 552890 w 2966481"/>
              <a:gd name="connsiteY7" fmla="*/ 744279 h 1180214"/>
              <a:gd name="connsiteX8" fmla="*/ 584788 w 2966481"/>
              <a:gd name="connsiteY8" fmla="*/ 754911 h 1180214"/>
              <a:gd name="connsiteX9" fmla="*/ 616685 w 2966481"/>
              <a:gd name="connsiteY9" fmla="*/ 776176 h 1180214"/>
              <a:gd name="connsiteX10" fmla="*/ 669848 w 2966481"/>
              <a:gd name="connsiteY10" fmla="*/ 797441 h 1180214"/>
              <a:gd name="connsiteX11" fmla="*/ 691113 w 2966481"/>
              <a:gd name="connsiteY11" fmla="*/ 818707 h 1180214"/>
              <a:gd name="connsiteX12" fmla="*/ 754909 w 2966481"/>
              <a:gd name="connsiteY12" fmla="*/ 850604 h 1180214"/>
              <a:gd name="connsiteX13" fmla="*/ 829337 w 2966481"/>
              <a:gd name="connsiteY13" fmla="*/ 893135 h 1180214"/>
              <a:gd name="connsiteX14" fmla="*/ 861234 w 2966481"/>
              <a:gd name="connsiteY14" fmla="*/ 914400 h 1180214"/>
              <a:gd name="connsiteX15" fmla="*/ 978192 w 2966481"/>
              <a:gd name="connsiteY15" fmla="*/ 967562 h 1180214"/>
              <a:gd name="connsiteX16" fmla="*/ 1020723 w 2966481"/>
              <a:gd name="connsiteY16" fmla="*/ 978195 h 1180214"/>
              <a:gd name="connsiteX17" fmla="*/ 1084518 w 2966481"/>
              <a:gd name="connsiteY17" fmla="*/ 999460 h 1180214"/>
              <a:gd name="connsiteX18" fmla="*/ 1180211 w 2966481"/>
              <a:gd name="connsiteY18" fmla="*/ 1020725 h 1180214"/>
              <a:gd name="connsiteX19" fmla="*/ 1286537 w 2966481"/>
              <a:gd name="connsiteY19" fmla="*/ 1052623 h 1180214"/>
              <a:gd name="connsiteX20" fmla="*/ 1382230 w 2966481"/>
              <a:gd name="connsiteY20" fmla="*/ 1073888 h 1180214"/>
              <a:gd name="connsiteX21" fmla="*/ 1520453 w 2966481"/>
              <a:gd name="connsiteY21" fmla="*/ 1095153 h 1180214"/>
              <a:gd name="connsiteX22" fmla="*/ 1584248 w 2966481"/>
              <a:gd name="connsiteY22" fmla="*/ 1105786 h 1180214"/>
              <a:gd name="connsiteX23" fmla="*/ 1669309 w 2966481"/>
              <a:gd name="connsiteY23" fmla="*/ 1116418 h 1180214"/>
              <a:gd name="connsiteX24" fmla="*/ 1796899 w 2966481"/>
              <a:gd name="connsiteY24" fmla="*/ 1137683 h 1180214"/>
              <a:gd name="connsiteX25" fmla="*/ 1903225 w 2966481"/>
              <a:gd name="connsiteY25" fmla="*/ 1148316 h 1180214"/>
              <a:gd name="connsiteX26" fmla="*/ 2052081 w 2966481"/>
              <a:gd name="connsiteY26" fmla="*/ 1180214 h 1180214"/>
              <a:gd name="connsiteX27" fmla="*/ 2721932 w 2966481"/>
              <a:gd name="connsiteY27" fmla="*/ 1169581 h 1180214"/>
              <a:gd name="connsiteX28" fmla="*/ 2753830 w 2966481"/>
              <a:gd name="connsiteY28" fmla="*/ 1158948 h 1180214"/>
              <a:gd name="connsiteX29" fmla="*/ 2870788 w 2966481"/>
              <a:gd name="connsiteY29" fmla="*/ 1127051 h 1180214"/>
              <a:gd name="connsiteX30" fmla="*/ 2902685 w 2966481"/>
              <a:gd name="connsiteY30" fmla="*/ 1105786 h 1180214"/>
              <a:gd name="connsiteX31" fmla="*/ 2945216 w 2966481"/>
              <a:gd name="connsiteY31" fmla="*/ 1095153 h 1180214"/>
              <a:gd name="connsiteX32" fmla="*/ 2966481 w 2966481"/>
              <a:gd name="connsiteY32" fmla="*/ 1084521 h 1180214"/>
              <a:gd name="connsiteX0" fmla="*/ -3 w 2966481"/>
              <a:gd name="connsiteY0" fmla="*/ 0 h 1180214"/>
              <a:gd name="connsiteX1" fmla="*/ 127588 w 2966481"/>
              <a:gd name="connsiteY1" fmla="*/ 340241 h 1180214"/>
              <a:gd name="connsiteX2" fmla="*/ 265811 w 2966481"/>
              <a:gd name="connsiteY2" fmla="*/ 499730 h 1180214"/>
              <a:gd name="connsiteX3" fmla="*/ 308341 w 2966481"/>
              <a:gd name="connsiteY3" fmla="*/ 542260 h 1180214"/>
              <a:gd name="connsiteX4" fmla="*/ 414667 w 2966481"/>
              <a:gd name="connsiteY4" fmla="*/ 637953 h 1180214"/>
              <a:gd name="connsiteX5" fmla="*/ 446564 w 2966481"/>
              <a:gd name="connsiteY5" fmla="*/ 669851 h 1180214"/>
              <a:gd name="connsiteX6" fmla="*/ 552890 w 2966481"/>
              <a:gd name="connsiteY6" fmla="*/ 744279 h 1180214"/>
              <a:gd name="connsiteX7" fmla="*/ 584788 w 2966481"/>
              <a:gd name="connsiteY7" fmla="*/ 754911 h 1180214"/>
              <a:gd name="connsiteX8" fmla="*/ 616685 w 2966481"/>
              <a:gd name="connsiteY8" fmla="*/ 776176 h 1180214"/>
              <a:gd name="connsiteX9" fmla="*/ 669848 w 2966481"/>
              <a:gd name="connsiteY9" fmla="*/ 797441 h 1180214"/>
              <a:gd name="connsiteX10" fmla="*/ 691113 w 2966481"/>
              <a:gd name="connsiteY10" fmla="*/ 818707 h 1180214"/>
              <a:gd name="connsiteX11" fmla="*/ 754909 w 2966481"/>
              <a:gd name="connsiteY11" fmla="*/ 850604 h 1180214"/>
              <a:gd name="connsiteX12" fmla="*/ 829337 w 2966481"/>
              <a:gd name="connsiteY12" fmla="*/ 893135 h 1180214"/>
              <a:gd name="connsiteX13" fmla="*/ 861234 w 2966481"/>
              <a:gd name="connsiteY13" fmla="*/ 914400 h 1180214"/>
              <a:gd name="connsiteX14" fmla="*/ 978192 w 2966481"/>
              <a:gd name="connsiteY14" fmla="*/ 967562 h 1180214"/>
              <a:gd name="connsiteX15" fmla="*/ 1020723 w 2966481"/>
              <a:gd name="connsiteY15" fmla="*/ 978195 h 1180214"/>
              <a:gd name="connsiteX16" fmla="*/ 1084518 w 2966481"/>
              <a:gd name="connsiteY16" fmla="*/ 999460 h 1180214"/>
              <a:gd name="connsiteX17" fmla="*/ 1180211 w 2966481"/>
              <a:gd name="connsiteY17" fmla="*/ 1020725 h 1180214"/>
              <a:gd name="connsiteX18" fmla="*/ 1286537 w 2966481"/>
              <a:gd name="connsiteY18" fmla="*/ 1052623 h 1180214"/>
              <a:gd name="connsiteX19" fmla="*/ 1382230 w 2966481"/>
              <a:gd name="connsiteY19" fmla="*/ 1073888 h 1180214"/>
              <a:gd name="connsiteX20" fmla="*/ 1520453 w 2966481"/>
              <a:gd name="connsiteY20" fmla="*/ 1095153 h 1180214"/>
              <a:gd name="connsiteX21" fmla="*/ 1584248 w 2966481"/>
              <a:gd name="connsiteY21" fmla="*/ 1105786 h 1180214"/>
              <a:gd name="connsiteX22" fmla="*/ 1669309 w 2966481"/>
              <a:gd name="connsiteY22" fmla="*/ 1116418 h 1180214"/>
              <a:gd name="connsiteX23" fmla="*/ 1796899 w 2966481"/>
              <a:gd name="connsiteY23" fmla="*/ 1137683 h 1180214"/>
              <a:gd name="connsiteX24" fmla="*/ 1903225 w 2966481"/>
              <a:gd name="connsiteY24" fmla="*/ 1148316 h 1180214"/>
              <a:gd name="connsiteX25" fmla="*/ 2052081 w 2966481"/>
              <a:gd name="connsiteY25" fmla="*/ 1180214 h 1180214"/>
              <a:gd name="connsiteX26" fmla="*/ 2721932 w 2966481"/>
              <a:gd name="connsiteY26" fmla="*/ 1169581 h 1180214"/>
              <a:gd name="connsiteX27" fmla="*/ 2753830 w 2966481"/>
              <a:gd name="connsiteY27" fmla="*/ 1158948 h 1180214"/>
              <a:gd name="connsiteX28" fmla="*/ 2870788 w 2966481"/>
              <a:gd name="connsiteY28" fmla="*/ 1127051 h 1180214"/>
              <a:gd name="connsiteX29" fmla="*/ 2902685 w 2966481"/>
              <a:gd name="connsiteY29" fmla="*/ 1105786 h 1180214"/>
              <a:gd name="connsiteX30" fmla="*/ 2945216 w 2966481"/>
              <a:gd name="connsiteY30" fmla="*/ 1095153 h 1180214"/>
              <a:gd name="connsiteX31" fmla="*/ 2966481 w 2966481"/>
              <a:gd name="connsiteY31" fmla="*/ 1084521 h 1180214"/>
              <a:gd name="connsiteX0" fmla="*/ -3 w 2966481"/>
              <a:gd name="connsiteY0" fmla="*/ 0 h 1180214"/>
              <a:gd name="connsiteX1" fmla="*/ 265811 w 2966481"/>
              <a:gd name="connsiteY1" fmla="*/ 499730 h 1180214"/>
              <a:gd name="connsiteX2" fmla="*/ 308341 w 2966481"/>
              <a:gd name="connsiteY2" fmla="*/ 542260 h 1180214"/>
              <a:gd name="connsiteX3" fmla="*/ 414667 w 2966481"/>
              <a:gd name="connsiteY3" fmla="*/ 637953 h 1180214"/>
              <a:gd name="connsiteX4" fmla="*/ 446564 w 2966481"/>
              <a:gd name="connsiteY4" fmla="*/ 669851 h 1180214"/>
              <a:gd name="connsiteX5" fmla="*/ 552890 w 2966481"/>
              <a:gd name="connsiteY5" fmla="*/ 744279 h 1180214"/>
              <a:gd name="connsiteX6" fmla="*/ 584788 w 2966481"/>
              <a:gd name="connsiteY6" fmla="*/ 754911 h 1180214"/>
              <a:gd name="connsiteX7" fmla="*/ 616685 w 2966481"/>
              <a:gd name="connsiteY7" fmla="*/ 776176 h 1180214"/>
              <a:gd name="connsiteX8" fmla="*/ 669848 w 2966481"/>
              <a:gd name="connsiteY8" fmla="*/ 797441 h 1180214"/>
              <a:gd name="connsiteX9" fmla="*/ 691113 w 2966481"/>
              <a:gd name="connsiteY9" fmla="*/ 818707 h 1180214"/>
              <a:gd name="connsiteX10" fmla="*/ 754909 w 2966481"/>
              <a:gd name="connsiteY10" fmla="*/ 850604 h 1180214"/>
              <a:gd name="connsiteX11" fmla="*/ 829337 w 2966481"/>
              <a:gd name="connsiteY11" fmla="*/ 893135 h 1180214"/>
              <a:gd name="connsiteX12" fmla="*/ 861234 w 2966481"/>
              <a:gd name="connsiteY12" fmla="*/ 914400 h 1180214"/>
              <a:gd name="connsiteX13" fmla="*/ 978192 w 2966481"/>
              <a:gd name="connsiteY13" fmla="*/ 967562 h 1180214"/>
              <a:gd name="connsiteX14" fmla="*/ 1020723 w 2966481"/>
              <a:gd name="connsiteY14" fmla="*/ 978195 h 1180214"/>
              <a:gd name="connsiteX15" fmla="*/ 1084518 w 2966481"/>
              <a:gd name="connsiteY15" fmla="*/ 999460 h 1180214"/>
              <a:gd name="connsiteX16" fmla="*/ 1180211 w 2966481"/>
              <a:gd name="connsiteY16" fmla="*/ 1020725 h 1180214"/>
              <a:gd name="connsiteX17" fmla="*/ 1286537 w 2966481"/>
              <a:gd name="connsiteY17" fmla="*/ 1052623 h 1180214"/>
              <a:gd name="connsiteX18" fmla="*/ 1382230 w 2966481"/>
              <a:gd name="connsiteY18" fmla="*/ 1073888 h 1180214"/>
              <a:gd name="connsiteX19" fmla="*/ 1520453 w 2966481"/>
              <a:gd name="connsiteY19" fmla="*/ 1095153 h 1180214"/>
              <a:gd name="connsiteX20" fmla="*/ 1584248 w 2966481"/>
              <a:gd name="connsiteY20" fmla="*/ 1105786 h 1180214"/>
              <a:gd name="connsiteX21" fmla="*/ 1669309 w 2966481"/>
              <a:gd name="connsiteY21" fmla="*/ 1116418 h 1180214"/>
              <a:gd name="connsiteX22" fmla="*/ 1796899 w 2966481"/>
              <a:gd name="connsiteY22" fmla="*/ 1137683 h 1180214"/>
              <a:gd name="connsiteX23" fmla="*/ 1903225 w 2966481"/>
              <a:gd name="connsiteY23" fmla="*/ 1148316 h 1180214"/>
              <a:gd name="connsiteX24" fmla="*/ 2052081 w 2966481"/>
              <a:gd name="connsiteY24" fmla="*/ 1180214 h 1180214"/>
              <a:gd name="connsiteX25" fmla="*/ 2721932 w 2966481"/>
              <a:gd name="connsiteY25" fmla="*/ 1169581 h 1180214"/>
              <a:gd name="connsiteX26" fmla="*/ 2753830 w 2966481"/>
              <a:gd name="connsiteY26" fmla="*/ 1158948 h 1180214"/>
              <a:gd name="connsiteX27" fmla="*/ 2870788 w 2966481"/>
              <a:gd name="connsiteY27" fmla="*/ 1127051 h 1180214"/>
              <a:gd name="connsiteX28" fmla="*/ 2902685 w 2966481"/>
              <a:gd name="connsiteY28" fmla="*/ 1105786 h 1180214"/>
              <a:gd name="connsiteX29" fmla="*/ 2945216 w 2966481"/>
              <a:gd name="connsiteY29" fmla="*/ 1095153 h 1180214"/>
              <a:gd name="connsiteX30" fmla="*/ 2966481 w 2966481"/>
              <a:gd name="connsiteY30" fmla="*/ 1084521 h 1180214"/>
              <a:gd name="connsiteX0" fmla="*/ -3 w 2966481"/>
              <a:gd name="connsiteY0" fmla="*/ 0 h 1180214"/>
              <a:gd name="connsiteX1" fmla="*/ 265811 w 2966481"/>
              <a:gd name="connsiteY1" fmla="*/ 499730 h 1180214"/>
              <a:gd name="connsiteX2" fmla="*/ 414667 w 2966481"/>
              <a:gd name="connsiteY2" fmla="*/ 637953 h 1180214"/>
              <a:gd name="connsiteX3" fmla="*/ 446564 w 2966481"/>
              <a:gd name="connsiteY3" fmla="*/ 669851 h 1180214"/>
              <a:gd name="connsiteX4" fmla="*/ 552890 w 2966481"/>
              <a:gd name="connsiteY4" fmla="*/ 744279 h 1180214"/>
              <a:gd name="connsiteX5" fmla="*/ 584788 w 2966481"/>
              <a:gd name="connsiteY5" fmla="*/ 754911 h 1180214"/>
              <a:gd name="connsiteX6" fmla="*/ 616685 w 2966481"/>
              <a:gd name="connsiteY6" fmla="*/ 776176 h 1180214"/>
              <a:gd name="connsiteX7" fmla="*/ 669848 w 2966481"/>
              <a:gd name="connsiteY7" fmla="*/ 797441 h 1180214"/>
              <a:gd name="connsiteX8" fmla="*/ 691113 w 2966481"/>
              <a:gd name="connsiteY8" fmla="*/ 818707 h 1180214"/>
              <a:gd name="connsiteX9" fmla="*/ 754909 w 2966481"/>
              <a:gd name="connsiteY9" fmla="*/ 850604 h 1180214"/>
              <a:gd name="connsiteX10" fmla="*/ 829337 w 2966481"/>
              <a:gd name="connsiteY10" fmla="*/ 893135 h 1180214"/>
              <a:gd name="connsiteX11" fmla="*/ 861234 w 2966481"/>
              <a:gd name="connsiteY11" fmla="*/ 914400 h 1180214"/>
              <a:gd name="connsiteX12" fmla="*/ 978192 w 2966481"/>
              <a:gd name="connsiteY12" fmla="*/ 967562 h 1180214"/>
              <a:gd name="connsiteX13" fmla="*/ 1020723 w 2966481"/>
              <a:gd name="connsiteY13" fmla="*/ 978195 h 1180214"/>
              <a:gd name="connsiteX14" fmla="*/ 1084518 w 2966481"/>
              <a:gd name="connsiteY14" fmla="*/ 999460 h 1180214"/>
              <a:gd name="connsiteX15" fmla="*/ 1180211 w 2966481"/>
              <a:gd name="connsiteY15" fmla="*/ 1020725 h 1180214"/>
              <a:gd name="connsiteX16" fmla="*/ 1286537 w 2966481"/>
              <a:gd name="connsiteY16" fmla="*/ 1052623 h 1180214"/>
              <a:gd name="connsiteX17" fmla="*/ 1382230 w 2966481"/>
              <a:gd name="connsiteY17" fmla="*/ 1073888 h 1180214"/>
              <a:gd name="connsiteX18" fmla="*/ 1520453 w 2966481"/>
              <a:gd name="connsiteY18" fmla="*/ 1095153 h 1180214"/>
              <a:gd name="connsiteX19" fmla="*/ 1584248 w 2966481"/>
              <a:gd name="connsiteY19" fmla="*/ 1105786 h 1180214"/>
              <a:gd name="connsiteX20" fmla="*/ 1669309 w 2966481"/>
              <a:gd name="connsiteY20" fmla="*/ 1116418 h 1180214"/>
              <a:gd name="connsiteX21" fmla="*/ 1796899 w 2966481"/>
              <a:gd name="connsiteY21" fmla="*/ 1137683 h 1180214"/>
              <a:gd name="connsiteX22" fmla="*/ 1903225 w 2966481"/>
              <a:gd name="connsiteY22" fmla="*/ 1148316 h 1180214"/>
              <a:gd name="connsiteX23" fmla="*/ 2052081 w 2966481"/>
              <a:gd name="connsiteY23" fmla="*/ 1180214 h 1180214"/>
              <a:gd name="connsiteX24" fmla="*/ 2721932 w 2966481"/>
              <a:gd name="connsiteY24" fmla="*/ 1169581 h 1180214"/>
              <a:gd name="connsiteX25" fmla="*/ 2753830 w 2966481"/>
              <a:gd name="connsiteY25" fmla="*/ 1158948 h 1180214"/>
              <a:gd name="connsiteX26" fmla="*/ 2870788 w 2966481"/>
              <a:gd name="connsiteY26" fmla="*/ 1127051 h 1180214"/>
              <a:gd name="connsiteX27" fmla="*/ 2902685 w 2966481"/>
              <a:gd name="connsiteY27" fmla="*/ 1105786 h 1180214"/>
              <a:gd name="connsiteX28" fmla="*/ 2945216 w 2966481"/>
              <a:gd name="connsiteY28" fmla="*/ 1095153 h 1180214"/>
              <a:gd name="connsiteX29" fmla="*/ 2966481 w 2966481"/>
              <a:gd name="connsiteY29" fmla="*/ 1084521 h 1180214"/>
              <a:gd name="connsiteX0" fmla="*/ -3 w 2945215"/>
              <a:gd name="connsiteY0" fmla="*/ 0 h 1180214"/>
              <a:gd name="connsiteX1" fmla="*/ 265811 w 2945215"/>
              <a:gd name="connsiteY1" fmla="*/ 499730 h 1180214"/>
              <a:gd name="connsiteX2" fmla="*/ 414667 w 2945215"/>
              <a:gd name="connsiteY2" fmla="*/ 637953 h 1180214"/>
              <a:gd name="connsiteX3" fmla="*/ 446564 w 2945215"/>
              <a:gd name="connsiteY3" fmla="*/ 669851 h 1180214"/>
              <a:gd name="connsiteX4" fmla="*/ 552890 w 2945215"/>
              <a:gd name="connsiteY4" fmla="*/ 744279 h 1180214"/>
              <a:gd name="connsiteX5" fmla="*/ 584788 w 2945215"/>
              <a:gd name="connsiteY5" fmla="*/ 754911 h 1180214"/>
              <a:gd name="connsiteX6" fmla="*/ 616685 w 2945215"/>
              <a:gd name="connsiteY6" fmla="*/ 776176 h 1180214"/>
              <a:gd name="connsiteX7" fmla="*/ 669848 w 2945215"/>
              <a:gd name="connsiteY7" fmla="*/ 797441 h 1180214"/>
              <a:gd name="connsiteX8" fmla="*/ 691113 w 2945215"/>
              <a:gd name="connsiteY8" fmla="*/ 818707 h 1180214"/>
              <a:gd name="connsiteX9" fmla="*/ 754909 w 2945215"/>
              <a:gd name="connsiteY9" fmla="*/ 850604 h 1180214"/>
              <a:gd name="connsiteX10" fmla="*/ 829337 w 2945215"/>
              <a:gd name="connsiteY10" fmla="*/ 893135 h 1180214"/>
              <a:gd name="connsiteX11" fmla="*/ 861234 w 2945215"/>
              <a:gd name="connsiteY11" fmla="*/ 914400 h 1180214"/>
              <a:gd name="connsiteX12" fmla="*/ 978192 w 2945215"/>
              <a:gd name="connsiteY12" fmla="*/ 967562 h 1180214"/>
              <a:gd name="connsiteX13" fmla="*/ 1020723 w 2945215"/>
              <a:gd name="connsiteY13" fmla="*/ 978195 h 1180214"/>
              <a:gd name="connsiteX14" fmla="*/ 1084518 w 2945215"/>
              <a:gd name="connsiteY14" fmla="*/ 999460 h 1180214"/>
              <a:gd name="connsiteX15" fmla="*/ 1180211 w 2945215"/>
              <a:gd name="connsiteY15" fmla="*/ 1020725 h 1180214"/>
              <a:gd name="connsiteX16" fmla="*/ 1286537 w 2945215"/>
              <a:gd name="connsiteY16" fmla="*/ 1052623 h 1180214"/>
              <a:gd name="connsiteX17" fmla="*/ 1382230 w 2945215"/>
              <a:gd name="connsiteY17" fmla="*/ 1073888 h 1180214"/>
              <a:gd name="connsiteX18" fmla="*/ 1520453 w 2945215"/>
              <a:gd name="connsiteY18" fmla="*/ 1095153 h 1180214"/>
              <a:gd name="connsiteX19" fmla="*/ 1584248 w 2945215"/>
              <a:gd name="connsiteY19" fmla="*/ 1105786 h 1180214"/>
              <a:gd name="connsiteX20" fmla="*/ 1669309 w 2945215"/>
              <a:gd name="connsiteY20" fmla="*/ 1116418 h 1180214"/>
              <a:gd name="connsiteX21" fmla="*/ 1796899 w 2945215"/>
              <a:gd name="connsiteY21" fmla="*/ 1137683 h 1180214"/>
              <a:gd name="connsiteX22" fmla="*/ 1903225 w 2945215"/>
              <a:gd name="connsiteY22" fmla="*/ 1148316 h 1180214"/>
              <a:gd name="connsiteX23" fmla="*/ 2052081 w 2945215"/>
              <a:gd name="connsiteY23" fmla="*/ 1180214 h 1180214"/>
              <a:gd name="connsiteX24" fmla="*/ 2721932 w 2945215"/>
              <a:gd name="connsiteY24" fmla="*/ 1169581 h 1180214"/>
              <a:gd name="connsiteX25" fmla="*/ 2753830 w 2945215"/>
              <a:gd name="connsiteY25" fmla="*/ 1158948 h 1180214"/>
              <a:gd name="connsiteX26" fmla="*/ 2870788 w 2945215"/>
              <a:gd name="connsiteY26" fmla="*/ 1127051 h 1180214"/>
              <a:gd name="connsiteX27" fmla="*/ 2902685 w 2945215"/>
              <a:gd name="connsiteY27" fmla="*/ 1105786 h 1180214"/>
              <a:gd name="connsiteX28" fmla="*/ 2945216 w 2945215"/>
              <a:gd name="connsiteY28" fmla="*/ 1095153 h 1180214"/>
              <a:gd name="connsiteX0" fmla="*/ -3 w 2945215"/>
              <a:gd name="connsiteY0" fmla="*/ 0 h 1180214"/>
              <a:gd name="connsiteX1" fmla="*/ 265811 w 2945215"/>
              <a:gd name="connsiteY1" fmla="*/ 499730 h 1180214"/>
              <a:gd name="connsiteX2" fmla="*/ 414667 w 2945215"/>
              <a:gd name="connsiteY2" fmla="*/ 637953 h 1180214"/>
              <a:gd name="connsiteX3" fmla="*/ 446564 w 2945215"/>
              <a:gd name="connsiteY3" fmla="*/ 669851 h 1180214"/>
              <a:gd name="connsiteX4" fmla="*/ 552890 w 2945215"/>
              <a:gd name="connsiteY4" fmla="*/ 744279 h 1180214"/>
              <a:gd name="connsiteX5" fmla="*/ 584788 w 2945215"/>
              <a:gd name="connsiteY5" fmla="*/ 754911 h 1180214"/>
              <a:gd name="connsiteX6" fmla="*/ 616685 w 2945215"/>
              <a:gd name="connsiteY6" fmla="*/ 776176 h 1180214"/>
              <a:gd name="connsiteX7" fmla="*/ 669848 w 2945215"/>
              <a:gd name="connsiteY7" fmla="*/ 797441 h 1180214"/>
              <a:gd name="connsiteX8" fmla="*/ 691113 w 2945215"/>
              <a:gd name="connsiteY8" fmla="*/ 818707 h 1180214"/>
              <a:gd name="connsiteX9" fmla="*/ 754909 w 2945215"/>
              <a:gd name="connsiteY9" fmla="*/ 850604 h 1180214"/>
              <a:gd name="connsiteX10" fmla="*/ 829337 w 2945215"/>
              <a:gd name="connsiteY10" fmla="*/ 893135 h 1180214"/>
              <a:gd name="connsiteX11" fmla="*/ 861234 w 2945215"/>
              <a:gd name="connsiteY11" fmla="*/ 914400 h 1180214"/>
              <a:gd name="connsiteX12" fmla="*/ 978192 w 2945215"/>
              <a:gd name="connsiteY12" fmla="*/ 967562 h 1180214"/>
              <a:gd name="connsiteX13" fmla="*/ 1020723 w 2945215"/>
              <a:gd name="connsiteY13" fmla="*/ 978195 h 1180214"/>
              <a:gd name="connsiteX14" fmla="*/ 1084518 w 2945215"/>
              <a:gd name="connsiteY14" fmla="*/ 999460 h 1180214"/>
              <a:gd name="connsiteX15" fmla="*/ 1180211 w 2945215"/>
              <a:gd name="connsiteY15" fmla="*/ 1020725 h 1180214"/>
              <a:gd name="connsiteX16" fmla="*/ 1286537 w 2945215"/>
              <a:gd name="connsiteY16" fmla="*/ 1052623 h 1180214"/>
              <a:gd name="connsiteX17" fmla="*/ 1382230 w 2945215"/>
              <a:gd name="connsiteY17" fmla="*/ 1073888 h 1180214"/>
              <a:gd name="connsiteX18" fmla="*/ 1520453 w 2945215"/>
              <a:gd name="connsiteY18" fmla="*/ 1095153 h 1180214"/>
              <a:gd name="connsiteX19" fmla="*/ 1584248 w 2945215"/>
              <a:gd name="connsiteY19" fmla="*/ 1105786 h 1180214"/>
              <a:gd name="connsiteX20" fmla="*/ 1669309 w 2945215"/>
              <a:gd name="connsiteY20" fmla="*/ 1116418 h 1180214"/>
              <a:gd name="connsiteX21" fmla="*/ 1796899 w 2945215"/>
              <a:gd name="connsiteY21" fmla="*/ 1137683 h 1180214"/>
              <a:gd name="connsiteX22" fmla="*/ 1903225 w 2945215"/>
              <a:gd name="connsiteY22" fmla="*/ 1148316 h 1180214"/>
              <a:gd name="connsiteX23" fmla="*/ 2052081 w 2945215"/>
              <a:gd name="connsiteY23" fmla="*/ 1180214 h 1180214"/>
              <a:gd name="connsiteX24" fmla="*/ 2721932 w 2945215"/>
              <a:gd name="connsiteY24" fmla="*/ 1169581 h 1180214"/>
              <a:gd name="connsiteX25" fmla="*/ 2870788 w 2945215"/>
              <a:gd name="connsiteY25" fmla="*/ 1127051 h 1180214"/>
              <a:gd name="connsiteX26" fmla="*/ 2902685 w 2945215"/>
              <a:gd name="connsiteY26" fmla="*/ 1105786 h 1180214"/>
              <a:gd name="connsiteX27" fmla="*/ 2945216 w 2945215"/>
              <a:gd name="connsiteY27" fmla="*/ 1095153 h 1180214"/>
              <a:gd name="connsiteX0" fmla="*/ -3 w 2945215"/>
              <a:gd name="connsiteY0" fmla="*/ 0 h 1180214"/>
              <a:gd name="connsiteX1" fmla="*/ 265811 w 2945215"/>
              <a:gd name="connsiteY1" fmla="*/ 499730 h 1180214"/>
              <a:gd name="connsiteX2" fmla="*/ 414667 w 2945215"/>
              <a:gd name="connsiteY2" fmla="*/ 637953 h 1180214"/>
              <a:gd name="connsiteX3" fmla="*/ 446564 w 2945215"/>
              <a:gd name="connsiteY3" fmla="*/ 669851 h 1180214"/>
              <a:gd name="connsiteX4" fmla="*/ 552890 w 2945215"/>
              <a:gd name="connsiteY4" fmla="*/ 744279 h 1180214"/>
              <a:gd name="connsiteX5" fmla="*/ 584788 w 2945215"/>
              <a:gd name="connsiteY5" fmla="*/ 754911 h 1180214"/>
              <a:gd name="connsiteX6" fmla="*/ 616685 w 2945215"/>
              <a:gd name="connsiteY6" fmla="*/ 776176 h 1180214"/>
              <a:gd name="connsiteX7" fmla="*/ 669848 w 2945215"/>
              <a:gd name="connsiteY7" fmla="*/ 797441 h 1180214"/>
              <a:gd name="connsiteX8" fmla="*/ 691113 w 2945215"/>
              <a:gd name="connsiteY8" fmla="*/ 818707 h 1180214"/>
              <a:gd name="connsiteX9" fmla="*/ 754909 w 2945215"/>
              <a:gd name="connsiteY9" fmla="*/ 850604 h 1180214"/>
              <a:gd name="connsiteX10" fmla="*/ 829337 w 2945215"/>
              <a:gd name="connsiteY10" fmla="*/ 893135 h 1180214"/>
              <a:gd name="connsiteX11" fmla="*/ 861234 w 2945215"/>
              <a:gd name="connsiteY11" fmla="*/ 914400 h 1180214"/>
              <a:gd name="connsiteX12" fmla="*/ 978192 w 2945215"/>
              <a:gd name="connsiteY12" fmla="*/ 967562 h 1180214"/>
              <a:gd name="connsiteX13" fmla="*/ 1020723 w 2945215"/>
              <a:gd name="connsiteY13" fmla="*/ 978195 h 1180214"/>
              <a:gd name="connsiteX14" fmla="*/ 1084518 w 2945215"/>
              <a:gd name="connsiteY14" fmla="*/ 999460 h 1180214"/>
              <a:gd name="connsiteX15" fmla="*/ 1180211 w 2945215"/>
              <a:gd name="connsiteY15" fmla="*/ 1020725 h 1180214"/>
              <a:gd name="connsiteX16" fmla="*/ 1286537 w 2945215"/>
              <a:gd name="connsiteY16" fmla="*/ 1052623 h 1180214"/>
              <a:gd name="connsiteX17" fmla="*/ 1382230 w 2945215"/>
              <a:gd name="connsiteY17" fmla="*/ 1073888 h 1180214"/>
              <a:gd name="connsiteX18" fmla="*/ 1520453 w 2945215"/>
              <a:gd name="connsiteY18" fmla="*/ 1095153 h 1180214"/>
              <a:gd name="connsiteX19" fmla="*/ 1584248 w 2945215"/>
              <a:gd name="connsiteY19" fmla="*/ 1105786 h 1180214"/>
              <a:gd name="connsiteX20" fmla="*/ 1669309 w 2945215"/>
              <a:gd name="connsiteY20" fmla="*/ 1116418 h 1180214"/>
              <a:gd name="connsiteX21" fmla="*/ 1796899 w 2945215"/>
              <a:gd name="connsiteY21" fmla="*/ 1137683 h 1180214"/>
              <a:gd name="connsiteX22" fmla="*/ 1903225 w 2945215"/>
              <a:gd name="connsiteY22" fmla="*/ 1148316 h 1180214"/>
              <a:gd name="connsiteX23" fmla="*/ 2052081 w 2945215"/>
              <a:gd name="connsiteY23" fmla="*/ 1180214 h 1180214"/>
              <a:gd name="connsiteX24" fmla="*/ 2870788 w 2945215"/>
              <a:gd name="connsiteY24" fmla="*/ 1127051 h 1180214"/>
              <a:gd name="connsiteX25" fmla="*/ 2902685 w 2945215"/>
              <a:gd name="connsiteY25" fmla="*/ 1105786 h 1180214"/>
              <a:gd name="connsiteX26" fmla="*/ 2945216 w 2945215"/>
              <a:gd name="connsiteY26" fmla="*/ 1095153 h 1180214"/>
              <a:gd name="connsiteX0" fmla="*/ -3 w 2902684"/>
              <a:gd name="connsiteY0" fmla="*/ 0 h 1180214"/>
              <a:gd name="connsiteX1" fmla="*/ 265811 w 2902684"/>
              <a:gd name="connsiteY1" fmla="*/ 499730 h 1180214"/>
              <a:gd name="connsiteX2" fmla="*/ 414667 w 2902684"/>
              <a:gd name="connsiteY2" fmla="*/ 637953 h 1180214"/>
              <a:gd name="connsiteX3" fmla="*/ 446564 w 2902684"/>
              <a:gd name="connsiteY3" fmla="*/ 669851 h 1180214"/>
              <a:gd name="connsiteX4" fmla="*/ 552890 w 2902684"/>
              <a:gd name="connsiteY4" fmla="*/ 744279 h 1180214"/>
              <a:gd name="connsiteX5" fmla="*/ 584788 w 2902684"/>
              <a:gd name="connsiteY5" fmla="*/ 754911 h 1180214"/>
              <a:gd name="connsiteX6" fmla="*/ 616685 w 2902684"/>
              <a:gd name="connsiteY6" fmla="*/ 776176 h 1180214"/>
              <a:gd name="connsiteX7" fmla="*/ 669848 w 2902684"/>
              <a:gd name="connsiteY7" fmla="*/ 797441 h 1180214"/>
              <a:gd name="connsiteX8" fmla="*/ 691113 w 2902684"/>
              <a:gd name="connsiteY8" fmla="*/ 818707 h 1180214"/>
              <a:gd name="connsiteX9" fmla="*/ 754909 w 2902684"/>
              <a:gd name="connsiteY9" fmla="*/ 850604 h 1180214"/>
              <a:gd name="connsiteX10" fmla="*/ 829337 w 2902684"/>
              <a:gd name="connsiteY10" fmla="*/ 893135 h 1180214"/>
              <a:gd name="connsiteX11" fmla="*/ 861234 w 2902684"/>
              <a:gd name="connsiteY11" fmla="*/ 914400 h 1180214"/>
              <a:gd name="connsiteX12" fmla="*/ 978192 w 2902684"/>
              <a:gd name="connsiteY12" fmla="*/ 967562 h 1180214"/>
              <a:gd name="connsiteX13" fmla="*/ 1020723 w 2902684"/>
              <a:gd name="connsiteY13" fmla="*/ 978195 h 1180214"/>
              <a:gd name="connsiteX14" fmla="*/ 1084518 w 2902684"/>
              <a:gd name="connsiteY14" fmla="*/ 999460 h 1180214"/>
              <a:gd name="connsiteX15" fmla="*/ 1180211 w 2902684"/>
              <a:gd name="connsiteY15" fmla="*/ 1020725 h 1180214"/>
              <a:gd name="connsiteX16" fmla="*/ 1286537 w 2902684"/>
              <a:gd name="connsiteY16" fmla="*/ 1052623 h 1180214"/>
              <a:gd name="connsiteX17" fmla="*/ 1382230 w 2902684"/>
              <a:gd name="connsiteY17" fmla="*/ 1073888 h 1180214"/>
              <a:gd name="connsiteX18" fmla="*/ 1520453 w 2902684"/>
              <a:gd name="connsiteY18" fmla="*/ 1095153 h 1180214"/>
              <a:gd name="connsiteX19" fmla="*/ 1584248 w 2902684"/>
              <a:gd name="connsiteY19" fmla="*/ 1105786 h 1180214"/>
              <a:gd name="connsiteX20" fmla="*/ 1669309 w 2902684"/>
              <a:gd name="connsiteY20" fmla="*/ 1116418 h 1180214"/>
              <a:gd name="connsiteX21" fmla="*/ 1796899 w 2902684"/>
              <a:gd name="connsiteY21" fmla="*/ 1137683 h 1180214"/>
              <a:gd name="connsiteX22" fmla="*/ 1903225 w 2902684"/>
              <a:gd name="connsiteY22" fmla="*/ 1148316 h 1180214"/>
              <a:gd name="connsiteX23" fmla="*/ 2052081 w 2902684"/>
              <a:gd name="connsiteY23" fmla="*/ 1180214 h 1180214"/>
              <a:gd name="connsiteX24" fmla="*/ 2870788 w 2902684"/>
              <a:gd name="connsiteY24" fmla="*/ 1127051 h 1180214"/>
              <a:gd name="connsiteX25" fmla="*/ 2902685 w 2902684"/>
              <a:gd name="connsiteY25" fmla="*/ 1105786 h 1180214"/>
              <a:gd name="connsiteX0" fmla="*/ -3 w 2966481"/>
              <a:gd name="connsiteY0" fmla="*/ 0 h 1180214"/>
              <a:gd name="connsiteX1" fmla="*/ 265811 w 2966481"/>
              <a:gd name="connsiteY1" fmla="*/ 499730 h 1180214"/>
              <a:gd name="connsiteX2" fmla="*/ 414667 w 2966481"/>
              <a:gd name="connsiteY2" fmla="*/ 637953 h 1180214"/>
              <a:gd name="connsiteX3" fmla="*/ 446564 w 2966481"/>
              <a:gd name="connsiteY3" fmla="*/ 669851 h 1180214"/>
              <a:gd name="connsiteX4" fmla="*/ 552890 w 2966481"/>
              <a:gd name="connsiteY4" fmla="*/ 744279 h 1180214"/>
              <a:gd name="connsiteX5" fmla="*/ 584788 w 2966481"/>
              <a:gd name="connsiteY5" fmla="*/ 754911 h 1180214"/>
              <a:gd name="connsiteX6" fmla="*/ 616685 w 2966481"/>
              <a:gd name="connsiteY6" fmla="*/ 776176 h 1180214"/>
              <a:gd name="connsiteX7" fmla="*/ 669848 w 2966481"/>
              <a:gd name="connsiteY7" fmla="*/ 797441 h 1180214"/>
              <a:gd name="connsiteX8" fmla="*/ 691113 w 2966481"/>
              <a:gd name="connsiteY8" fmla="*/ 818707 h 1180214"/>
              <a:gd name="connsiteX9" fmla="*/ 754909 w 2966481"/>
              <a:gd name="connsiteY9" fmla="*/ 850604 h 1180214"/>
              <a:gd name="connsiteX10" fmla="*/ 829337 w 2966481"/>
              <a:gd name="connsiteY10" fmla="*/ 893135 h 1180214"/>
              <a:gd name="connsiteX11" fmla="*/ 861234 w 2966481"/>
              <a:gd name="connsiteY11" fmla="*/ 914400 h 1180214"/>
              <a:gd name="connsiteX12" fmla="*/ 978192 w 2966481"/>
              <a:gd name="connsiteY12" fmla="*/ 967562 h 1180214"/>
              <a:gd name="connsiteX13" fmla="*/ 1020723 w 2966481"/>
              <a:gd name="connsiteY13" fmla="*/ 978195 h 1180214"/>
              <a:gd name="connsiteX14" fmla="*/ 1084518 w 2966481"/>
              <a:gd name="connsiteY14" fmla="*/ 999460 h 1180214"/>
              <a:gd name="connsiteX15" fmla="*/ 1180211 w 2966481"/>
              <a:gd name="connsiteY15" fmla="*/ 1020725 h 1180214"/>
              <a:gd name="connsiteX16" fmla="*/ 1286537 w 2966481"/>
              <a:gd name="connsiteY16" fmla="*/ 1052623 h 1180214"/>
              <a:gd name="connsiteX17" fmla="*/ 1382230 w 2966481"/>
              <a:gd name="connsiteY17" fmla="*/ 1073888 h 1180214"/>
              <a:gd name="connsiteX18" fmla="*/ 1520453 w 2966481"/>
              <a:gd name="connsiteY18" fmla="*/ 1095153 h 1180214"/>
              <a:gd name="connsiteX19" fmla="*/ 1584248 w 2966481"/>
              <a:gd name="connsiteY19" fmla="*/ 1105786 h 1180214"/>
              <a:gd name="connsiteX20" fmla="*/ 1669309 w 2966481"/>
              <a:gd name="connsiteY20" fmla="*/ 1116418 h 1180214"/>
              <a:gd name="connsiteX21" fmla="*/ 1796899 w 2966481"/>
              <a:gd name="connsiteY21" fmla="*/ 1137683 h 1180214"/>
              <a:gd name="connsiteX22" fmla="*/ 1903225 w 2966481"/>
              <a:gd name="connsiteY22" fmla="*/ 1148316 h 1180214"/>
              <a:gd name="connsiteX23" fmla="*/ 2052081 w 2966481"/>
              <a:gd name="connsiteY23" fmla="*/ 1180214 h 1180214"/>
              <a:gd name="connsiteX24" fmla="*/ 2870788 w 2966481"/>
              <a:gd name="connsiteY24" fmla="*/ 1127051 h 1180214"/>
              <a:gd name="connsiteX25" fmla="*/ 2966484 w 2966481"/>
              <a:gd name="connsiteY25" fmla="*/ 393402 h 1180214"/>
              <a:gd name="connsiteX0" fmla="*/ -3 w 2966481"/>
              <a:gd name="connsiteY0" fmla="*/ 0 h 1180214"/>
              <a:gd name="connsiteX1" fmla="*/ 265811 w 2966481"/>
              <a:gd name="connsiteY1" fmla="*/ 499730 h 1180214"/>
              <a:gd name="connsiteX2" fmla="*/ 414667 w 2966481"/>
              <a:gd name="connsiteY2" fmla="*/ 637953 h 1180214"/>
              <a:gd name="connsiteX3" fmla="*/ 446564 w 2966481"/>
              <a:gd name="connsiteY3" fmla="*/ 669851 h 1180214"/>
              <a:gd name="connsiteX4" fmla="*/ 552890 w 2966481"/>
              <a:gd name="connsiteY4" fmla="*/ 744279 h 1180214"/>
              <a:gd name="connsiteX5" fmla="*/ 584788 w 2966481"/>
              <a:gd name="connsiteY5" fmla="*/ 754911 h 1180214"/>
              <a:gd name="connsiteX6" fmla="*/ 616685 w 2966481"/>
              <a:gd name="connsiteY6" fmla="*/ 776176 h 1180214"/>
              <a:gd name="connsiteX7" fmla="*/ 669848 w 2966481"/>
              <a:gd name="connsiteY7" fmla="*/ 797441 h 1180214"/>
              <a:gd name="connsiteX8" fmla="*/ 691113 w 2966481"/>
              <a:gd name="connsiteY8" fmla="*/ 818707 h 1180214"/>
              <a:gd name="connsiteX9" fmla="*/ 754909 w 2966481"/>
              <a:gd name="connsiteY9" fmla="*/ 850604 h 1180214"/>
              <a:gd name="connsiteX10" fmla="*/ 829337 w 2966481"/>
              <a:gd name="connsiteY10" fmla="*/ 893135 h 1180214"/>
              <a:gd name="connsiteX11" fmla="*/ 861234 w 2966481"/>
              <a:gd name="connsiteY11" fmla="*/ 914400 h 1180214"/>
              <a:gd name="connsiteX12" fmla="*/ 978192 w 2966481"/>
              <a:gd name="connsiteY12" fmla="*/ 967562 h 1180214"/>
              <a:gd name="connsiteX13" fmla="*/ 1020723 w 2966481"/>
              <a:gd name="connsiteY13" fmla="*/ 978195 h 1180214"/>
              <a:gd name="connsiteX14" fmla="*/ 1084518 w 2966481"/>
              <a:gd name="connsiteY14" fmla="*/ 999460 h 1180214"/>
              <a:gd name="connsiteX15" fmla="*/ 1180211 w 2966481"/>
              <a:gd name="connsiteY15" fmla="*/ 1020725 h 1180214"/>
              <a:gd name="connsiteX16" fmla="*/ 1286537 w 2966481"/>
              <a:gd name="connsiteY16" fmla="*/ 1052623 h 1180214"/>
              <a:gd name="connsiteX17" fmla="*/ 1382230 w 2966481"/>
              <a:gd name="connsiteY17" fmla="*/ 1073888 h 1180214"/>
              <a:gd name="connsiteX18" fmla="*/ 1520453 w 2966481"/>
              <a:gd name="connsiteY18" fmla="*/ 1095153 h 1180214"/>
              <a:gd name="connsiteX19" fmla="*/ 1584248 w 2966481"/>
              <a:gd name="connsiteY19" fmla="*/ 1105786 h 1180214"/>
              <a:gd name="connsiteX20" fmla="*/ 1669309 w 2966481"/>
              <a:gd name="connsiteY20" fmla="*/ 1116418 h 1180214"/>
              <a:gd name="connsiteX21" fmla="*/ 1796899 w 2966481"/>
              <a:gd name="connsiteY21" fmla="*/ 1137683 h 1180214"/>
              <a:gd name="connsiteX22" fmla="*/ 1903225 w 2966481"/>
              <a:gd name="connsiteY22" fmla="*/ 1148316 h 1180214"/>
              <a:gd name="connsiteX23" fmla="*/ 2052081 w 2966481"/>
              <a:gd name="connsiteY23" fmla="*/ 1180214 h 1180214"/>
              <a:gd name="connsiteX24" fmla="*/ 2870788 w 2966481"/>
              <a:gd name="connsiteY24" fmla="*/ 1127051 h 1180214"/>
              <a:gd name="connsiteX25" fmla="*/ 2966484 w 2966481"/>
              <a:gd name="connsiteY25" fmla="*/ 393402 h 1180214"/>
              <a:gd name="connsiteX0" fmla="*/ -3 w 2977097"/>
              <a:gd name="connsiteY0" fmla="*/ 0 h 1187300"/>
              <a:gd name="connsiteX1" fmla="*/ 265811 w 2977097"/>
              <a:gd name="connsiteY1" fmla="*/ 499730 h 1187300"/>
              <a:gd name="connsiteX2" fmla="*/ 414667 w 2977097"/>
              <a:gd name="connsiteY2" fmla="*/ 637953 h 1187300"/>
              <a:gd name="connsiteX3" fmla="*/ 446564 w 2977097"/>
              <a:gd name="connsiteY3" fmla="*/ 669851 h 1187300"/>
              <a:gd name="connsiteX4" fmla="*/ 552890 w 2977097"/>
              <a:gd name="connsiteY4" fmla="*/ 744279 h 1187300"/>
              <a:gd name="connsiteX5" fmla="*/ 584788 w 2977097"/>
              <a:gd name="connsiteY5" fmla="*/ 754911 h 1187300"/>
              <a:gd name="connsiteX6" fmla="*/ 616685 w 2977097"/>
              <a:gd name="connsiteY6" fmla="*/ 776176 h 1187300"/>
              <a:gd name="connsiteX7" fmla="*/ 669848 w 2977097"/>
              <a:gd name="connsiteY7" fmla="*/ 797441 h 1187300"/>
              <a:gd name="connsiteX8" fmla="*/ 691113 w 2977097"/>
              <a:gd name="connsiteY8" fmla="*/ 818707 h 1187300"/>
              <a:gd name="connsiteX9" fmla="*/ 754909 w 2977097"/>
              <a:gd name="connsiteY9" fmla="*/ 850604 h 1187300"/>
              <a:gd name="connsiteX10" fmla="*/ 829337 w 2977097"/>
              <a:gd name="connsiteY10" fmla="*/ 893135 h 1187300"/>
              <a:gd name="connsiteX11" fmla="*/ 861234 w 2977097"/>
              <a:gd name="connsiteY11" fmla="*/ 914400 h 1187300"/>
              <a:gd name="connsiteX12" fmla="*/ 978192 w 2977097"/>
              <a:gd name="connsiteY12" fmla="*/ 967562 h 1187300"/>
              <a:gd name="connsiteX13" fmla="*/ 1020723 w 2977097"/>
              <a:gd name="connsiteY13" fmla="*/ 978195 h 1187300"/>
              <a:gd name="connsiteX14" fmla="*/ 1084518 w 2977097"/>
              <a:gd name="connsiteY14" fmla="*/ 999460 h 1187300"/>
              <a:gd name="connsiteX15" fmla="*/ 1180211 w 2977097"/>
              <a:gd name="connsiteY15" fmla="*/ 1020725 h 1187300"/>
              <a:gd name="connsiteX16" fmla="*/ 1286537 w 2977097"/>
              <a:gd name="connsiteY16" fmla="*/ 1052623 h 1187300"/>
              <a:gd name="connsiteX17" fmla="*/ 1382230 w 2977097"/>
              <a:gd name="connsiteY17" fmla="*/ 1073888 h 1187300"/>
              <a:gd name="connsiteX18" fmla="*/ 1520453 w 2977097"/>
              <a:gd name="connsiteY18" fmla="*/ 1095153 h 1187300"/>
              <a:gd name="connsiteX19" fmla="*/ 1584248 w 2977097"/>
              <a:gd name="connsiteY19" fmla="*/ 1105786 h 1187300"/>
              <a:gd name="connsiteX20" fmla="*/ 1669309 w 2977097"/>
              <a:gd name="connsiteY20" fmla="*/ 1116418 h 1187300"/>
              <a:gd name="connsiteX21" fmla="*/ 1796899 w 2977097"/>
              <a:gd name="connsiteY21" fmla="*/ 1137683 h 1187300"/>
              <a:gd name="connsiteX22" fmla="*/ 1903225 w 2977097"/>
              <a:gd name="connsiteY22" fmla="*/ 1148316 h 1187300"/>
              <a:gd name="connsiteX23" fmla="*/ 2052081 w 2977097"/>
              <a:gd name="connsiteY23" fmla="*/ 1180214 h 1187300"/>
              <a:gd name="connsiteX24" fmla="*/ 2966467 w 2977097"/>
              <a:gd name="connsiteY24" fmla="*/ 1180214 h 1187300"/>
              <a:gd name="connsiteX25" fmla="*/ 2966484 w 2977097"/>
              <a:gd name="connsiteY25" fmla="*/ 393402 h 1187300"/>
              <a:gd name="connsiteX0" fmla="*/ -3 w 2977097"/>
              <a:gd name="connsiteY0" fmla="*/ 0 h 1187295"/>
              <a:gd name="connsiteX1" fmla="*/ 265811 w 2977097"/>
              <a:gd name="connsiteY1" fmla="*/ 499730 h 1187295"/>
              <a:gd name="connsiteX2" fmla="*/ 414667 w 2977097"/>
              <a:gd name="connsiteY2" fmla="*/ 637953 h 1187295"/>
              <a:gd name="connsiteX3" fmla="*/ 446564 w 2977097"/>
              <a:gd name="connsiteY3" fmla="*/ 669851 h 1187295"/>
              <a:gd name="connsiteX4" fmla="*/ 552890 w 2977097"/>
              <a:gd name="connsiteY4" fmla="*/ 744279 h 1187295"/>
              <a:gd name="connsiteX5" fmla="*/ 584788 w 2977097"/>
              <a:gd name="connsiteY5" fmla="*/ 754911 h 1187295"/>
              <a:gd name="connsiteX6" fmla="*/ 616685 w 2977097"/>
              <a:gd name="connsiteY6" fmla="*/ 776176 h 1187295"/>
              <a:gd name="connsiteX7" fmla="*/ 669848 w 2977097"/>
              <a:gd name="connsiteY7" fmla="*/ 797441 h 1187295"/>
              <a:gd name="connsiteX8" fmla="*/ 691113 w 2977097"/>
              <a:gd name="connsiteY8" fmla="*/ 818707 h 1187295"/>
              <a:gd name="connsiteX9" fmla="*/ 754909 w 2977097"/>
              <a:gd name="connsiteY9" fmla="*/ 850604 h 1187295"/>
              <a:gd name="connsiteX10" fmla="*/ 829337 w 2977097"/>
              <a:gd name="connsiteY10" fmla="*/ 893135 h 1187295"/>
              <a:gd name="connsiteX11" fmla="*/ 861234 w 2977097"/>
              <a:gd name="connsiteY11" fmla="*/ 914400 h 1187295"/>
              <a:gd name="connsiteX12" fmla="*/ 978192 w 2977097"/>
              <a:gd name="connsiteY12" fmla="*/ 967562 h 1187295"/>
              <a:gd name="connsiteX13" fmla="*/ 1020723 w 2977097"/>
              <a:gd name="connsiteY13" fmla="*/ 978195 h 1187295"/>
              <a:gd name="connsiteX14" fmla="*/ 1084518 w 2977097"/>
              <a:gd name="connsiteY14" fmla="*/ 999460 h 1187295"/>
              <a:gd name="connsiteX15" fmla="*/ 1180211 w 2977097"/>
              <a:gd name="connsiteY15" fmla="*/ 1020725 h 1187295"/>
              <a:gd name="connsiteX16" fmla="*/ 1286537 w 2977097"/>
              <a:gd name="connsiteY16" fmla="*/ 1052623 h 1187295"/>
              <a:gd name="connsiteX17" fmla="*/ 1382230 w 2977097"/>
              <a:gd name="connsiteY17" fmla="*/ 1073888 h 1187295"/>
              <a:gd name="connsiteX18" fmla="*/ 1520453 w 2977097"/>
              <a:gd name="connsiteY18" fmla="*/ 1095153 h 1187295"/>
              <a:gd name="connsiteX19" fmla="*/ 1584248 w 2977097"/>
              <a:gd name="connsiteY19" fmla="*/ 1105786 h 1187295"/>
              <a:gd name="connsiteX20" fmla="*/ 1669309 w 2977097"/>
              <a:gd name="connsiteY20" fmla="*/ 1116418 h 1187295"/>
              <a:gd name="connsiteX21" fmla="*/ 1796899 w 2977097"/>
              <a:gd name="connsiteY21" fmla="*/ 1137683 h 1187295"/>
              <a:gd name="connsiteX22" fmla="*/ 1903225 w 2977097"/>
              <a:gd name="connsiteY22" fmla="*/ 1148316 h 1187295"/>
              <a:gd name="connsiteX23" fmla="*/ 2052081 w 2977097"/>
              <a:gd name="connsiteY23" fmla="*/ 1180214 h 1187295"/>
              <a:gd name="connsiteX24" fmla="*/ 2966468 w 2977097"/>
              <a:gd name="connsiteY24" fmla="*/ 1180209 h 1187295"/>
              <a:gd name="connsiteX25" fmla="*/ 2966484 w 2977097"/>
              <a:gd name="connsiteY25" fmla="*/ 393402 h 1187295"/>
              <a:gd name="connsiteX0" fmla="*/ -3 w 2977097"/>
              <a:gd name="connsiteY0" fmla="*/ 0 h 1187295"/>
              <a:gd name="connsiteX1" fmla="*/ 265811 w 2977097"/>
              <a:gd name="connsiteY1" fmla="*/ 499730 h 1187295"/>
              <a:gd name="connsiteX2" fmla="*/ 414667 w 2977097"/>
              <a:gd name="connsiteY2" fmla="*/ 637953 h 1187295"/>
              <a:gd name="connsiteX3" fmla="*/ 446564 w 2977097"/>
              <a:gd name="connsiteY3" fmla="*/ 669851 h 1187295"/>
              <a:gd name="connsiteX4" fmla="*/ 552890 w 2977097"/>
              <a:gd name="connsiteY4" fmla="*/ 744279 h 1187295"/>
              <a:gd name="connsiteX5" fmla="*/ 584788 w 2977097"/>
              <a:gd name="connsiteY5" fmla="*/ 754911 h 1187295"/>
              <a:gd name="connsiteX6" fmla="*/ 616685 w 2977097"/>
              <a:gd name="connsiteY6" fmla="*/ 776176 h 1187295"/>
              <a:gd name="connsiteX7" fmla="*/ 669848 w 2977097"/>
              <a:gd name="connsiteY7" fmla="*/ 797441 h 1187295"/>
              <a:gd name="connsiteX8" fmla="*/ 691113 w 2977097"/>
              <a:gd name="connsiteY8" fmla="*/ 818707 h 1187295"/>
              <a:gd name="connsiteX9" fmla="*/ 754909 w 2977097"/>
              <a:gd name="connsiteY9" fmla="*/ 850604 h 1187295"/>
              <a:gd name="connsiteX10" fmla="*/ 829337 w 2977097"/>
              <a:gd name="connsiteY10" fmla="*/ 893135 h 1187295"/>
              <a:gd name="connsiteX11" fmla="*/ 861234 w 2977097"/>
              <a:gd name="connsiteY11" fmla="*/ 914400 h 1187295"/>
              <a:gd name="connsiteX12" fmla="*/ 978192 w 2977097"/>
              <a:gd name="connsiteY12" fmla="*/ 967562 h 1187295"/>
              <a:gd name="connsiteX13" fmla="*/ 1020723 w 2977097"/>
              <a:gd name="connsiteY13" fmla="*/ 978195 h 1187295"/>
              <a:gd name="connsiteX14" fmla="*/ 1084518 w 2977097"/>
              <a:gd name="connsiteY14" fmla="*/ 999460 h 1187295"/>
              <a:gd name="connsiteX15" fmla="*/ 1180211 w 2977097"/>
              <a:gd name="connsiteY15" fmla="*/ 1020725 h 1187295"/>
              <a:gd name="connsiteX16" fmla="*/ 1286537 w 2977097"/>
              <a:gd name="connsiteY16" fmla="*/ 1052623 h 1187295"/>
              <a:gd name="connsiteX17" fmla="*/ 1382230 w 2977097"/>
              <a:gd name="connsiteY17" fmla="*/ 1073888 h 1187295"/>
              <a:gd name="connsiteX18" fmla="*/ 1520453 w 2977097"/>
              <a:gd name="connsiteY18" fmla="*/ 1095153 h 1187295"/>
              <a:gd name="connsiteX19" fmla="*/ 1584248 w 2977097"/>
              <a:gd name="connsiteY19" fmla="*/ 1105786 h 1187295"/>
              <a:gd name="connsiteX20" fmla="*/ 1669309 w 2977097"/>
              <a:gd name="connsiteY20" fmla="*/ 1116418 h 1187295"/>
              <a:gd name="connsiteX21" fmla="*/ 1796899 w 2977097"/>
              <a:gd name="connsiteY21" fmla="*/ 1137683 h 1187295"/>
              <a:gd name="connsiteX22" fmla="*/ 1903225 w 2977097"/>
              <a:gd name="connsiteY22" fmla="*/ 1148316 h 1187295"/>
              <a:gd name="connsiteX23" fmla="*/ 2052081 w 2977097"/>
              <a:gd name="connsiteY23" fmla="*/ 1180214 h 1187295"/>
              <a:gd name="connsiteX24" fmla="*/ 2966468 w 2977097"/>
              <a:gd name="connsiteY24" fmla="*/ 1180209 h 1187295"/>
              <a:gd name="connsiteX25" fmla="*/ 2966484 w 2977097"/>
              <a:gd name="connsiteY25" fmla="*/ 393402 h 1187295"/>
              <a:gd name="connsiteX0" fmla="*/ -3 w 2977097"/>
              <a:gd name="connsiteY0" fmla="*/ 0 h 1187295"/>
              <a:gd name="connsiteX1" fmla="*/ 265811 w 2977097"/>
              <a:gd name="connsiteY1" fmla="*/ 499730 h 1187295"/>
              <a:gd name="connsiteX2" fmla="*/ 414667 w 2977097"/>
              <a:gd name="connsiteY2" fmla="*/ 637953 h 1187295"/>
              <a:gd name="connsiteX3" fmla="*/ 446564 w 2977097"/>
              <a:gd name="connsiteY3" fmla="*/ 669851 h 1187295"/>
              <a:gd name="connsiteX4" fmla="*/ 552890 w 2977097"/>
              <a:gd name="connsiteY4" fmla="*/ 744279 h 1187295"/>
              <a:gd name="connsiteX5" fmla="*/ 584788 w 2977097"/>
              <a:gd name="connsiteY5" fmla="*/ 754911 h 1187295"/>
              <a:gd name="connsiteX6" fmla="*/ 616685 w 2977097"/>
              <a:gd name="connsiteY6" fmla="*/ 776176 h 1187295"/>
              <a:gd name="connsiteX7" fmla="*/ 669848 w 2977097"/>
              <a:gd name="connsiteY7" fmla="*/ 797441 h 1187295"/>
              <a:gd name="connsiteX8" fmla="*/ 691113 w 2977097"/>
              <a:gd name="connsiteY8" fmla="*/ 818707 h 1187295"/>
              <a:gd name="connsiteX9" fmla="*/ 754909 w 2977097"/>
              <a:gd name="connsiteY9" fmla="*/ 850604 h 1187295"/>
              <a:gd name="connsiteX10" fmla="*/ 829337 w 2977097"/>
              <a:gd name="connsiteY10" fmla="*/ 893135 h 1187295"/>
              <a:gd name="connsiteX11" fmla="*/ 861234 w 2977097"/>
              <a:gd name="connsiteY11" fmla="*/ 914400 h 1187295"/>
              <a:gd name="connsiteX12" fmla="*/ 978192 w 2977097"/>
              <a:gd name="connsiteY12" fmla="*/ 967562 h 1187295"/>
              <a:gd name="connsiteX13" fmla="*/ 1020723 w 2977097"/>
              <a:gd name="connsiteY13" fmla="*/ 978195 h 1187295"/>
              <a:gd name="connsiteX14" fmla="*/ 1084518 w 2977097"/>
              <a:gd name="connsiteY14" fmla="*/ 999460 h 1187295"/>
              <a:gd name="connsiteX15" fmla="*/ 1180211 w 2977097"/>
              <a:gd name="connsiteY15" fmla="*/ 1020725 h 1187295"/>
              <a:gd name="connsiteX16" fmla="*/ 1286537 w 2977097"/>
              <a:gd name="connsiteY16" fmla="*/ 1052623 h 1187295"/>
              <a:gd name="connsiteX17" fmla="*/ 1382230 w 2977097"/>
              <a:gd name="connsiteY17" fmla="*/ 1073888 h 1187295"/>
              <a:gd name="connsiteX18" fmla="*/ 1520453 w 2977097"/>
              <a:gd name="connsiteY18" fmla="*/ 1095153 h 1187295"/>
              <a:gd name="connsiteX19" fmla="*/ 1584248 w 2977097"/>
              <a:gd name="connsiteY19" fmla="*/ 1105786 h 1187295"/>
              <a:gd name="connsiteX20" fmla="*/ 1669309 w 2977097"/>
              <a:gd name="connsiteY20" fmla="*/ 1116418 h 1187295"/>
              <a:gd name="connsiteX21" fmla="*/ 1796899 w 2977097"/>
              <a:gd name="connsiteY21" fmla="*/ 1137683 h 1187295"/>
              <a:gd name="connsiteX22" fmla="*/ 1903225 w 2977097"/>
              <a:gd name="connsiteY22" fmla="*/ 1148316 h 1187295"/>
              <a:gd name="connsiteX23" fmla="*/ 2052081 w 2977097"/>
              <a:gd name="connsiteY23" fmla="*/ 1180214 h 1187295"/>
              <a:gd name="connsiteX24" fmla="*/ 2966468 w 2977097"/>
              <a:gd name="connsiteY24" fmla="*/ 1180209 h 1187295"/>
              <a:gd name="connsiteX25" fmla="*/ 2966484 w 2977097"/>
              <a:gd name="connsiteY25" fmla="*/ 393402 h 1187295"/>
              <a:gd name="connsiteX0" fmla="*/ -3 w 2977111"/>
              <a:gd name="connsiteY0" fmla="*/ 0 h 1180214"/>
              <a:gd name="connsiteX1" fmla="*/ 265811 w 2977111"/>
              <a:gd name="connsiteY1" fmla="*/ 499730 h 1180214"/>
              <a:gd name="connsiteX2" fmla="*/ 414667 w 2977111"/>
              <a:gd name="connsiteY2" fmla="*/ 637953 h 1180214"/>
              <a:gd name="connsiteX3" fmla="*/ 446564 w 2977111"/>
              <a:gd name="connsiteY3" fmla="*/ 669851 h 1180214"/>
              <a:gd name="connsiteX4" fmla="*/ 552890 w 2977111"/>
              <a:gd name="connsiteY4" fmla="*/ 744279 h 1180214"/>
              <a:gd name="connsiteX5" fmla="*/ 584788 w 2977111"/>
              <a:gd name="connsiteY5" fmla="*/ 754911 h 1180214"/>
              <a:gd name="connsiteX6" fmla="*/ 616685 w 2977111"/>
              <a:gd name="connsiteY6" fmla="*/ 776176 h 1180214"/>
              <a:gd name="connsiteX7" fmla="*/ 669848 w 2977111"/>
              <a:gd name="connsiteY7" fmla="*/ 797441 h 1180214"/>
              <a:gd name="connsiteX8" fmla="*/ 691113 w 2977111"/>
              <a:gd name="connsiteY8" fmla="*/ 818707 h 1180214"/>
              <a:gd name="connsiteX9" fmla="*/ 754909 w 2977111"/>
              <a:gd name="connsiteY9" fmla="*/ 850604 h 1180214"/>
              <a:gd name="connsiteX10" fmla="*/ 829337 w 2977111"/>
              <a:gd name="connsiteY10" fmla="*/ 893135 h 1180214"/>
              <a:gd name="connsiteX11" fmla="*/ 861234 w 2977111"/>
              <a:gd name="connsiteY11" fmla="*/ 914400 h 1180214"/>
              <a:gd name="connsiteX12" fmla="*/ 978192 w 2977111"/>
              <a:gd name="connsiteY12" fmla="*/ 967562 h 1180214"/>
              <a:gd name="connsiteX13" fmla="*/ 1020723 w 2977111"/>
              <a:gd name="connsiteY13" fmla="*/ 978195 h 1180214"/>
              <a:gd name="connsiteX14" fmla="*/ 1084518 w 2977111"/>
              <a:gd name="connsiteY14" fmla="*/ 999460 h 1180214"/>
              <a:gd name="connsiteX15" fmla="*/ 1180211 w 2977111"/>
              <a:gd name="connsiteY15" fmla="*/ 1020725 h 1180214"/>
              <a:gd name="connsiteX16" fmla="*/ 1286537 w 2977111"/>
              <a:gd name="connsiteY16" fmla="*/ 1052623 h 1180214"/>
              <a:gd name="connsiteX17" fmla="*/ 1382230 w 2977111"/>
              <a:gd name="connsiteY17" fmla="*/ 1073888 h 1180214"/>
              <a:gd name="connsiteX18" fmla="*/ 1520453 w 2977111"/>
              <a:gd name="connsiteY18" fmla="*/ 1095153 h 1180214"/>
              <a:gd name="connsiteX19" fmla="*/ 1584248 w 2977111"/>
              <a:gd name="connsiteY19" fmla="*/ 1105786 h 1180214"/>
              <a:gd name="connsiteX20" fmla="*/ 1669309 w 2977111"/>
              <a:gd name="connsiteY20" fmla="*/ 1116418 h 1180214"/>
              <a:gd name="connsiteX21" fmla="*/ 1796899 w 2977111"/>
              <a:gd name="connsiteY21" fmla="*/ 1137683 h 1180214"/>
              <a:gd name="connsiteX22" fmla="*/ 1903225 w 2977111"/>
              <a:gd name="connsiteY22" fmla="*/ 1148316 h 1180214"/>
              <a:gd name="connsiteX23" fmla="*/ 2052081 w 2977111"/>
              <a:gd name="connsiteY23" fmla="*/ 1180214 h 1180214"/>
              <a:gd name="connsiteX24" fmla="*/ 2966478 w 2977111"/>
              <a:gd name="connsiteY24" fmla="*/ 786807 h 1180214"/>
              <a:gd name="connsiteX25" fmla="*/ 2966484 w 2977111"/>
              <a:gd name="connsiteY25" fmla="*/ 393402 h 1180214"/>
              <a:gd name="connsiteX0" fmla="*/ -3 w 2977111"/>
              <a:gd name="connsiteY0" fmla="*/ 0 h 1180214"/>
              <a:gd name="connsiteX1" fmla="*/ 265811 w 2977111"/>
              <a:gd name="connsiteY1" fmla="*/ 499730 h 1180214"/>
              <a:gd name="connsiteX2" fmla="*/ 414667 w 2977111"/>
              <a:gd name="connsiteY2" fmla="*/ 637953 h 1180214"/>
              <a:gd name="connsiteX3" fmla="*/ 446564 w 2977111"/>
              <a:gd name="connsiteY3" fmla="*/ 669851 h 1180214"/>
              <a:gd name="connsiteX4" fmla="*/ 552890 w 2977111"/>
              <a:gd name="connsiteY4" fmla="*/ 744279 h 1180214"/>
              <a:gd name="connsiteX5" fmla="*/ 584788 w 2977111"/>
              <a:gd name="connsiteY5" fmla="*/ 754911 h 1180214"/>
              <a:gd name="connsiteX6" fmla="*/ 616685 w 2977111"/>
              <a:gd name="connsiteY6" fmla="*/ 776176 h 1180214"/>
              <a:gd name="connsiteX7" fmla="*/ 669848 w 2977111"/>
              <a:gd name="connsiteY7" fmla="*/ 797441 h 1180214"/>
              <a:gd name="connsiteX8" fmla="*/ 691113 w 2977111"/>
              <a:gd name="connsiteY8" fmla="*/ 818707 h 1180214"/>
              <a:gd name="connsiteX9" fmla="*/ 754909 w 2977111"/>
              <a:gd name="connsiteY9" fmla="*/ 850604 h 1180214"/>
              <a:gd name="connsiteX10" fmla="*/ 829337 w 2977111"/>
              <a:gd name="connsiteY10" fmla="*/ 893135 h 1180214"/>
              <a:gd name="connsiteX11" fmla="*/ 861234 w 2977111"/>
              <a:gd name="connsiteY11" fmla="*/ 914400 h 1180214"/>
              <a:gd name="connsiteX12" fmla="*/ 978192 w 2977111"/>
              <a:gd name="connsiteY12" fmla="*/ 967562 h 1180214"/>
              <a:gd name="connsiteX13" fmla="*/ 1020723 w 2977111"/>
              <a:gd name="connsiteY13" fmla="*/ 978195 h 1180214"/>
              <a:gd name="connsiteX14" fmla="*/ 1084518 w 2977111"/>
              <a:gd name="connsiteY14" fmla="*/ 999460 h 1180214"/>
              <a:gd name="connsiteX15" fmla="*/ 1180211 w 2977111"/>
              <a:gd name="connsiteY15" fmla="*/ 1020725 h 1180214"/>
              <a:gd name="connsiteX16" fmla="*/ 1286537 w 2977111"/>
              <a:gd name="connsiteY16" fmla="*/ 1052623 h 1180214"/>
              <a:gd name="connsiteX17" fmla="*/ 1382230 w 2977111"/>
              <a:gd name="connsiteY17" fmla="*/ 1073888 h 1180214"/>
              <a:gd name="connsiteX18" fmla="*/ 1520453 w 2977111"/>
              <a:gd name="connsiteY18" fmla="*/ 1095153 h 1180214"/>
              <a:gd name="connsiteX19" fmla="*/ 1584248 w 2977111"/>
              <a:gd name="connsiteY19" fmla="*/ 1105786 h 1180214"/>
              <a:gd name="connsiteX20" fmla="*/ 1669309 w 2977111"/>
              <a:gd name="connsiteY20" fmla="*/ 1116418 h 1180214"/>
              <a:gd name="connsiteX21" fmla="*/ 1796899 w 2977111"/>
              <a:gd name="connsiteY21" fmla="*/ 1137683 h 1180214"/>
              <a:gd name="connsiteX22" fmla="*/ 1903225 w 2977111"/>
              <a:gd name="connsiteY22" fmla="*/ 1148316 h 1180214"/>
              <a:gd name="connsiteX23" fmla="*/ 2052081 w 2977111"/>
              <a:gd name="connsiteY23" fmla="*/ 1180214 h 1180214"/>
              <a:gd name="connsiteX24" fmla="*/ 2966478 w 2977111"/>
              <a:gd name="connsiteY24" fmla="*/ 786807 h 1180214"/>
              <a:gd name="connsiteX25" fmla="*/ 2966484 w 2977111"/>
              <a:gd name="connsiteY25" fmla="*/ 393402 h 1180214"/>
              <a:gd name="connsiteX0" fmla="*/ -3 w 2977111"/>
              <a:gd name="connsiteY0" fmla="*/ 0 h 1187300"/>
              <a:gd name="connsiteX1" fmla="*/ 265811 w 2977111"/>
              <a:gd name="connsiteY1" fmla="*/ 499730 h 1187300"/>
              <a:gd name="connsiteX2" fmla="*/ 414667 w 2977111"/>
              <a:gd name="connsiteY2" fmla="*/ 637953 h 1187300"/>
              <a:gd name="connsiteX3" fmla="*/ 446564 w 2977111"/>
              <a:gd name="connsiteY3" fmla="*/ 669851 h 1187300"/>
              <a:gd name="connsiteX4" fmla="*/ 552890 w 2977111"/>
              <a:gd name="connsiteY4" fmla="*/ 744279 h 1187300"/>
              <a:gd name="connsiteX5" fmla="*/ 584788 w 2977111"/>
              <a:gd name="connsiteY5" fmla="*/ 754911 h 1187300"/>
              <a:gd name="connsiteX6" fmla="*/ 616685 w 2977111"/>
              <a:gd name="connsiteY6" fmla="*/ 776176 h 1187300"/>
              <a:gd name="connsiteX7" fmla="*/ 669848 w 2977111"/>
              <a:gd name="connsiteY7" fmla="*/ 797441 h 1187300"/>
              <a:gd name="connsiteX8" fmla="*/ 691113 w 2977111"/>
              <a:gd name="connsiteY8" fmla="*/ 818707 h 1187300"/>
              <a:gd name="connsiteX9" fmla="*/ 754909 w 2977111"/>
              <a:gd name="connsiteY9" fmla="*/ 850604 h 1187300"/>
              <a:gd name="connsiteX10" fmla="*/ 829337 w 2977111"/>
              <a:gd name="connsiteY10" fmla="*/ 893135 h 1187300"/>
              <a:gd name="connsiteX11" fmla="*/ 861234 w 2977111"/>
              <a:gd name="connsiteY11" fmla="*/ 914400 h 1187300"/>
              <a:gd name="connsiteX12" fmla="*/ 978192 w 2977111"/>
              <a:gd name="connsiteY12" fmla="*/ 967562 h 1187300"/>
              <a:gd name="connsiteX13" fmla="*/ 1020723 w 2977111"/>
              <a:gd name="connsiteY13" fmla="*/ 978195 h 1187300"/>
              <a:gd name="connsiteX14" fmla="*/ 1084518 w 2977111"/>
              <a:gd name="connsiteY14" fmla="*/ 999460 h 1187300"/>
              <a:gd name="connsiteX15" fmla="*/ 1180211 w 2977111"/>
              <a:gd name="connsiteY15" fmla="*/ 1020725 h 1187300"/>
              <a:gd name="connsiteX16" fmla="*/ 1286537 w 2977111"/>
              <a:gd name="connsiteY16" fmla="*/ 1052623 h 1187300"/>
              <a:gd name="connsiteX17" fmla="*/ 1382230 w 2977111"/>
              <a:gd name="connsiteY17" fmla="*/ 1073888 h 1187300"/>
              <a:gd name="connsiteX18" fmla="*/ 1520453 w 2977111"/>
              <a:gd name="connsiteY18" fmla="*/ 1095153 h 1187300"/>
              <a:gd name="connsiteX19" fmla="*/ 1584248 w 2977111"/>
              <a:gd name="connsiteY19" fmla="*/ 1105786 h 1187300"/>
              <a:gd name="connsiteX20" fmla="*/ 1669309 w 2977111"/>
              <a:gd name="connsiteY20" fmla="*/ 1116418 h 1187300"/>
              <a:gd name="connsiteX21" fmla="*/ 1796899 w 2977111"/>
              <a:gd name="connsiteY21" fmla="*/ 1137683 h 1187300"/>
              <a:gd name="connsiteX22" fmla="*/ 1903225 w 2977111"/>
              <a:gd name="connsiteY22" fmla="*/ 1148316 h 1187300"/>
              <a:gd name="connsiteX23" fmla="*/ 2052081 w 2977111"/>
              <a:gd name="connsiteY23" fmla="*/ 1180214 h 1187300"/>
              <a:gd name="connsiteX24" fmla="*/ 2966478 w 2977111"/>
              <a:gd name="connsiteY24" fmla="*/ 1180211 h 1187300"/>
              <a:gd name="connsiteX25" fmla="*/ 2966484 w 2977111"/>
              <a:gd name="connsiteY25" fmla="*/ 393402 h 1187300"/>
              <a:gd name="connsiteX0" fmla="*/ -3 w 3471861"/>
              <a:gd name="connsiteY0" fmla="*/ 0 h 1187295"/>
              <a:gd name="connsiteX1" fmla="*/ 265811 w 3471861"/>
              <a:gd name="connsiteY1" fmla="*/ 499730 h 1187295"/>
              <a:gd name="connsiteX2" fmla="*/ 414667 w 3471861"/>
              <a:gd name="connsiteY2" fmla="*/ 637953 h 1187295"/>
              <a:gd name="connsiteX3" fmla="*/ 446564 w 3471861"/>
              <a:gd name="connsiteY3" fmla="*/ 669851 h 1187295"/>
              <a:gd name="connsiteX4" fmla="*/ 552890 w 3471861"/>
              <a:gd name="connsiteY4" fmla="*/ 744279 h 1187295"/>
              <a:gd name="connsiteX5" fmla="*/ 584788 w 3471861"/>
              <a:gd name="connsiteY5" fmla="*/ 754911 h 1187295"/>
              <a:gd name="connsiteX6" fmla="*/ 616685 w 3471861"/>
              <a:gd name="connsiteY6" fmla="*/ 776176 h 1187295"/>
              <a:gd name="connsiteX7" fmla="*/ 669848 w 3471861"/>
              <a:gd name="connsiteY7" fmla="*/ 797441 h 1187295"/>
              <a:gd name="connsiteX8" fmla="*/ 691113 w 3471861"/>
              <a:gd name="connsiteY8" fmla="*/ 818707 h 1187295"/>
              <a:gd name="connsiteX9" fmla="*/ 754909 w 3471861"/>
              <a:gd name="connsiteY9" fmla="*/ 850604 h 1187295"/>
              <a:gd name="connsiteX10" fmla="*/ 829337 w 3471861"/>
              <a:gd name="connsiteY10" fmla="*/ 893135 h 1187295"/>
              <a:gd name="connsiteX11" fmla="*/ 861234 w 3471861"/>
              <a:gd name="connsiteY11" fmla="*/ 914400 h 1187295"/>
              <a:gd name="connsiteX12" fmla="*/ 978192 w 3471861"/>
              <a:gd name="connsiteY12" fmla="*/ 967562 h 1187295"/>
              <a:gd name="connsiteX13" fmla="*/ 1020723 w 3471861"/>
              <a:gd name="connsiteY13" fmla="*/ 978195 h 1187295"/>
              <a:gd name="connsiteX14" fmla="*/ 1084518 w 3471861"/>
              <a:gd name="connsiteY14" fmla="*/ 999460 h 1187295"/>
              <a:gd name="connsiteX15" fmla="*/ 1180211 w 3471861"/>
              <a:gd name="connsiteY15" fmla="*/ 1020725 h 1187295"/>
              <a:gd name="connsiteX16" fmla="*/ 1286537 w 3471861"/>
              <a:gd name="connsiteY16" fmla="*/ 1052623 h 1187295"/>
              <a:gd name="connsiteX17" fmla="*/ 1382230 w 3471861"/>
              <a:gd name="connsiteY17" fmla="*/ 1073888 h 1187295"/>
              <a:gd name="connsiteX18" fmla="*/ 1520453 w 3471861"/>
              <a:gd name="connsiteY18" fmla="*/ 1095153 h 1187295"/>
              <a:gd name="connsiteX19" fmla="*/ 1584248 w 3471861"/>
              <a:gd name="connsiteY19" fmla="*/ 1105786 h 1187295"/>
              <a:gd name="connsiteX20" fmla="*/ 1669309 w 3471861"/>
              <a:gd name="connsiteY20" fmla="*/ 1116418 h 1187295"/>
              <a:gd name="connsiteX21" fmla="*/ 1796899 w 3471861"/>
              <a:gd name="connsiteY21" fmla="*/ 1137683 h 1187295"/>
              <a:gd name="connsiteX22" fmla="*/ 1903225 w 3471861"/>
              <a:gd name="connsiteY22" fmla="*/ 1148316 h 1187295"/>
              <a:gd name="connsiteX23" fmla="*/ 2052081 w 3471861"/>
              <a:gd name="connsiteY23" fmla="*/ 1180214 h 1187295"/>
              <a:gd name="connsiteX24" fmla="*/ 3461232 w 3471861"/>
              <a:gd name="connsiteY24" fmla="*/ 1180209 h 1187295"/>
              <a:gd name="connsiteX25" fmla="*/ 2966484 w 3471861"/>
              <a:gd name="connsiteY25" fmla="*/ 393402 h 1187295"/>
              <a:gd name="connsiteX0" fmla="*/ -3 w 3613629"/>
              <a:gd name="connsiteY0" fmla="*/ 0 h 1311346"/>
              <a:gd name="connsiteX1" fmla="*/ 265811 w 3613629"/>
              <a:gd name="connsiteY1" fmla="*/ 499730 h 1311346"/>
              <a:gd name="connsiteX2" fmla="*/ 414667 w 3613629"/>
              <a:gd name="connsiteY2" fmla="*/ 637953 h 1311346"/>
              <a:gd name="connsiteX3" fmla="*/ 446564 w 3613629"/>
              <a:gd name="connsiteY3" fmla="*/ 669851 h 1311346"/>
              <a:gd name="connsiteX4" fmla="*/ 552890 w 3613629"/>
              <a:gd name="connsiteY4" fmla="*/ 744279 h 1311346"/>
              <a:gd name="connsiteX5" fmla="*/ 584788 w 3613629"/>
              <a:gd name="connsiteY5" fmla="*/ 754911 h 1311346"/>
              <a:gd name="connsiteX6" fmla="*/ 616685 w 3613629"/>
              <a:gd name="connsiteY6" fmla="*/ 776176 h 1311346"/>
              <a:gd name="connsiteX7" fmla="*/ 669848 w 3613629"/>
              <a:gd name="connsiteY7" fmla="*/ 797441 h 1311346"/>
              <a:gd name="connsiteX8" fmla="*/ 691113 w 3613629"/>
              <a:gd name="connsiteY8" fmla="*/ 818707 h 1311346"/>
              <a:gd name="connsiteX9" fmla="*/ 754909 w 3613629"/>
              <a:gd name="connsiteY9" fmla="*/ 850604 h 1311346"/>
              <a:gd name="connsiteX10" fmla="*/ 829337 w 3613629"/>
              <a:gd name="connsiteY10" fmla="*/ 893135 h 1311346"/>
              <a:gd name="connsiteX11" fmla="*/ 861234 w 3613629"/>
              <a:gd name="connsiteY11" fmla="*/ 914400 h 1311346"/>
              <a:gd name="connsiteX12" fmla="*/ 978192 w 3613629"/>
              <a:gd name="connsiteY12" fmla="*/ 967562 h 1311346"/>
              <a:gd name="connsiteX13" fmla="*/ 1020723 w 3613629"/>
              <a:gd name="connsiteY13" fmla="*/ 978195 h 1311346"/>
              <a:gd name="connsiteX14" fmla="*/ 1084518 w 3613629"/>
              <a:gd name="connsiteY14" fmla="*/ 999460 h 1311346"/>
              <a:gd name="connsiteX15" fmla="*/ 1180211 w 3613629"/>
              <a:gd name="connsiteY15" fmla="*/ 1020725 h 1311346"/>
              <a:gd name="connsiteX16" fmla="*/ 1286537 w 3613629"/>
              <a:gd name="connsiteY16" fmla="*/ 1052623 h 1311346"/>
              <a:gd name="connsiteX17" fmla="*/ 1382230 w 3613629"/>
              <a:gd name="connsiteY17" fmla="*/ 1073888 h 1311346"/>
              <a:gd name="connsiteX18" fmla="*/ 1520453 w 3613629"/>
              <a:gd name="connsiteY18" fmla="*/ 1095153 h 1311346"/>
              <a:gd name="connsiteX19" fmla="*/ 1584248 w 3613629"/>
              <a:gd name="connsiteY19" fmla="*/ 1105786 h 1311346"/>
              <a:gd name="connsiteX20" fmla="*/ 1669309 w 3613629"/>
              <a:gd name="connsiteY20" fmla="*/ 1116418 h 1311346"/>
              <a:gd name="connsiteX21" fmla="*/ 1796899 w 3613629"/>
              <a:gd name="connsiteY21" fmla="*/ 1137683 h 1311346"/>
              <a:gd name="connsiteX22" fmla="*/ 1903225 w 3613629"/>
              <a:gd name="connsiteY22" fmla="*/ 1148316 h 1311346"/>
              <a:gd name="connsiteX23" fmla="*/ 2052081 w 3613629"/>
              <a:gd name="connsiteY23" fmla="*/ 1180214 h 1311346"/>
              <a:gd name="connsiteX24" fmla="*/ 3461232 w 3613629"/>
              <a:gd name="connsiteY24" fmla="*/ 1180209 h 1311346"/>
              <a:gd name="connsiteX25" fmla="*/ 2966478 w 3613629"/>
              <a:gd name="connsiteY25" fmla="*/ 393402 h 1311346"/>
              <a:gd name="connsiteX0" fmla="*/ -3 w 3696445"/>
              <a:gd name="connsiteY0" fmla="*/ 0 h 1355058"/>
              <a:gd name="connsiteX1" fmla="*/ 265811 w 3696445"/>
              <a:gd name="connsiteY1" fmla="*/ 499730 h 1355058"/>
              <a:gd name="connsiteX2" fmla="*/ 414667 w 3696445"/>
              <a:gd name="connsiteY2" fmla="*/ 637953 h 1355058"/>
              <a:gd name="connsiteX3" fmla="*/ 446564 w 3696445"/>
              <a:gd name="connsiteY3" fmla="*/ 669851 h 1355058"/>
              <a:gd name="connsiteX4" fmla="*/ 552890 w 3696445"/>
              <a:gd name="connsiteY4" fmla="*/ 744279 h 1355058"/>
              <a:gd name="connsiteX5" fmla="*/ 584788 w 3696445"/>
              <a:gd name="connsiteY5" fmla="*/ 754911 h 1355058"/>
              <a:gd name="connsiteX6" fmla="*/ 616685 w 3696445"/>
              <a:gd name="connsiteY6" fmla="*/ 776176 h 1355058"/>
              <a:gd name="connsiteX7" fmla="*/ 669848 w 3696445"/>
              <a:gd name="connsiteY7" fmla="*/ 797441 h 1355058"/>
              <a:gd name="connsiteX8" fmla="*/ 691113 w 3696445"/>
              <a:gd name="connsiteY8" fmla="*/ 818707 h 1355058"/>
              <a:gd name="connsiteX9" fmla="*/ 754909 w 3696445"/>
              <a:gd name="connsiteY9" fmla="*/ 850604 h 1355058"/>
              <a:gd name="connsiteX10" fmla="*/ 829337 w 3696445"/>
              <a:gd name="connsiteY10" fmla="*/ 893135 h 1355058"/>
              <a:gd name="connsiteX11" fmla="*/ 861234 w 3696445"/>
              <a:gd name="connsiteY11" fmla="*/ 914400 h 1355058"/>
              <a:gd name="connsiteX12" fmla="*/ 978192 w 3696445"/>
              <a:gd name="connsiteY12" fmla="*/ 967562 h 1355058"/>
              <a:gd name="connsiteX13" fmla="*/ 1020723 w 3696445"/>
              <a:gd name="connsiteY13" fmla="*/ 978195 h 1355058"/>
              <a:gd name="connsiteX14" fmla="*/ 1084518 w 3696445"/>
              <a:gd name="connsiteY14" fmla="*/ 999460 h 1355058"/>
              <a:gd name="connsiteX15" fmla="*/ 1180211 w 3696445"/>
              <a:gd name="connsiteY15" fmla="*/ 1020725 h 1355058"/>
              <a:gd name="connsiteX16" fmla="*/ 1286537 w 3696445"/>
              <a:gd name="connsiteY16" fmla="*/ 1052623 h 1355058"/>
              <a:gd name="connsiteX17" fmla="*/ 1382230 w 3696445"/>
              <a:gd name="connsiteY17" fmla="*/ 1073888 h 1355058"/>
              <a:gd name="connsiteX18" fmla="*/ 1520453 w 3696445"/>
              <a:gd name="connsiteY18" fmla="*/ 1095153 h 1355058"/>
              <a:gd name="connsiteX19" fmla="*/ 1584248 w 3696445"/>
              <a:gd name="connsiteY19" fmla="*/ 1105786 h 1355058"/>
              <a:gd name="connsiteX20" fmla="*/ 1669309 w 3696445"/>
              <a:gd name="connsiteY20" fmla="*/ 1116418 h 1355058"/>
              <a:gd name="connsiteX21" fmla="*/ 1796899 w 3696445"/>
              <a:gd name="connsiteY21" fmla="*/ 1137683 h 1355058"/>
              <a:gd name="connsiteX22" fmla="*/ 1903225 w 3696445"/>
              <a:gd name="connsiteY22" fmla="*/ 1148316 h 1355058"/>
              <a:gd name="connsiteX23" fmla="*/ 2052081 w 3696445"/>
              <a:gd name="connsiteY23" fmla="*/ 1180214 h 1355058"/>
              <a:gd name="connsiteX24" fmla="*/ 3461232 w 3696445"/>
              <a:gd name="connsiteY24" fmla="*/ 1180209 h 1355058"/>
              <a:gd name="connsiteX25" fmla="*/ 3463347 w 3696445"/>
              <a:gd name="connsiteY25" fmla="*/ 131131 h 1355058"/>
              <a:gd name="connsiteX0" fmla="*/ -3 w 3698561"/>
              <a:gd name="connsiteY0" fmla="*/ 0 h 1180214"/>
              <a:gd name="connsiteX1" fmla="*/ 265811 w 3698561"/>
              <a:gd name="connsiteY1" fmla="*/ 499730 h 1180214"/>
              <a:gd name="connsiteX2" fmla="*/ 414667 w 3698561"/>
              <a:gd name="connsiteY2" fmla="*/ 637953 h 1180214"/>
              <a:gd name="connsiteX3" fmla="*/ 446564 w 3698561"/>
              <a:gd name="connsiteY3" fmla="*/ 669851 h 1180214"/>
              <a:gd name="connsiteX4" fmla="*/ 552890 w 3698561"/>
              <a:gd name="connsiteY4" fmla="*/ 744279 h 1180214"/>
              <a:gd name="connsiteX5" fmla="*/ 584788 w 3698561"/>
              <a:gd name="connsiteY5" fmla="*/ 754911 h 1180214"/>
              <a:gd name="connsiteX6" fmla="*/ 616685 w 3698561"/>
              <a:gd name="connsiteY6" fmla="*/ 776176 h 1180214"/>
              <a:gd name="connsiteX7" fmla="*/ 669848 w 3698561"/>
              <a:gd name="connsiteY7" fmla="*/ 797441 h 1180214"/>
              <a:gd name="connsiteX8" fmla="*/ 691113 w 3698561"/>
              <a:gd name="connsiteY8" fmla="*/ 818707 h 1180214"/>
              <a:gd name="connsiteX9" fmla="*/ 754909 w 3698561"/>
              <a:gd name="connsiteY9" fmla="*/ 850604 h 1180214"/>
              <a:gd name="connsiteX10" fmla="*/ 829337 w 3698561"/>
              <a:gd name="connsiteY10" fmla="*/ 893135 h 1180214"/>
              <a:gd name="connsiteX11" fmla="*/ 861234 w 3698561"/>
              <a:gd name="connsiteY11" fmla="*/ 914400 h 1180214"/>
              <a:gd name="connsiteX12" fmla="*/ 978192 w 3698561"/>
              <a:gd name="connsiteY12" fmla="*/ 967562 h 1180214"/>
              <a:gd name="connsiteX13" fmla="*/ 1020723 w 3698561"/>
              <a:gd name="connsiteY13" fmla="*/ 978195 h 1180214"/>
              <a:gd name="connsiteX14" fmla="*/ 1084518 w 3698561"/>
              <a:gd name="connsiteY14" fmla="*/ 999460 h 1180214"/>
              <a:gd name="connsiteX15" fmla="*/ 1180211 w 3698561"/>
              <a:gd name="connsiteY15" fmla="*/ 1020725 h 1180214"/>
              <a:gd name="connsiteX16" fmla="*/ 1286537 w 3698561"/>
              <a:gd name="connsiteY16" fmla="*/ 1052623 h 1180214"/>
              <a:gd name="connsiteX17" fmla="*/ 1382230 w 3698561"/>
              <a:gd name="connsiteY17" fmla="*/ 1073888 h 1180214"/>
              <a:gd name="connsiteX18" fmla="*/ 1520453 w 3698561"/>
              <a:gd name="connsiteY18" fmla="*/ 1095153 h 1180214"/>
              <a:gd name="connsiteX19" fmla="*/ 1584248 w 3698561"/>
              <a:gd name="connsiteY19" fmla="*/ 1105786 h 1180214"/>
              <a:gd name="connsiteX20" fmla="*/ 1669309 w 3698561"/>
              <a:gd name="connsiteY20" fmla="*/ 1116418 h 1180214"/>
              <a:gd name="connsiteX21" fmla="*/ 1796899 w 3698561"/>
              <a:gd name="connsiteY21" fmla="*/ 1137683 h 1180214"/>
              <a:gd name="connsiteX22" fmla="*/ 1903225 w 3698561"/>
              <a:gd name="connsiteY22" fmla="*/ 1148316 h 1180214"/>
              <a:gd name="connsiteX23" fmla="*/ 2052081 w 3698561"/>
              <a:gd name="connsiteY23" fmla="*/ 1180214 h 1180214"/>
              <a:gd name="connsiteX24" fmla="*/ 3463348 w 3698561"/>
              <a:gd name="connsiteY24" fmla="*/ 917935 h 1180214"/>
              <a:gd name="connsiteX25" fmla="*/ 3463347 w 3698561"/>
              <a:gd name="connsiteY25" fmla="*/ 131131 h 1180214"/>
              <a:gd name="connsiteX0" fmla="*/ -3 w 3463348"/>
              <a:gd name="connsiteY0" fmla="*/ 0 h 1180214"/>
              <a:gd name="connsiteX1" fmla="*/ 265811 w 3463348"/>
              <a:gd name="connsiteY1" fmla="*/ 499730 h 1180214"/>
              <a:gd name="connsiteX2" fmla="*/ 414667 w 3463348"/>
              <a:gd name="connsiteY2" fmla="*/ 637953 h 1180214"/>
              <a:gd name="connsiteX3" fmla="*/ 446564 w 3463348"/>
              <a:gd name="connsiteY3" fmla="*/ 669851 h 1180214"/>
              <a:gd name="connsiteX4" fmla="*/ 552890 w 3463348"/>
              <a:gd name="connsiteY4" fmla="*/ 744279 h 1180214"/>
              <a:gd name="connsiteX5" fmla="*/ 584788 w 3463348"/>
              <a:gd name="connsiteY5" fmla="*/ 754911 h 1180214"/>
              <a:gd name="connsiteX6" fmla="*/ 616685 w 3463348"/>
              <a:gd name="connsiteY6" fmla="*/ 776176 h 1180214"/>
              <a:gd name="connsiteX7" fmla="*/ 669848 w 3463348"/>
              <a:gd name="connsiteY7" fmla="*/ 797441 h 1180214"/>
              <a:gd name="connsiteX8" fmla="*/ 691113 w 3463348"/>
              <a:gd name="connsiteY8" fmla="*/ 818707 h 1180214"/>
              <a:gd name="connsiteX9" fmla="*/ 754909 w 3463348"/>
              <a:gd name="connsiteY9" fmla="*/ 850604 h 1180214"/>
              <a:gd name="connsiteX10" fmla="*/ 829337 w 3463348"/>
              <a:gd name="connsiteY10" fmla="*/ 893135 h 1180214"/>
              <a:gd name="connsiteX11" fmla="*/ 861234 w 3463348"/>
              <a:gd name="connsiteY11" fmla="*/ 914400 h 1180214"/>
              <a:gd name="connsiteX12" fmla="*/ 978192 w 3463348"/>
              <a:gd name="connsiteY12" fmla="*/ 967562 h 1180214"/>
              <a:gd name="connsiteX13" fmla="*/ 1020723 w 3463348"/>
              <a:gd name="connsiteY13" fmla="*/ 978195 h 1180214"/>
              <a:gd name="connsiteX14" fmla="*/ 1084518 w 3463348"/>
              <a:gd name="connsiteY14" fmla="*/ 999460 h 1180214"/>
              <a:gd name="connsiteX15" fmla="*/ 1180211 w 3463348"/>
              <a:gd name="connsiteY15" fmla="*/ 1020725 h 1180214"/>
              <a:gd name="connsiteX16" fmla="*/ 1286537 w 3463348"/>
              <a:gd name="connsiteY16" fmla="*/ 1052623 h 1180214"/>
              <a:gd name="connsiteX17" fmla="*/ 1382230 w 3463348"/>
              <a:gd name="connsiteY17" fmla="*/ 1073888 h 1180214"/>
              <a:gd name="connsiteX18" fmla="*/ 1520453 w 3463348"/>
              <a:gd name="connsiteY18" fmla="*/ 1095153 h 1180214"/>
              <a:gd name="connsiteX19" fmla="*/ 1584248 w 3463348"/>
              <a:gd name="connsiteY19" fmla="*/ 1105786 h 1180214"/>
              <a:gd name="connsiteX20" fmla="*/ 1669309 w 3463348"/>
              <a:gd name="connsiteY20" fmla="*/ 1116418 h 1180214"/>
              <a:gd name="connsiteX21" fmla="*/ 1796899 w 3463348"/>
              <a:gd name="connsiteY21" fmla="*/ 1137683 h 1180214"/>
              <a:gd name="connsiteX22" fmla="*/ 1903225 w 3463348"/>
              <a:gd name="connsiteY22" fmla="*/ 1148316 h 1180214"/>
              <a:gd name="connsiteX23" fmla="*/ 2052081 w 3463348"/>
              <a:gd name="connsiteY23" fmla="*/ 1180214 h 1180214"/>
              <a:gd name="connsiteX24" fmla="*/ 2968594 w 3463348"/>
              <a:gd name="connsiteY24" fmla="*/ 917938 h 1180214"/>
              <a:gd name="connsiteX25" fmla="*/ 3463347 w 3463348"/>
              <a:gd name="connsiteY25" fmla="*/ 131131 h 118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463348" h="1180214">
                <a:moveTo>
                  <a:pt x="-3" y="0"/>
                </a:moveTo>
                <a:cubicBezTo>
                  <a:pt x="55375" y="104110"/>
                  <a:pt x="214420" y="409353"/>
                  <a:pt x="265811" y="499730"/>
                </a:cubicBezTo>
                <a:cubicBezTo>
                  <a:pt x="334923" y="606055"/>
                  <a:pt x="384542" y="609600"/>
                  <a:pt x="414667" y="637953"/>
                </a:cubicBezTo>
                <a:cubicBezTo>
                  <a:pt x="426218" y="647579"/>
                  <a:pt x="434328" y="661111"/>
                  <a:pt x="446564" y="669851"/>
                </a:cubicBezTo>
                <a:cubicBezTo>
                  <a:pt x="469601" y="687572"/>
                  <a:pt x="529853" y="730102"/>
                  <a:pt x="552890" y="744279"/>
                </a:cubicBezTo>
                <a:cubicBezTo>
                  <a:pt x="562915" y="749291"/>
                  <a:pt x="574155" y="751367"/>
                  <a:pt x="584788" y="754911"/>
                </a:cubicBezTo>
                <a:cubicBezTo>
                  <a:pt x="595420" y="761999"/>
                  <a:pt x="605256" y="770461"/>
                  <a:pt x="616685" y="776176"/>
                </a:cubicBezTo>
                <a:cubicBezTo>
                  <a:pt x="633756" y="784712"/>
                  <a:pt x="653277" y="787972"/>
                  <a:pt x="669848" y="797441"/>
                </a:cubicBezTo>
                <a:cubicBezTo>
                  <a:pt x="678552" y="802415"/>
                  <a:pt x="683285" y="812445"/>
                  <a:pt x="691113" y="818707"/>
                </a:cubicBezTo>
                <a:cubicBezTo>
                  <a:pt x="720557" y="842263"/>
                  <a:pt x="721219" y="839375"/>
                  <a:pt x="754909" y="850604"/>
                </a:cubicBezTo>
                <a:cubicBezTo>
                  <a:pt x="857747" y="927734"/>
                  <a:pt x="748156" y="852544"/>
                  <a:pt x="829337" y="893135"/>
                </a:cubicBezTo>
                <a:cubicBezTo>
                  <a:pt x="840766" y="898850"/>
                  <a:pt x="850139" y="908060"/>
                  <a:pt x="861234" y="914400"/>
                </a:cubicBezTo>
                <a:cubicBezTo>
                  <a:pt x="888658" y="930071"/>
                  <a:pt x="956033" y="959504"/>
                  <a:pt x="978192" y="967562"/>
                </a:cubicBezTo>
                <a:cubicBezTo>
                  <a:pt x="991926" y="972556"/>
                  <a:pt x="1006726" y="973996"/>
                  <a:pt x="1020723" y="978195"/>
                </a:cubicBezTo>
                <a:cubicBezTo>
                  <a:pt x="1042193" y="984636"/>
                  <a:pt x="1063048" y="993019"/>
                  <a:pt x="1084518" y="999460"/>
                </a:cubicBezTo>
                <a:cubicBezTo>
                  <a:pt x="1114558" y="1008472"/>
                  <a:pt x="1149847" y="1014653"/>
                  <a:pt x="1180211" y="1020725"/>
                </a:cubicBezTo>
                <a:cubicBezTo>
                  <a:pt x="1248511" y="1054875"/>
                  <a:pt x="1198283" y="1034972"/>
                  <a:pt x="1286537" y="1052623"/>
                </a:cubicBezTo>
                <a:cubicBezTo>
                  <a:pt x="1457224" y="1086760"/>
                  <a:pt x="1177927" y="1036740"/>
                  <a:pt x="1382230" y="1073888"/>
                </a:cubicBezTo>
                <a:cubicBezTo>
                  <a:pt x="1455190" y="1087154"/>
                  <a:pt x="1442765" y="1083201"/>
                  <a:pt x="1520453" y="1095153"/>
                </a:cubicBezTo>
                <a:cubicBezTo>
                  <a:pt x="1541761" y="1098431"/>
                  <a:pt x="1562906" y="1102737"/>
                  <a:pt x="1584248" y="1105786"/>
                </a:cubicBezTo>
                <a:cubicBezTo>
                  <a:pt x="1612535" y="1109827"/>
                  <a:pt x="1641051" y="1112179"/>
                  <a:pt x="1669309" y="1116418"/>
                </a:cubicBezTo>
                <a:cubicBezTo>
                  <a:pt x="1711949" y="1122814"/>
                  <a:pt x="1753996" y="1133393"/>
                  <a:pt x="1796899" y="1137683"/>
                </a:cubicBezTo>
                <a:cubicBezTo>
                  <a:pt x="1832341" y="1141227"/>
                  <a:pt x="1868000" y="1143032"/>
                  <a:pt x="1903225" y="1148316"/>
                </a:cubicBezTo>
                <a:cubicBezTo>
                  <a:pt x="1963557" y="1157366"/>
                  <a:pt x="1998875" y="1166912"/>
                  <a:pt x="2052081" y="1180214"/>
                </a:cubicBezTo>
                <a:cubicBezTo>
                  <a:pt x="2213341" y="1176670"/>
                  <a:pt x="2733383" y="1092785"/>
                  <a:pt x="2968594" y="917938"/>
                </a:cubicBezTo>
                <a:cubicBezTo>
                  <a:pt x="3203805" y="743091"/>
                  <a:pt x="3451602" y="136165"/>
                  <a:pt x="3463347" y="131131"/>
                </a:cubicBezTo>
              </a:path>
            </a:pathLst>
          </a:cu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 immutability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3" grpId="0"/>
      <p:bldP spid="14" grpId="0"/>
      <p:bldP spid="16" grpId="0"/>
      <p:bldP spid="20" grpId="0" animBg="1"/>
      <p:bldP spid="21" grpId="0"/>
      <p:bldP spid="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http://media-cache-cd0.pinimg.com/236x/ca/19/47/ca194767b9ddd6d5be47d17108f9f13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332656"/>
            <a:ext cx="5400600" cy="617865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619672" y="332656"/>
            <a:ext cx="5400600" cy="124649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GB" sz="4400" cap="all" dirty="0" smtClean="0">
                <a:ln>
                  <a:solidFill>
                    <a:srgbClr val="002060"/>
                  </a:solidFill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</a:rPr>
              <a:t>Even the entities are immutable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004535"/>
            <a:ext cx="7560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[&lt;</a:t>
            </a:r>
            <a:r>
              <a:rPr lang="en-GB" sz="2400" dirty="0" err="1" smtClean="0"/>
              <a:t>NoEquality</a:t>
            </a:r>
            <a:r>
              <a:rPr lang="en-GB" sz="2400" dirty="0" smtClean="0"/>
              <a:t>; </a:t>
            </a:r>
            <a:r>
              <a:rPr lang="en-GB" sz="2400" dirty="0" err="1" smtClean="0"/>
              <a:t>NoComparison</a:t>
            </a:r>
            <a:r>
              <a:rPr lang="en-GB" sz="2400" dirty="0" smtClean="0"/>
              <a:t>&gt;]    </a:t>
            </a:r>
          </a:p>
          <a:p>
            <a:r>
              <a:rPr lang="en-GB" sz="2400" dirty="0" smtClean="0"/>
              <a:t>type </a:t>
            </a:r>
            <a:r>
              <a:rPr lang="en-GB" sz="2400" b="1" dirty="0" smtClean="0"/>
              <a:t>Person</a:t>
            </a:r>
            <a:r>
              <a:rPr lang="en-GB" sz="2400" dirty="0" smtClean="0"/>
              <a:t> = {</a:t>
            </a:r>
            <a:r>
              <a:rPr lang="en-GB" sz="2400" dirty="0" err="1" smtClean="0"/>
              <a:t>Id:int</a:t>
            </a:r>
            <a:r>
              <a:rPr lang="en-GB" sz="2400" dirty="0" smtClean="0"/>
              <a:t>; </a:t>
            </a:r>
            <a:r>
              <a:rPr lang="en-GB" sz="2400" dirty="0" smtClean="0">
                <a:solidFill>
                  <a:srgbClr val="C00000"/>
                </a:solidFill>
              </a:rPr>
              <a:t>mutable </a:t>
            </a:r>
            <a:r>
              <a:rPr lang="en-GB" sz="2400" dirty="0" err="1" smtClean="0"/>
              <a:t>Name:PersonalName</a:t>
            </a:r>
            <a:r>
              <a:rPr lang="en-GB" sz="2400" dirty="0" smtClean="0"/>
              <a:t>}</a:t>
            </a:r>
          </a:p>
          <a:p>
            <a:r>
              <a:rPr lang="en-GB" sz="2400" dirty="0" smtClean="0"/>
              <a:t>        </a:t>
            </a:r>
          </a:p>
        </p:txBody>
      </p:sp>
      <p:sp>
        <p:nvSpPr>
          <p:cNvPr id="3" name="TextBox 2"/>
          <p:cNvSpPr txBox="1"/>
          <p:nvPr/>
        </p:nvSpPr>
        <p:spPr>
          <a:xfrm rot="120000">
            <a:off x="4369417" y="2985377"/>
            <a:ext cx="3477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In #</a:t>
            </a:r>
            <a:r>
              <a:rPr lang="en-GB" sz="2400" dirty="0" err="1" smtClean="0">
                <a:solidFill>
                  <a:srgbClr val="C00000"/>
                </a:solidFill>
                <a:latin typeface="Conformity" pitchFamily="2" charset="0"/>
              </a:rPr>
              <a:t>fsharp</a:t>
            </a:r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, “mutable” is a code smell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067944" y="1844824"/>
            <a:ext cx="936104" cy="108012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Entity object definition in F# with mutability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1484784"/>
            <a:ext cx="324036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smtClean="0"/>
              <a:t>class </a:t>
            </a:r>
            <a:r>
              <a:rPr lang="en-GB" sz="1000" b="1" dirty="0" err="1" smtClean="0"/>
              <a:t>PersonalName</a:t>
            </a:r>
            <a:endParaRPr lang="en-GB" sz="1000" b="1" dirty="0" smtClean="0"/>
          </a:p>
          <a:p>
            <a:r>
              <a:rPr lang="en-GB" sz="1000" dirty="0" smtClean="0"/>
              <a:t>{</a:t>
            </a:r>
          </a:p>
          <a:p>
            <a:r>
              <a:rPr lang="en-GB" sz="1000" dirty="0" smtClean="0"/>
              <a:t>    public </a:t>
            </a:r>
            <a:r>
              <a:rPr lang="en-GB" sz="1000" dirty="0" err="1" smtClean="0"/>
              <a:t>PersonalName</a:t>
            </a:r>
            <a:r>
              <a:rPr lang="en-GB" sz="1000" dirty="0" smtClean="0"/>
              <a:t>(string </a:t>
            </a:r>
            <a:r>
              <a:rPr lang="en-GB" sz="1000" dirty="0" err="1" smtClean="0"/>
              <a:t>firstName</a:t>
            </a:r>
            <a:r>
              <a:rPr lang="en-GB" sz="1000" dirty="0" smtClean="0"/>
              <a:t>, string </a:t>
            </a:r>
            <a:r>
              <a:rPr lang="en-GB" sz="1000" dirty="0" err="1" smtClean="0"/>
              <a:t>lastName</a:t>
            </a:r>
            <a:r>
              <a:rPr lang="en-GB" sz="1000" dirty="0" smtClean="0"/>
              <a:t>)</a:t>
            </a:r>
          </a:p>
          <a:p>
            <a:r>
              <a:rPr lang="en-GB" sz="1000" dirty="0" smtClean="0"/>
              <a:t>    {</a:t>
            </a:r>
          </a:p>
          <a:p>
            <a:r>
              <a:rPr lang="en-GB" sz="1000" dirty="0" smtClean="0"/>
              <a:t>        </a:t>
            </a:r>
            <a:r>
              <a:rPr lang="en-GB" sz="1000" dirty="0" err="1" smtClean="0"/>
              <a:t>this.FirstName</a:t>
            </a:r>
            <a:r>
              <a:rPr lang="en-GB" sz="1000" dirty="0" smtClean="0"/>
              <a:t> = </a:t>
            </a:r>
            <a:r>
              <a:rPr lang="en-GB" sz="1000" dirty="0" err="1" smtClean="0"/>
              <a:t>firstName</a:t>
            </a:r>
            <a:r>
              <a:rPr lang="en-GB" sz="1000" dirty="0" smtClean="0"/>
              <a:t>;</a:t>
            </a:r>
          </a:p>
          <a:p>
            <a:r>
              <a:rPr lang="en-GB" sz="1000" dirty="0" smtClean="0"/>
              <a:t>        </a:t>
            </a:r>
            <a:r>
              <a:rPr lang="en-GB" sz="1000" dirty="0" err="1" smtClean="0"/>
              <a:t>this.LastName</a:t>
            </a:r>
            <a:r>
              <a:rPr lang="en-GB" sz="1000" dirty="0" smtClean="0"/>
              <a:t> = </a:t>
            </a:r>
            <a:r>
              <a:rPr lang="en-GB" sz="1000" dirty="0" err="1" smtClean="0"/>
              <a:t>lastName</a:t>
            </a:r>
            <a:r>
              <a:rPr lang="en-GB" sz="1000" dirty="0" smtClean="0"/>
              <a:t>;</a:t>
            </a:r>
          </a:p>
          <a:p>
            <a:r>
              <a:rPr lang="en-GB" sz="1000" dirty="0" smtClean="0"/>
              <a:t>    }</a:t>
            </a:r>
          </a:p>
          <a:p>
            <a:endParaRPr lang="en-GB" sz="1000" dirty="0" smtClean="0"/>
          </a:p>
          <a:p>
            <a:r>
              <a:rPr lang="en-GB" sz="1000" dirty="0" smtClean="0"/>
              <a:t>    public string </a:t>
            </a:r>
            <a:r>
              <a:rPr lang="en-GB" sz="1000" dirty="0" err="1" smtClean="0"/>
              <a:t>FirstName</a:t>
            </a:r>
            <a:r>
              <a:rPr lang="en-GB" sz="1000" dirty="0" smtClean="0"/>
              <a:t> { get; private set; }</a:t>
            </a:r>
          </a:p>
          <a:p>
            <a:r>
              <a:rPr lang="en-GB" sz="1000" dirty="0" smtClean="0"/>
              <a:t>    public string </a:t>
            </a:r>
            <a:r>
              <a:rPr lang="en-GB" sz="1000" dirty="0" err="1" smtClean="0"/>
              <a:t>LastName</a:t>
            </a:r>
            <a:r>
              <a:rPr lang="en-GB" sz="1000" dirty="0" smtClean="0"/>
              <a:t> { get; private set; }</a:t>
            </a:r>
          </a:p>
          <a:p>
            <a:endParaRPr lang="en-GB" sz="1000" dirty="0" smtClean="0"/>
          </a:p>
          <a:p>
            <a:r>
              <a:rPr lang="en-GB" sz="1000" dirty="0" smtClean="0"/>
              <a:t>    public override </a:t>
            </a:r>
            <a:r>
              <a:rPr lang="en-GB" sz="1000" dirty="0" err="1" smtClean="0"/>
              <a:t>int</a:t>
            </a:r>
            <a:r>
              <a:rPr lang="en-GB" sz="1000" dirty="0" smtClean="0"/>
              <a:t> </a:t>
            </a:r>
            <a:r>
              <a:rPr lang="en-GB" sz="1000" dirty="0" err="1" smtClean="0"/>
              <a:t>GetHashCode</a:t>
            </a:r>
            <a:r>
              <a:rPr lang="en-GB" sz="1000" dirty="0" smtClean="0"/>
              <a:t>()</a:t>
            </a:r>
          </a:p>
          <a:p>
            <a:r>
              <a:rPr lang="en-GB" sz="1000" dirty="0" smtClean="0"/>
              <a:t>    {</a:t>
            </a:r>
          </a:p>
          <a:p>
            <a:r>
              <a:rPr lang="en-GB" sz="1000" dirty="0" smtClean="0"/>
              <a:t>        return </a:t>
            </a:r>
            <a:r>
              <a:rPr lang="en-GB" sz="1000" dirty="0" err="1" smtClean="0"/>
              <a:t>this.FirstName.GetHashCode</a:t>
            </a:r>
            <a:r>
              <a:rPr lang="en-GB" sz="1000" dirty="0" smtClean="0"/>
              <a:t>() +</a:t>
            </a:r>
            <a:br>
              <a:rPr lang="en-GB" sz="1000" dirty="0" smtClean="0"/>
            </a:br>
            <a:r>
              <a:rPr lang="en-GB" sz="1000" dirty="0" smtClean="0"/>
              <a:t>                  </a:t>
            </a:r>
            <a:r>
              <a:rPr lang="en-GB" sz="1000" dirty="0" err="1" smtClean="0"/>
              <a:t>this.LastName.GetHashCode</a:t>
            </a:r>
            <a:r>
              <a:rPr lang="en-GB" sz="1000" dirty="0" smtClean="0"/>
              <a:t>();</a:t>
            </a:r>
          </a:p>
          <a:p>
            <a:r>
              <a:rPr lang="en-GB" sz="1000" dirty="0" smtClean="0"/>
              <a:t>    }</a:t>
            </a:r>
          </a:p>
          <a:p>
            <a:r>
              <a:rPr lang="en-GB" sz="1000" dirty="0" smtClean="0"/>
              <a:t>    </a:t>
            </a:r>
          </a:p>
          <a:p>
            <a:r>
              <a:rPr lang="en-GB" sz="1000" dirty="0" smtClean="0"/>
              <a:t>    public override </a:t>
            </a:r>
            <a:r>
              <a:rPr lang="en-GB" sz="1000" dirty="0" err="1" smtClean="0"/>
              <a:t>bool</a:t>
            </a:r>
            <a:r>
              <a:rPr lang="en-GB" sz="1000" dirty="0" smtClean="0"/>
              <a:t> Equals(object other)</a:t>
            </a:r>
          </a:p>
          <a:p>
            <a:r>
              <a:rPr lang="en-GB" sz="1000" dirty="0" smtClean="0"/>
              <a:t>    {</a:t>
            </a:r>
          </a:p>
          <a:p>
            <a:r>
              <a:rPr lang="en-GB" sz="1000" dirty="0" smtClean="0"/>
              <a:t>        return Equals(other as </a:t>
            </a:r>
            <a:r>
              <a:rPr lang="en-GB" sz="1000" dirty="0" err="1" smtClean="0"/>
              <a:t>PersonalName</a:t>
            </a:r>
            <a:r>
              <a:rPr lang="en-GB" sz="1000" dirty="0" smtClean="0"/>
              <a:t>);</a:t>
            </a:r>
          </a:p>
          <a:p>
            <a:r>
              <a:rPr lang="en-GB" sz="1000" dirty="0" smtClean="0"/>
              <a:t>    }</a:t>
            </a:r>
          </a:p>
          <a:p>
            <a:endParaRPr lang="en-GB" sz="1000" dirty="0" smtClean="0"/>
          </a:p>
          <a:p>
            <a:r>
              <a:rPr lang="en-GB" sz="1000" dirty="0" smtClean="0"/>
              <a:t>    public </a:t>
            </a:r>
            <a:r>
              <a:rPr lang="en-GB" sz="1000" dirty="0" err="1" smtClean="0"/>
              <a:t>bool</a:t>
            </a:r>
            <a:r>
              <a:rPr lang="en-GB" sz="1000" dirty="0" smtClean="0"/>
              <a:t> Equals(</a:t>
            </a:r>
            <a:r>
              <a:rPr lang="en-GB" sz="1000" dirty="0" err="1" smtClean="0"/>
              <a:t>PersonalName</a:t>
            </a:r>
            <a:r>
              <a:rPr lang="en-GB" sz="1000" dirty="0" smtClean="0"/>
              <a:t> other)</a:t>
            </a:r>
          </a:p>
          <a:p>
            <a:r>
              <a:rPr lang="en-GB" sz="1000" dirty="0" smtClean="0"/>
              <a:t>    {</a:t>
            </a:r>
          </a:p>
          <a:p>
            <a:r>
              <a:rPr lang="en-GB" sz="1000" dirty="0" smtClean="0"/>
              <a:t>        if ((object) other == null)</a:t>
            </a:r>
          </a:p>
          <a:p>
            <a:r>
              <a:rPr lang="en-GB" sz="1000" dirty="0" smtClean="0"/>
              <a:t>        {</a:t>
            </a:r>
          </a:p>
          <a:p>
            <a:r>
              <a:rPr lang="en-GB" sz="1000" dirty="0" smtClean="0"/>
              <a:t>            return false;</a:t>
            </a:r>
          </a:p>
          <a:p>
            <a:r>
              <a:rPr lang="en-GB" sz="1000" dirty="0" smtClean="0"/>
              <a:t>        }</a:t>
            </a:r>
          </a:p>
          <a:p>
            <a:r>
              <a:rPr lang="en-GB" sz="1000" dirty="0" smtClean="0"/>
              <a:t>        return </a:t>
            </a:r>
            <a:r>
              <a:rPr lang="en-GB" sz="1000" dirty="0" err="1" smtClean="0"/>
              <a:t>FirstName</a:t>
            </a:r>
            <a:r>
              <a:rPr lang="en-GB" sz="1000" dirty="0" smtClean="0"/>
              <a:t> == </a:t>
            </a:r>
            <a:r>
              <a:rPr lang="en-GB" sz="1000" dirty="0" err="1" smtClean="0"/>
              <a:t>other.FirstName</a:t>
            </a:r>
            <a:r>
              <a:rPr lang="en-GB" sz="1000" dirty="0" smtClean="0"/>
              <a:t> &amp;&amp; </a:t>
            </a:r>
            <a:br>
              <a:rPr lang="en-GB" sz="1000" dirty="0" smtClean="0"/>
            </a:br>
            <a:r>
              <a:rPr lang="en-GB" sz="1000" dirty="0" smtClean="0"/>
              <a:t>                   </a:t>
            </a:r>
            <a:r>
              <a:rPr lang="en-GB" sz="1000" dirty="0" err="1" smtClean="0"/>
              <a:t>LastName</a:t>
            </a:r>
            <a:r>
              <a:rPr lang="en-GB" sz="1000" dirty="0" smtClean="0"/>
              <a:t> == </a:t>
            </a:r>
            <a:r>
              <a:rPr lang="en-GB" sz="1000" dirty="0" err="1" smtClean="0"/>
              <a:t>other.LastName</a:t>
            </a:r>
            <a:r>
              <a:rPr lang="en-GB" sz="1000" dirty="0" smtClean="0"/>
              <a:t>;</a:t>
            </a:r>
          </a:p>
          <a:p>
            <a:r>
              <a:rPr lang="en-GB" sz="1000" dirty="0" smtClean="0"/>
              <a:t>    }</a:t>
            </a:r>
          </a:p>
          <a:p>
            <a:r>
              <a:rPr lang="en-GB" sz="1000" dirty="0" smtClean="0"/>
              <a:t>}</a:t>
            </a:r>
          </a:p>
          <a:p>
            <a:endParaRPr lang="en-GB" sz="10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Reviewing the C# code so far...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644008" y="1484784"/>
            <a:ext cx="324036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smtClean="0"/>
              <a:t>class </a:t>
            </a:r>
            <a:r>
              <a:rPr lang="en-GB" sz="1000" b="1" dirty="0" smtClean="0"/>
              <a:t>Person</a:t>
            </a:r>
          </a:p>
          <a:p>
            <a:r>
              <a:rPr lang="en-GB" sz="1000" dirty="0" smtClean="0"/>
              <a:t>{</a:t>
            </a:r>
          </a:p>
          <a:p>
            <a:r>
              <a:rPr lang="en-GB" sz="1000" dirty="0" smtClean="0"/>
              <a:t>    public Person(</a:t>
            </a:r>
            <a:r>
              <a:rPr lang="en-GB" sz="1000" dirty="0" err="1" smtClean="0"/>
              <a:t>int</a:t>
            </a:r>
            <a:r>
              <a:rPr lang="en-GB" sz="1000" dirty="0" smtClean="0"/>
              <a:t> id, </a:t>
            </a:r>
            <a:r>
              <a:rPr lang="en-GB" sz="1000" dirty="0" err="1" smtClean="0"/>
              <a:t>PersonalName</a:t>
            </a:r>
            <a:r>
              <a:rPr lang="en-GB" sz="1000" dirty="0" smtClean="0"/>
              <a:t> name)</a:t>
            </a:r>
          </a:p>
          <a:p>
            <a:r>
              <a:rPr lang="en-GB" sz="1000" dirty="0" smtClean="0"/>
              <a:t>    {</a:t>
            </a:r>
          </a:p>
          <a:p>
            <a:r>
              <a:rPr lang="en-GB" sz="1000" dirty="0" smtClean="0"/>
              <a:t>        </a:t>
            </a:r>
            <a:r>
              <a:rPr lang="en-GB" sz="1000" dirty="0" err="1" smtClean="0"/>
              <a:t>this.Id</a:t>
            </a:r>
            <a:r>
              <a:rPr lang="en-GB" sz="1000" dirty="0" smtClean="0"/>
              <a:t> = id;</a:t>
            </a:r>
          </a:p>
          <a:p>
            <a:r>
              <a:rPr lang="en-GB" sz="1000" dirty="0" smtClean="0"/>
              <a:t>        </a:t>
            </a:r>
            <a:r>
              <a:rPr lang="en-GB" sz="1000" dirty="0" err="1" smtClean="0"/>
              <a:t>this.Name</a:t>
            </a:r>
            <a:r>
              <a:rPr lang="en-GB" sz="1000" dirty="0" smtClean="0"/>
              <a:t> = name;</a:t>
            </a:r>
          </a:p>
          <a:p>
            <a:r>
              <a:rPr lang="en-GB" sz="1000" dirty="0" smtClean="0"/>
              <a:t>    }</a:t>
            </a:r>
          </a:p>
          <a:p>
            <a:endParaRPr lang="en-GB" sz="1000" dirty="0" smtClean="0"/>
          </a:p>
          <a:p>
            <a:r>
              <a:rPr lang="en-GB" sz="1000" dirty="0" smtClean="0"/>
              <a:t>    public </a:t>
            </a:r>
            <a:r>
              <a:rPr lang="en-GB" sz="1000" dirty="0" err="1" smtClean="0"/>
              <a:t>int</a:t>
            </a:r>
            <a:r>
              <a:rPr lang="en-GB" sz="1000" dirty="0" smtClean="0"/>
              <a:t> Id { get; private set; }</a:t>
            </a:r>
          </a:p>
          <a:p>
            <a:r>
              <a:rPr lang="en-GB" sz="1000" dirty="0" smtClean="0"/>
              <a:t>    public </a:t>
            </a:r>
            <a:r>
              <a:rPr lang="en-GB" sz="1000" dirty="0" err="1" smtClean="0"/>
              <a:t>PersonalName</a:t>
            </a:r>
            <a:r>
              <a:rPr lang="en-GB" sz="1000" dirty="0" smtClean="0"/>
              <a:t> Name { get; set; }</a:t>
            </a:r>
          </a:p>
          <a:p>
            <a:endParaRPr lang="en-GB" sz="1000" dirty="0" smtClean="0"/>
          </a:p>
          <a:p>
            <a:r>
              <a:rPr lang="en-GB" sz="1000" dirty="0" smtClean="0"/>
              <a:t>    public override </a:t>
            </a:r>
            <a:r>
              <a:rPr lang="en-GB" sz="1000" dirty="0" err="1" smtClean="0"/>
              <a:t>int</a:t>
            </a:r>
            <a:r>
              <a:rPr lang="en-GB" sz="1000" dirty="0" smtClean="0"/>
              <a:t> </a:t>
            </a:r>
            <a:r>
              <a:rPr lang="en-GB" sz="1000" dirty="0" err="1" smtClean="0"/>
              <a:t>GetHashCode</a:t>
            </a:r>
            <a:r>
              <a:rPr lang="en-GB" sz="1000" dirty="0" smtClean="0"/>
              <a:t>()</a:t>
            </a:r>
          </a:p>
          <a:p>
            <a:r>
              <a:rPr lang="en-GB" sz="1000" dirty="0" smtClean="0"/>
              <a:t>    {</a:t>
            </a:r>
          </a:p>
          <a:p>
            <a:r>
              <a:rPr lang="en-GB" sz="1000" dirty="0" smtClean="0"/>
              <a:t>        return </a:t>
            </a:r>
            <a:r>
              <a:rPr lang="en-GB" sz="1000" dirty="0" err="1" smtClean="0"/>
              <a:t>this.Id.GetHashCode</a:t>
            </a:r>
            <a:r>
              <a:rPr lang="en-GB" sz="1000" dirty="0" smtClean="0"/>
              <a:t>();</a:t>
            </a:r>
          </a:p>
          <a:p>
            <a:r>
              <a:rPr lang="en-GB" sz="1000" dirty="0" smtClean="0"/>
              <a:t>    }</a:t>
            </a:r>
          </a:p>
          <a:p>
            <a:r>
              <a:rPr lang="en-GB" sz="1000" dirty="0" smtClean="0"/>
              <a:t>    </a:t>
            </a:r>
          </a:p>
          <a:p>
            <a:r>
              <a:rPr lang="en-GB" sz="1000" dirty="0" smtClean="0"/>
              <a:t>    public override </a:t>
            </a:r>
            <a:r>
              <a:rPr lang="en-GB" sz="1000" dirty="0" err="1" smtClean="0"/>
              <a:t>bool</a:t>
            </a:r>
            <a:r>
              <a:rPr lang="en-GB" sz="1000" dirty="0" smtClean="0"/>
              <a:t> Equals(object other)</a:t>
            </a:r>
          </a:p>
          <a:p>
            <a:r>
              <a:rPr lang="en-GB" sz="1000" dirty="0" smtClean="0"/>
              <a:t>    {</a:t>
            </a:r>
          </a:p>
          <a:p>
            <a:r>
              <a:rPr lang="en-GB" sz="1000" dirty="0" smtClean="0"/>
              <a:t>        return Equals(other as Person);</a:t>
            </a:r>
          </a:p>
          <a:p>
            <a:r>
              <a:rPr lang="en-GB" sz="1000" dirty="0" smtClean="0"/>
              <a:t>    }</a:t>
            </a:r>
          </a:p>
          <a:p>
            <a:endParaRPr lang="en-GB" sz="1000" dirty="0" smtClean="0"/>
          </a:p>
          <a:p>
            <a:r>
              <a:rPr lang="en-GB" sz="1000" dirty="0" smtClean="0"/>
              <a:t>    public </a:t>
            </a:r>
            <a:r>
              <a:rPr lang="en-GB" sz="1000" dirty="0" err="1" smtClean="0"/>
              <a:t>bool</a:t>
            </a:r>
            <a:r>
              <a:rPr lang="en-GB" sz="1000" dirty="0" smtClean="0"/>
              <a:t> Equals(Person other)</a:t>
            </a:r>
          </a:p>
          <a:p>
            <a:r>
              <a:rPr lang="en-GB" sz="1000" dirty="0" smtClean="0"/>
              <a:t>    {</a:t>
            </a:r>
          </a:p>
          <a:p>
            <a:r>
              <a:rPr lang="en-GB" sz="1000" dirty="0" smtClean="0"/>
              <a:t>        if ((object) other == null)</a:t>
            </a:r>
          </a:p>
          <a:p>
            <a:r>
              <a:rPr lang="en-GB" sz="1000" dirty="0" smtClean="0"/>
              <a:t>        {</a:t>
            </a:r>
          </a:p>
          <a:p>
            <a:r>
              <a:rPr lang="en-GB" sz="1000" dirty="0" smtClean="0"/>
              <a:t>            return false;</a:t>
            </a:r>
          </a:p>
          <a:p>
            <a:r>
              <a:rPr lang="en-GB" sz="1000" dirty="0" smtClean="0"/>
              <a:t>        }</a:t>
            </a:r>
          </a:p>
          <a:p>
            <a:r>
              <a:rPr lang="en-GB" sz="1000" dirty="0" smtClean="0"/>
              <a:t>        return Id == </a:t>
            </a:r>
            <a:r>
              <a:rPr lang="en-GB" sz="1000" dirty="0" err="1" smtClean="0"/>
              <a:t>other.Id</a:t>
            </a:r>
            <a:r>
              <a:rPr lang="en-GB" sz="1000" dirty="0" smtClean="0"/>
              <a:t>;</a:t>
            </a:r>
          </a:p>
          <a:p>
            <a:r>
              <a:rPr lang="en-GB" sz="1000" dirty="0" smtClean="0"/>
              <a:t>    }</a:t>
            </a:r>
          </a:p>
          <a:p>
            <a:r>
              <a:rPr lang="en-GB" sz="1000" dirty="0" smtClean="0"/>
              <a:t>}</a:t>
            </a:r>
          </a:p>
          <a:p>
            <a:endParaRPr lang="en-GB" sz="1000" dirty="0" smtClean="0"/>
          </a:p>
          <a:p>
            <a:endParaRPr lang="en-GB" sz="800" dirty="0" smtClean="0"/>
          </a:p>
        </p:txBody>
      </p:sp>
      <p:sp>
        <p:nvSpPr>
          <p:cNvPr id="8" name="TextBox 7"/>
          <p:cNvSpPr txBox="1"/>
          <p:nvPr/>
        </p:nvSpPr>
        <p:spPr>
          <a:xfrm rot="21600000" flipH="1">
            <a:off x="1846433" y="1444714"/>
            <a:ext cx="997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: </a:t>
            </a:r>
            <a:r>
              <a:rPr lang="en-GB" sz="2000" dirty="0" err="1" smtClean="0">
                <a:solidFill>
                  <a:srgbClr val="C00000"/>
                </a:solidFill>
                <a:latin typeface="Conformity" pitchFamily="2" charset="0"/>
              </a:rPr>
              <a:t>IValue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21600000" flipH="1">
            <a:off x="5364088" y="1444714"/>
            <a:ext cx="997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: </a:t>
            </a:r>
            <a:r>
              <a:rPr lang="en-GB" sz="2000" dirty="0" err="1" smtClean="0">
                <a:solidFill>
                  <a:srgbClr val="C00000"/>
                </a:solidFill>
                <a:latin typeface="Conformity" pitchFamily="2" charset="0"/>
              </a:rPr>
              <a:t>IEntity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21480000" flipH="1">
            <a:off x="256619" y="841710"/>
            <a:ext cx="441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Can you tell values from entities at a glance?</a:t>
            </a:r>
          </a:p>
        </p:txBody>
      </p:sp>
      <p:sp>
        <p:nvSpPr>
          <p:cNvPr id="11" name="TextBox 10"/>
          <p:cNvSpPr txBox="1"/>
          <p:nvPr/>
        </p:nvSpPr>
        <p:spPr>
          <a:xfrm rot="120000">
            <a:off x="3220016" y="2160055"/>
            <a:ext cx="15753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C00000"/>
                </a:solidFill>
                <a:latin typeface="Conformity" pitchFamily="2" charset="0"/>
              </a:rPr>
              <a:t>Adding a</a:t>
            </a:r>
            <a:r>
              <a:rPr lang="en-GB" sz="1400" dirty="0" smtClean="0">
                <a:solidFill>
                  <a:srgbClr val="C00000"/>
                </a:solidFill>
                <a:latin typeface="Conformity" pitchFamily="2" charset="0"/>
              </a:rPr>
              <a:t> marker interface doesn't stop you from getting the logic wrong!</a:t>
            </a:r>
            <a:endParaRPr lang="en-GB" sz="1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699792" y="1700808"/>
            <a:ext cx="792088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1484784"/>
            <a:ext cx="324036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smtClean="0"/>
              <a:t>class </a:t>
            </a:r>
            <a:r>
              <a:rPr lang="en-GB" sz="1000" b="1" dirty="0" err="1" smtClean="0"/>
              <a:t>PersonalName</a:t>
            </a:r>
            <a:endParaRPr lang="en-GB" sz="1000" b="1" dirty="0" smtClean="0"/>
          </a:p>
          <a:p>
            <a:r>
              <a:rPr lang="en-GB" sz="1000" dirty="0" smtClean="0"/>
              <a:t>{</a:t>
            </a:r>
          </a:p>
          <a:p>
            <a:r>
              <a:rPr lang="en-GB" sz="1000" dirty="0" smtClean="0"/>
              <a:t>    public </a:t>
            </a:r>
            <a:r>
              <a:rPr lang="en-GB" sz="1000" dirty="0" err="1" smtClean="0"/>
              <a:t>PersonalName</a:t>
            </a:r>
            <a:r>
              <a:rPr lang="en-GB" sz="1000" dirty="0" smtClean="0"/>
              <a:t>(string </a:t>
            </a:r>
            <a:r>
              <a:rPr lang="en-GB" sz="1000" dirty="0" err="1" smtClean="0"/>
              <a:t>firstName</a:t>
            </a:r>
            <a:r>
              <a:rPr lang="en-GB" sz="1000" dirty="0" smtClean="0"/>
              <a:t>, string </a:t>
            </a:r>
            <a:r>
              <a:rPr lang="en-GB" sz="1000" dirty="0" err="1" smtClean="0"/>
              <a:t>lastName</a:t>
            </a:r>
            <a:r>
              <a:rPr lang="en-GB" sz="1000" dirty="0" smtClean="0"/>
              <a:t>)</a:t>
            </a:r>
          </a:p>
          <a:p>
            <a:r>
              <a:rPr lang="en-GB" sz="1000" dirty="0" smtClean="0"/>
              <a:t>    {</a:t>
            </a:r>
          </a:p>
          <a:p>
            <a:r>
              <a:rPr lang="en-GB" sz="1000" dirty="0" smtClean="0"/>
              <a:t>        </a:t>
            </a:r>
            <a:r>
              <a:rPr lang="en-GB" sz="1000" dirty="0" err="1" smtClean="0"/>
              <a:t>this.FirstName</a:t>
            </a:r>
            <a:r>
              <a:rPr lang="en-GB" sz="1000" dirty="0" smtClean="0"/>
              <a:t> = </a:t>
            </a:r>
            <a:r>
              <a:rPr lang="en-GB" sz="1000" dirty="0" err="1" smtClean="0"/>
              <a:t>firstName</a:t>
            </a:r>
            <a:r>
              <a:rPr lang="en-GB" sz="1000" dirty="0" smtClean="0"/>
              <a:t>;</a:t>
            </a:r>
          </a:p>
          <a:p>
            <a:r>
              <a:rPr lang="en-GB" sz="1000" dirty="0" smtClean="0"/>
              <a:t>        </a:t>
            </a:r>
            <a:r>
              <a:rPr lang="en-GB" sz="1000" dirty="0" err="1" smtClean="0"/>
              <a:t>this.LastName</a:t>
            </a:r>
            <a:r>
              <a:rPr lang="en-GB" sz="1000" dirty="0" smtClean="0"/>
              <a:t> = </a:t>
            </a:r>
            <a:r>
              <a:rPr lang="en-GB" sz="1000" dirty="0" err="1" smtClean="0"/>
              <a:t>lastName</a:t>
            </a:r>
            <a:r>
              <a:rPr lang="en-GB" sz="1000" dirty="0" smtClean="0"/>
              <a:t>;</a:t>
            </a:r>
          </a:p>
          <a:p>
            <a:r>
              <a:rPr lang="en-GB" sz="1000" dirty="0" smtClean="0"/>
              <a:t>    }</a:t>
            </a:r>
          </a:p>
          <a:p>
            <a:endParaRPr lang="en-GB" sz="1000" dirty="0" smtClean="0"/>
          </a:p>
          <a:p>
            <a:r>
              <a:rPr lang="en-GB" sz="1000" dirty="0" smtClean="0"/>
              <a:t>    public string </a:t>
            </a:r>
            <a:r>
              <a:rPr lang="en-GB" sz="1000" dirty="0" err="1" smtClean="0"/>
              <a:t>FirstName</a:t>
            </a:r>
            <a:r>
              <a:rPr lang="en-GB" sz="1000" dirty="0" smtClean="0"/>
              <a:t> { get; private set; }</a:t>
            </a:r>
          </a:p>
          <a:p>
            <a:r>
              <a:rPr lang="en-GB" sz="1000" dirty="0" smtClean="0"/>
              <a:t>    public string </a:t>
            </a:r>
            <a:r>
              <a:rPr lang="en-GB" sz="1000" dirty="0" err="1" smtClean="0"/>
              <a:t>LastName</a:t>
            </a:r>
            <a:r>
              <a:rPr lang="en-GB" sz="1000" dirty="0" smtClean="0"/>
              <a:t> { get; private set; }</a:t>
            </a:r>
          </a:p>
          <a:p>
            <a:endParaRPr lang="en-GB" sz="1000" dirty="0" smtClean="0"/>
          </a:p>
          <a:p>
            <a:r>
              <a:rPr lang="en-GB" sz="1000" dirty="0" smtClean="0"/>
              <a:t>    public override </a:t>
            </a:r>
            <a:r>
              <a:rPr lang="en-GB" sz="1000" dirty="0" err="1" smtClean="0"/>
              <a:t>int</a:t>
            </a:r>
            <a:r>
              <a:rPr lang="en-GB" sz="1000" dirty="0" smtClean="0"/>
              <a:t> </a:t>
            </a:r>
            <a:r>
              <a:rPr lang="en-GB" sz="1000" dirty="0" err="1" smtClean="0"/>
              <a:t>GetHashCode</a:t>
            </a:r>
            <a:r>
              <a:rPr lang="en-GB" sz="1000" dirty="0" smtClean="0"/>
              <a:t>()</a:t>
            </a:r>
          </a:p>
          <a:p>
            <a:r>
              <a:rPr lang="en-GB" sz="1000" dirty="0" smtClean="0"/>
              <a:t>    {</a:t>
            </a:r>
          </a:p>
          <a:p>
            <a:r>
              <a:rPr lang="en-GB" sz="1000" dirty="0" smtClean="0"/>
              <a:t>        return </a:t>
            </a:r>
            <a:r>
              <a:rPr lang="en-GB" sz="1000" dirty="0" err="1" smtClean="0"/>
              <a:t>this.FirstName.GetHashCode</a:t>
            </a:r>
            <a:r>
              <a:rPr lang="en-GB" sz="1000" dirty="0" smtClean="0"/>
              <a:t>() +</a:t>
            </a:r>
            <a:br>
              <a:rPr lang="en-GB" sz="1000" dirty="0" smtClean="0"/>
            </a:br>
            <a:r>
              <a:rPr lang="en-GB" sz="1000" dirty="0" smtClean="0"/>
              <a:t>                  </a:t>
            </a:r>
            <a:r>
              <a:rPr lang="en-GB" sz="1000" dirty="0" err="1" smtClean="0"/>
              <a:t>this.LastName.GetHashCode</a:t>
            </a:r>
            <a:r>
              <a:rPr lang="en-GB" sz="1000" dirty="0" smtClean="0"/>
              <a:t>();</a:t>
            </a:r>
          </a:p>
          <a:p>
            <a:r>
              <a:rPr lang="en-GB" sz="1000" dirty="0" smtClean="0"/>
              <a:t>    }</a:t>
            </a:r>
          </a:p>
          <a:p>
            <a:r>
              <a:rPr lang="en-GB" sz="1000" dirty="0" smtClean="0"/>
              <a:t>    </a:t>
            </a:r>
          </a:p>
          <a:p>
            <a:r>
              <a:rPr lang="en-GB" sz="1000" dirty="0" smtClean="0"/>
              <a:t>    public override </a:t>
            </a:r>
            <a:r>
              <a:rPr lang="en-GB" sz="1000" dirty="0" err="1" smtClean="0"/>
              <a:t>bool</a:t>
            </a:r>
            <a:r>
              <a:rPr lang="en-GB" sz="1000" dirty="0" smtClean="0"/>
              <a:t> Equals(object other)</a:t>
            </a:r>
          </a:p>
          <a:p>
            <a:r>
              <a:rPr lang="en-GB" sz="1000" dirty="0" smtClean="0"/>
              <a:t>    {</a:t>
            </a:r>
          </a:p>
          <a:p>
            <a:r>
              <a:rPr lang="en-GB" sz="1000" dirty="0" smtClean="0"/>
              <a:t>        return Equals(other as </a:t>
            </a:r>
            <a:r>
              <a:rPr lang="en-GB" sz="1000" dirty="0" err="1" smtClean="0"/>
              <a:t>PersonalName</a:t>
            </a:r>
            <a:r>
              <a:rPr lang="en-GB" sz="1000" dirty="0" smtClean="0"/>
              <a:t>);</a:t>
            </a:r>
          </a:p>
          <a:p>
            <a:r>
              <a:rPr lang="en-GB" sz="1000" dirty="0" smtClean="0"/>
              <a:t>    }</a:t>
            </a:r>
          </a:p>
          <a:p>
            <a:endParaRPr lang="en-GB" sz="1000" dirty="0" smtClean="0"/>
          </a:p>
          <a:p>
            <a:r>
              <a:rPr lang="en-GB" sz="1000" dirty="0" smtClean="0"/>
              <a:t>    public </a:t>
            </a:r>
            <a:r>
              <a:rPr lang="en-GB" sz="1000" dirty="0" err="1" smtClean="0"/>
              <a:t>bool</a:t>
            </a:r>
            <a:r>
              <a:rPr lang="en-GB" sz="1000" dirty="0" smtClean="0"/>
              <a:t> Equals(</a:t>
            </a:r>
            <a:r>
              <a:rPr lang="en-GB" sz="1000" dirty="0" err="1" smtClean="0"/>
              <a:t>PersonalName</a:t>
            </a:r>
            <a:r>
              <a:rPr lang="en-GB" sz="1000" dirty="0" smtClean="0"/>
              <a:t> other)</a:t>
            </a:r>
          </a:p>
          <a:p>
            <a:r>
              <a:rPr lang="en-GB" sz="1000" dirty="0" smtClean="0"/>
              <a:t>    {</a:t>
            </a:r>
          </a:p>
          <a:p>
            <a:r>
              <a:rPr lang="en-GB" sz="1000" dirty="0" smtClean="0"/>
              <a:t>        if ((object) other == null)</a:t>
            </a:r>
          </a:p>
          <a:p>
            <a:r>
              <a:rPr lang="en-GB" sz="1000" dirty="0" smtClean="0"/>
              <a:t>        {</a:t>
            </a:r>
          </a:p>
          <a:p>
            <a:r>
              <a:rPr lang="en-GB" sz="1000" dirty="0" smtClean="0"/>
              <a:t>            return false;</a:t>
            </a:r>
          </a:p>
          <a:p>
            <a:r>
              <a:rPr lang="en-GB" sz="1000" dirty="0" smtClean="0"/>
              <a:t>        }</a:t>
            </a:r>
          </a:p>
          <a:p>
            <a:r>
              <a:rPr lang="en-GB" sz="1000" dirty="0" smtClean="0"/>
              <a:t>        return </a:t>
            </a:r>
            <a:r>
              <a:rPr lang="en-GB" sz="1000" dirty="0" err="1" smtClean="0"/>
              <a:t>FirstName</a:t>
            </a:r>
            <a:r>
              <a:rPr lang="en-GB" sz="1000" dirty="0" smtClean="0"/>
              <a:t> == </a:t>
            </a:r>
            <a:r>
              <a:rPr lang="en-GB" sz="1000" dirty="0" err="1" smtClean="0"/>
              <a:t>other.FirstName</a:t>
            </a:r>
            <a:r>
              <a:rPr lang="en-GB" sz="1000" dirty="0" smtClean="0"/>
              <a:t> &amp;&amp; </a:t>
            </a:r>
            <a:br>
              <a:rPr lang="en-GB" sz="1000" dirty="0" smtClean="0"/>
            </a:br>
            <a:r>
              <a:rPr lang="en-GB" sz="1000" dirty="0" smtClean="0"/>
              <a:t>                   </a:t>
            </a:r>
            <a:r>
              <a:rPr lang="en-GB" sz="1000" dirty="0" err="1" smtClean="0"/>
              <a:t>LastName</a:t>
            </a:r>
            <a:r>
              <a:rPr lang="en-GB" sz="1000" dirty="0" smtClean="0"/>
              <a:t> == </a:t>
            </a:r>
            <a:r>
              <a:rPr lang="en-GB" sz="1000" dirty="0" err="1" smtClean="0"/>
              <a:t>other.LastName</a:t>
            </a:r>
            <a:r>
              <a:rPr lang="en-GB" sz="1000" dirty="0" smtClean="0"/>
              <a:t>;</a:t>
            </a:r>
          </a:p>
          <a:p>
            <a:r>
              <a:rPr lang="en-GB" sz="1000" dirty="0" smtClean="0"/>
              <a:t>    }</a:t>
            </a:r>
          </a:p>
          <a:p>
            <a:r>
              <a:rPr lang="en-GB" sz="1000" dirty="0" smtClean="0"/>
              <a:t>}</a:t>
            </a:r>
          </a:p>
          <a:p>
            <a:endParaRPr lang="en-GB" sz="10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Reviewing the C# code so far...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644008" y="1484784"/>
            <a:ext cx="324036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smtClean="0"/>
              <a:t>class </a:t>
            </a:r>
            <a:r>
              <a:rPr lang="en-GB" sz="1000" b="1" dirty="0" smtClean="0"/>
              <a:t>Person</a:t>
            </a:r>
          </a:p>
          <a:p>
            <a:r>
              <a:rPr lang="en-GB" sz="1000" dirty="0" smtClean="0"/>
              <a:t>{</a:t>
            </a:r>
          </a:p>
          <a:p>
            <a:r>
              <a:rPr lang="en-GB" sz="1000" dirty="0" smtClean="0"/>
              <a:t>    public Person(</a:t>
            </a:r>
            <a:r>
              <a:rPr lang="en-GB" sz="1000" dirty="0" err="1" smtClean="0"/>
              <a:t>int</a:t>
            </a:r>
            <a:r>
              <a:rPr lang="en-GB" sz="1000" dirty="0" smtClean="0"/>
              <a:t> id, </a:t>
            </a:r>
            <a:r>
              <a:rPr lang="en-GB" sz="1000" dirty="0" err="1" smtClean="0"/>
              <a:t>PersonalName</a:t>
            </a:r>
            <a:r>
              <a:rPr lang="en-GB" sz="1000" dirty="0" smtClean="0"/>
              <a:t> name)</a:t>
            </a:r>
          </a:p>
          <a:p>
            <a:r>
              <a:rPr lang="en-GB" sz="1000" dirty="0" smtClean="0"/>
              <a:t>    {</a:t>
            </a:r>
          </a:p>
          <a:p>
            <a:r>
              <a:rPr lang="en-GB" sz="1000" dirty="0" smtClean="0"/>
              <a:t>        </a:t>
            </a:r>
            <a:r>
              <a:rPr lang="en-GB" sz="1000" dirty="0" err="1" smtClean="0"/>
              <a:t>this.Id</a:t>
            </a:r>
            <a:r>
              <a:rPr lang="en-GB" sz="1000" dirty="0" smtClean="0"/>
              <a:t> = id;</a:t>
            </a:r>
          </a:p>
          <a:p>
            <a:r>
              <a:rPr lang="en-GB" sz="1000" dirty="0" smtClean="0"/>
              <a:t>        </a:t>
            </a:r>
            <a:r>
              <a:rPr lang="en-GB" sz="1000" dirty="0" err="1" smtClean="0"/>
              <a:t>this.Name</a:t>
            </a:r>
            <a:r>
              <a:rPr lang="en-GB" sz="1000" dirty="0" smtClean="0"/>
              <a:t> = name;</a:t>
            </a:r>
          </a:p>
          <a:p>
            <a:r>
              <a:rPr lang="en-GB" sz="1000" dirty="0" smtClean="0"/>
              <a:t>    }</a:t>
            </a:r>
          </a:p>
          <a:p>
            <a:endParaRPr lang="en-GB" sz="1000" dirty="0" smtClean="0"/>
          </a:p>
          <a:p>
            <a:r>
              <a:rPr lang="en-GB" sz="1000" dirty="0" smtClean="0"/>
              <a:t>    public </a:t>
            </a:r>
            <a:r>
              <a:rPr lang="en-GB" sz="1000" dirty="0" err="1" smtClean="0"/>
              <a:t>int</a:t>
            </a:r>
            <a:r>
              <a:rPr lang="en-GB" sz="1000" dirty="0" smtClean="0"/>
              <a:t> Id { get; private set; }</a:t>
            </a:r>
          </a:p>
          <a:p>
            <a:r>
              <a:rPr lang="en-GB" sz="1000" dirty="0" smtClean="0"/>
              <a:t>    public </a:t>
            </a:r>
            <a:r>
              <a:rPr lang="en-GB" sz="1000" dirty="0" err="1" smtClean="0"/>
              <a:t>PersonalName</a:t>
            </a:r>
            <a:r>
              <a:rPr lang="en-GB" sz="1000" dirty="0" smtClean="0"/>
              <a:t> Name { get; set; }</a:t>
            </a:r>
          </a:p>
          <a:p>
            <a:endParaRPr lang="en-GB" sz="1000" dirty="0" smtClean="0"/>
          </a:p>
          <a:p>
            <a:r>
              <a:rPr lang="en-GB" sz="1000" dirty="0" smtClean="0"/>
              <a:t>    public override </a:t>
            </a:r>
            <a:r>
              <a:rPr lang="en-GB" sz="1000" dirty="0" err="1" smtClean="0"/>
              <a:t>int</a:t>
            </a:r>
            <a:r>
              <a:rPr lang="en-GB" sz="1000" dirty="0" smtClean="0"/>
              <a:t> </a:t>
            </a:r>
            <a:r>
              <a:rPr lang="en-GB" sz="1000" dirty="0" err="1" smtClean="0"/>
              <a:t>GetHashCode</a:t>
            </a:r>
            <a:r>
              <a:rPr lang="en-GB" sz="1000" dirty="0" smtClean="0"/>
              <a:t>()</a:t>
            </a:r>
          </a:p>
          <a:p>
            <a:r>
              <a:rPr lang="en-GB" sz="1000" dirty="0" smtClean="0"/>
              <a:t>    {</a:t>
            </a:r>
          </a:p>
          <a:p>
            <a:r>
              <a:rPr lang="en-GB" sz="1000" dirty="0" smtClean="0"/>
              <a:t>        return </a:t>
            </a:r>
            <a:r>
              <a:rPr lang="en-GB" sz="1000" dirty="0" err="1" smtClean="0"/>
              <a:t>this.Id.GetHashCode</a:t>
            </a:r>
            <a:r>
              <a:rPr lang="en-GB" sz="1000" dirty="0" smtClean="0"/>
              <a:t>();</a:t>
            </a:r>
          </a:p>
          <a:p>
            <a:r>
              <a:rPr lang="en-GB" sz="1000" dirty="0" smtClean="0"/>
              <a:t>    }</a:t>
            </a:r>
          </a:p>
          <a:p>
            <a:r>
              <a:rPr lang="en-GB" sz="1000" dirty="0" smtClean="0"/>
              <a:t>    </a:t>
            </a:r>
          </a:p>
          <a:p>
            <a:r>
              <a:rPr lang="en-GB" sz="1000" dirty="0" smtClean="0"/>
              <a:t>    public override </a:t>
            </a:r>
            <a:r>
              <a:rPr lang="en-GB" sz="1000" dirty="0" err="1" smtClean="0"/>
              <a:t>bool</a:t>
            </a:r>
            <a:r>
              <a:rPr lang="en-GB" sz="1000" dirty="0" smtClean="0"/>
              <a:t> Equals(object other)</a:t>
            </a:r>
          </a:p>
          <a:p>
            <a:r>
              <a:rPr lang="en-GB" sz="1000" dirty="0" smtClean="0"/>
              <a:t>    {</a:t>
            </a:r>
          </a:p>
          <a:p>
            <a:r>
              <a:rPr lang="en-GB" sz="1000" dirty="0" smtClean="0"/>
              <a:t>        return Equals(other as Person);</a:t>
            </a:r>
          </a:p>
          <a:p>
            <a:r>
              <a:rPr lang="en-GB" sz="1000" dirty="0" smtClean="0"/>
              <a:t>    }</a:t>
            </a:r>
          </a:p>
          <a:p>
            <a:endParaRPr lang="en-GB" sz="1000" dirty="0" smtClean="0"/>
          </a:p>
          <a:p>
            <a:r>
              <a:rPr lang="en-GB" sz="1000" dirty="0" smtClean="0"/>
              <a:t>    public </a:t>
            </a:r>
            <a:r>
              <a:rPr lang="en-GB" sz="1000" dirty="0" err="1" smtClean="0"/>
              <a:t>bool</a:t>
            </a:r>
            <a:r>
              <a:rPr lang="en-GB" sz="1000" dirty="0" smtClean="0"/>
              <a:t> Equals(Person other)</a:t>
            </a:r>
          </a:p>
          <a:p>
            <a:r>
              <a:rPr lang="en-GB" sz="1000" dirty="0" smtClean="0"/>
              <a:t>    {</a:t>
            </a:r>
          </a:p>
          <a:p>
            <a:r>
              <a:rPr lang="en-GB" sz="1000" dirty="0" smtClean="0"/>
              <a:t>        if ((object) other == null)</a:t>
            </a:r>
          </a:p>
          <a:p>
            <a:r>
              <a:rPr lang="en-GB" sz="1000" dirty="0" smtClean="0"/>
              <a:t>        {</a:t>
            </a:r>
          </a:p>
          <a:p>
            <a:r>
              <a:rPr lang="en-GB" sz="1000" dirty="0" smtClean="0"/>
              <a:t>            return false;</a:t>
            </a:r>
          </a:p>
          <a:p>
            <a:r>
              <a:rPr lang="en-GB" sz="1000" dirty="0" smtClean="0"/>
              <a:t>        }</a:t>
            </a:r>
          </a:p>
          <a:p>
            <a:r>
              <a:rPr lang="en-GB" sz="1000" dirty="0" smtClean="0"/>
              <a:t>        return Id == </a:t>
            </a:r>
            <a:r>
              <a:rPr lang="en-GB" sz="1000" dirty="0" err="1" smtClean="0"/>
              <a:t>other.Id</a:t>
            </a:r>
            <a:r>
              <a:rPr lang="en-GB" sz="1000" dirty="0" smtClean="0"/>
              <a:t>;</a:t>
            </a:r>
          </a:p>
          <a:p>
            <a:r>
              <a:rPr lang="en-GB" sz="1000" dirty="0" smtClean="0"/>
              <a:t>    }</a:t>
            </a:r>
          </a:p>
          <a:p>
            <a:r>
              <a:rPr lang="en-GB" sz="1000" dirty="0" smtClean="0"/>
              <a:t>}</a:t>
            </a:r>
          </a:p>
          <a:p>
            <a:endParaRPr lang="en-GB" sz="1000" dirty="0" smtClean="0"/>
          </a:p>
          <a:p>
            <a:endParaRPr lang="en-GB" sz="800" dirty="0" smtClean="0"/>
          </a:p>
        </p:txBody>
      </p:sp>
      <p:sp>
        <p:nvSpPr>
          <p:cNvPr id="8" name="TextBox 7"/>
          <p:cNvSpPr txBox="1"/>
          <p:nvPr/>
        </p:nvSpPr>
        <p:spPr>
          <a:xfrm rot="21600000" flipH="1">
            <a:off x="1846433" y="1444714"/>
            <a:ext cx="997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: </a:t>
            </a:r>
            <a:r>
              <a:rPr lang="en-GB" sz="2000" dirty="0" err="1" smtClean="0">
                <a:solidFill>
                  <a:srgbClr val="C00000"/>
                </a:solidFill>
                <a:latin typeface="Conformity" pitchFamily="2" charset="0"/>
              </a:rPr>
              <a:t>IValue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21600000" flipH="1">
            <a:off x="5364088" y="1444714"/>
            <a:ext cx="997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: </a:t>
            </a:r>
            <a:r>
              <a:rPr lang="en-GB" sz="2000" dirty="0" err="1" smtClean="0">
                <a:solidFill>
                  <a:srgbClr val="C00000"/>
                </a:solidFill>
                <a:latin typeface="Conformity" pitchFamily="2" charset="0"/>
              </a:rPr>
              <a:t>IEntity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20000">
            <a:off x="4711375" y="685014"/>
            <a:ext cx="4419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Is this a reasonable amount of code to write?</a:t>
            </a:r>
          </a:p>
          <a:p>
            <a:pPr marL="342900" indent="-342900">
              <a:buAutoNum type="arabicParenR"/>
            </a:pPr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Could a non-technical person understand it?</a:t>
            </a:r>
            <a:endParaRPr lang="en-GB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1556792"/>
            <a:ext cx="44644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 smtClean="0"/>
          </a:p>
          <a:p>
            <a:r>
              <a:rPr lang="en-GB" sz="2000" dirty="0" smtClean="0"/>
              <a:t>type </a:t>
            </a:r>
            <a:r>
              <a:rPr lang="en-GB" sz="2000" b="1" dirty="0" err="1" smtClean="0"/>
              <a:t>PersonalName</a:t>
            </a:r>
            <a:r>
              <a:rPr lang="en-GB" sz="2000" dirty="0" smtClean="0"/>
              <a:t> = {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FirstName</a:t>
            </a:r>
            <a:r>
              <a:rPr lang="en-GB" sz="2000" dirty="0" smtClean="0"/>
              <a:t> : string; 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LastName</a:t>
            </a:r>
            <a:r>
              <a:rPr lang="en-GB" sz="2000" dirty="0" smtClean="0"/>
              <a:t> : string 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Reviewing the F# code so far...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932040" y="1556792"/>
            <a:ext cx="41680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[&lt;</a:t>
            </a:r>
            <a:r>
              <a:rPr lang="en-GB" sz="2000" dirty="0" err="1" smtClean="0"/>
              <a:t>NoEquality</a:t>
            </a:r>
            <a:r>
              <a:rPr lang="en-GB" sz="2000" dirty="0" smtClean="0"/>
              <a:t>; </a:t>
            </a:r>
            <a:r>
              <a:rPr lang="en-GB" sz="2000" dirty="0" err="1" smtClean="0"/>
              <a:t>NoComparison</a:t>
            </a:r>
            <a:r>
              <a:rPr lang="en-GB" sz="2000" dirty="0" smtClean="0"/>
              <a:t>&gt;]       </a:t>
            </a:r>
          </a:p>
          <a:p>
            <a:r>
              <a:rPr lang="en-GB" sz="2000" dirty="0" smtClean="0"/>
              <a:t>type </a:t>
            </a:r>
            <a:r>
              <a:rPr lang="en-GB" sz="2000" b="1" dirty="0" smtClean="0"/>
              <a:t>Person</a:t>
            </a:r>
            <a:r>
              <a:rPr lang="en-GB" sz="2000" dirty="0" smtClean="0"/>
              <a:t> = {</a:t>
            </a:r>
            <a:br>
              <a:rPr lang="en-GB" sz="2000" dirty="0" smtClean="0"/>
            </a:br>
            <a:r>
              <a:rPr lang="en-GB" sz="2000" dirty="0" smtClean="0"/>
              <a:t>    Id : </a:t>
            </a:r>
            <a:r>
              <a:rPr lang="en-GB" sz="2000" dirty="0" err="1" smtClean="0"/>
              <a:t>int</a:t>
            </a:r>
            <a:r>
              <a:rPr lang="en-GB" sz="2000" dirty="0" smtClean="0"/>
              <a:t>; </a:t>
            </a:r>
          </a:p>
          <a:p>
            <a:r>
              <a:rPr lang="en-GB" sz="2000" dirty="0" smtClean="0"/>
              <a:t>    Name : </a:t>
            </a:r>
            <a:r>
              <a:rPr lang="en-GB" sz="2000" dirty="0" err="1" smtClean="0"/>
              <a:t>PersonalName</a:t>
            </a:r>
            <a:r>
              <a:rPr lang="en-GB" sz="2000" dirty="0" smtClean="0"/>
              <a:t> }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467544" y="1556792"/>
            <a:ext cx="44644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[&lt;</a:t>
            </a:r>
            <a:r>
              <a:rPr lang="en-GB" sz="2000" dirty="0" err="1" smtClean="0"/>
              <a:t>StructuralEquality;NoComparison</a:t>
            </a:r>
            <a:r>
              <a:rPr lang="en-GB" sz="2000" dirty="0" smtClean="0"/>
              <a:t>&gt;]</a:t>
            </a:r>
          </a:p>
        </p:txBody>
      </p:sp>
      <p:sp>
        <p:nvSpPr>
          <p:cNvPr id="6" name="TextBox 5"/>
          <p:cNvSpPr txBox="1"/>
          <p:nvPr/>
        </p:nvSpPr>
        <p:spPr>
          <a:xfrm rot="120000">
            <a:off x="4711375" y="685014"/>
            <a:ext cx="4419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Is this a reasonable amount of code to write?</a:t>
            </a:r>
          </a:p>
          <a:p>
            <a:pPr marL="342900" indent="-342900">
              <a:buAutoNum type="arabicParenR"/>
            </a:pPr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Could a non-technical person understand it?</a:t>
            </a:r>
            <a:endParaRPr lang="en-GB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Comparing C# vs. F#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611559" y="1404938"/>
          <a:ext cx="7488833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6233"/>
                <a:gridCol w="1885174"/>
                <a:gridCol w="887426"/>
              </a:tblGrid>
              <a:tr h="370840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C#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F#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Value objects?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Non-trivial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solidFill>
                            <a:srgbClr val="C00000"/>
                          </a:solidFill>
                        </a:rPr>
                        <a:t>Easy</a:t>
                      </a:r>
                      <a:endParaRPr lang="en-GB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 smtClean="0"/>
                        <a:t>Entity objects?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Non-trivial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solidFill>
                            <a:srgbClr val="C00000"/>
                          </a:solidFill>
                        </a:rPr>
                        <a:t>Easy</a:t>
                      </a:r>
                      <a:endParaRPr lang="en-GB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Value objects by default?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No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solidFill>
                            <a:srgbClr val="C00000"/>
                          </a:solidFill>
                        </a:rPr>
                        <a:t>Yes</a:t>
                      </a:r>
                      <a:endParaRPr lang="en-GB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Immutable</a:t>
                      </a:r>
                      <a:r>
                        <a:rPr lang="en-GB" sz="2800" baseline="0" dirty="0" smtClean="0"/>
                        <a:t> </a:t>
                      </a:r>
                      <a:r>
                        <a:rPr lang="en-GB" sz="2800" dirty="0" smtClean="0"/>
                        <a:t>objects by default?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No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solidFill>
                            <a:srgbClr val="C00000"/>
                          </a:solidFill>
                        </a:rPr>
                        <a:t>Yes</a:t>
                      </a:r>
                      <a:endParaRPr lang="en-GB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Can you tell Value objects </a:t>
                      </a:r>
                      <a:br>
                        <a:rPr lang="en-GB" sz="2800" dirty="0" smtClean="0"/>
                      </a:br>
                      <a:r>
                        <a:rPr lang="en-GB" sz="2800" dirty="0" smtClean="0"/>
                        <a:t>from Entities at a glance?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No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solidFill>
                            <a:srgbClr val="C00000"/>
                          </a:solidFill>
                        </a:rPr>
                        <a:t>Yes</a:t>
                      </a:r>
                      <a:endParaRPr lang="en-GB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Understandable</a:t>
                      </a:r>
                      <a:r>
                        <a:rPr lang="en-GB" sz="2800" baseline="0" dirty="0" smtClean="0"/>
                        <a:t> by </a:t>
                      </a:r>
                      <a:br>
                        <a:rPr lang="en-GB" sz="2800" baseline="0" dirty="0" smtClean="0"/>
                      </a:br>
                      <a:r>
                        <a:rPr lang="en-GB" sz="2800" baseline="0" dirty="0" smtClean="0"/>
                        <a:t>non-programmer?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No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solidFill>
                            <a:srgbClr val="C00000"/>
                          </a:solidFill>
                        </a:rPr>
                        <a:t>Yes</a:t>
                      </a:r>
                      <a:endParaRPr lang="en-GB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21420000" flipH="1">
            <a:off x="2134465" y="5961648"/>
            <a:ext cx="4312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Very important thing for DDD!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839013" y="5680913"/>
            <a:ext cx="144016" cy="36004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F# for Domain Driven Design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Communicating a domain model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Communication is hard...</a:t>
            </a:r>
            <a:endParaRPr lang="en-GB" dirty="0" smtClean="0"/>
          </a:p>
        </p:txBody>
      </p:sp>
      <p:pic>
        <p:nvPicPr>
          <p:cNvPr id="144387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054" y="2492375"/>
            <a:ext cx="4071938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1" y="2636914"/>
            <a:ext cx="4071938" cy="261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915816" y="1340768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U-N-I-O-N-I-Z-E</a:t>
            </a:r>
            <a:endParaRPr lang="en-GB" sz="36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555776" y="1916832"/>
            <a:ext cx="864096" cy="36004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940152" y="1916832"/>
            <a:ext cx="864096" cy="3600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15816" y="1340768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</a:rPr>
              <a:t>U-N-I-O-N-I-Z-E</a:t>
            </a:r>
            <a:endParaRPr lang="en-GB" sz="3600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5816" y="1340768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00B050"/>
                </a:solidFill>
              </a:rPr>
              <a:t>U-N-I-O-N-I-Z-E</a:t>
            </a:r>
            <a:endParaRPr lang="en-GB" sz="3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1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Communication in DDD:  “Bounded Context”</a:t>
            </a:r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1475656" y="2780928"/>
            <a:ext cx="5760640" cy="1440160"/>
            <a:chOff x="827584" y="2204864"/>
            <a:chExt cx="5760640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827584" y="2204864"/>
              <a:ext cx="2160240" cy="1440160"/>
            </a:xfrm>
            <a:prstGeom prst="round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800" dirty="0" smtClean="0"/>
                <a:t>Business</a:t>
              </a:r>
              <a:endParaRPr lang="en-GB" sz="28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427984" y="2204864"/>
              <a:ext cx="2160240" cy="1440160"/>
            </a:xfrm>
            <a:prstGeom prst="round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800" dirty="0" smtClean="0"/>
                <a:t>Chemistry</a:t>
              </a:r>
              <a:endParaRPr lang="en-GB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04048" y="28529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un-ionize</a:t>
              </a:r>
              <a:endParaRPr lang="en-GB" i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59632" y="28529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unionize</a:t>
              </a:r>
              <a:endParaRPr lang="en-GB" i="1" dirty="0"/>
            </a:p>
          </p:txBody>
        </p:sp>
      </p:grpSp>
      <p:sp>
        <p:nvSpPr>
          <p:cNvPr id="17" name="TextBox 16"/>
          <p:cNvSpPr txBox="1"/>
          <p:nvPr/>
        </p:nvSpPr>
        <p:spPr>
          <a:xfrm rot="21480000" flipH="1">
            <a:off x="5876409" y="1835850"/>
            <a:ext cx="2837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Bounded context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228184" y="2276872"/>
            <a:ext cx="288032" cy="36004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419872" y="2204864"/>
            <a:ext cx="2376264" cy="50405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475656" y="2780928"/>
            <a:ext cx="5760640" cy="1440160"/>
            <a:chOff x="827584" y="2204864"/>
            <a:chExt cx="5760640" cy="1440160"/>
          </a:xfrm>
        </p:grpSpPr>
        <p:sp>
          <p:nvSpPr>
            <p:cNvPr id="27" name="Rounded Rectangle 26"/>
            <p:cNvSpPr/>
            <p:nvPr/>
          </p:nvSpPr>
          <p:spPr>
            <a:xfrm>
              <a:off x="827584" y="2204864"/>
              <a:ext cx="2160240" cy="1440160"/>
            </a:xfrm>
            <a:prstGeom prst="round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400" dirty="0" smtClean="0"/>
                <a:t>Supermarket</a:t>
              </a:r>
              <a:endParaRPr lang="en-GB" sz="24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427984" y="2204864"/>
              <a:ext cx="2160240" cy="1440160"/>
            </a:xfrm>
            <a:prstGeom prst="round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400" dirty="0" smtClean="0"/>
                <a:t>Email System</a:t>
              </a:r>
              <a:endParaRPr lang="en-GB" sz="2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04048" y="28529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Spam</a:t>
              </a:r>
              <a:endParaRPr lang="en-GB" i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59632" y="28529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Spam</a:t>
              </a:r>
              <a:endParaRPr lang="en-GB" i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475656" y="2780928"/>
            <a:ext cx="5760640" cy="1440160"/>
            <a:chOff x="827584" y="2204864"/>
            <a:chExt cx="5760640" cy="1440160"/>
          </a:xfrm>
        </p:grpSpPr>
        <p:sp>
          <p:nvSpPr>
            <p:cNvPr id="32" name="Rounded Rectangle 31"/>
            <p:cNvSpPr/>
            <p:nvPr/>
          </p:nvSpPr>
          <p:spPr>
            <a:xfrm>
              <a:off x="827584" y="2204864"/>
              <a:ext cx="2160240" cy="1440160"/>
            </a:xfrm>
            <a:prstGeom prst="round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400" dirty="0" smtClean="0"/>
                <a:t>Sales</a:t>
              </a:r>
              <a:endParaRPr lang="en-GB" sz="24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427984" y="2204864"/>
              <a:ext cx="2160240" cy="1440160"/>
            </a:xfrm>
            <a:prstGeom prst="round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400" dirty="0" smtClean="0"/>
                <a:t>Warehouse</a:t>
              </a:r>
              <a:endParaRPr lang="en-GB" sz="2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04048" y="28529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Product</a:t>
              </a:r>
              <a:endParaRPr lang="en-GB" i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59632" y="28529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Product</a:t>
              </a:r>
              <a:endParaRPr lang="en-GB" i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475656" y="2780928"/>
            <a:ext cx="5760640" cy="1440160"/>
            <a:chOff x="827584" y="2204864"/>
            <a:chExt cx="5760640" cy="1440160"/>
          </a:xfrm>
        </p:grpSpPr>
        <p:sp>
          <p:nvSpPr>
            <p:cNvPr id="38" name="Rounded Rectangle 37"/>
            <p:cNvSpPr/>
            <p:nvPr/>
          </p:nvSpPr>
          <p:spPr>
            <a:xfrm>
              <a:off x="827584" y="2204864"/>
              <a:ext cx="2160240" cy="1440160"/>
            </a:xfrm>
            <a:prstGeom prst="round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400" dirty="0" smtClean="0"/>
                <a:t>Marketing</a:t>
              </a:r>
              <a:endParaRPr lang="en-GB" sz="24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427984" y="2204864"/>
              <a:ext cx="2160240" cy="1440160"/>
            </a:xfrm>
            <a:prstGeom prst="round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400" dirty="0" smtClean="0"/>
                <a:t>Finance</a:t>
              </a:r>
              <a:endParaRPr lang="en-GB" sz="2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04048" y="28529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Customer</a:t>
              </a:r>
              <a:endParaRPr lang="en-GB" i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59632" y="28529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Customer</a:t>
              </a:r>
              <a:endParaRPr lang="en-GB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8579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type Contact = {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MiddleInitial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EmailAddress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IsEmailVerified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-180000">
            <a:off x="6185860" y="2873913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Which fields are linked?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020726" y="2248080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67544" y="2232720"/>
            <a:ext cx="4464496" cy="136815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67544" y="3744888"/>
            <a:ext cx="4968552" cy="136815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Prologue: what</a:t>
            </a:r>
            <a:r>
              <a:rPr lang="en-GB" baseline="0" dirty="0" smtClean="0">
                <a:solidFill>
                  <a:schemeClr val="bg1"/>
                </a:solidFill>
              </a:rPr>
              <a:t> groups are atomic?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80000" flipH="1">
            <a:off x="2635599" y="1945984"/>
            <a:ext cx="3876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Must be updated as a group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Communication in DDD:  “Ubiquitous Language”</a:t>
            </a:r>
            <a:endParaRPr lang="en-GB" dirty="0"/>
          </a:p>
        </p:txBody>
      </p:sp>
      <p:grpSp>
        <p:nvGrpSpPr>
          <p:cNvPr id="4" name="Group 9"/>
          <p:cNvGrpSpPr/>
          <p:nvPr/>
        </p:nvGrpSpPr>
        <p:grpSpPr>
          <a:xfrm>
            <a:off x="1331640" y="2708920"/>
            <a:ext cx="5040560" cy="1440160"/>
            <a:chOff x="1547664" y="2204864"/>
            <a:chExt cx="5040560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1547664" y="2204864"/>
              <a:ext cx="5040560" cy="1440160"/>
            </a:xfrm>
            <a:prstGeom prst="round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800" dirty="0" smtClean="0"/>
                <a:t>Chemistry</a:t>
              </a:r>
              <a:endParaRPr lang="en-GB" sz="2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35696" y="2852936"/>
              <a:ext cx="468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Ion   Atom   Molecule   Polymer   Compound   Bond</a:t>
              </a:r>
              <a:endParaRPr lang="en-GB" i="1" dirty="0"/>
            </a:p>
          </p:txBody>
        </p:sp>
      </p:grpSp>
      <p:sp>
        <p:nvSpPr>
          <p:cNvPr id="17" name="TextBox 16"/>
          <p:cNvSpPr txBox="1"/>
          <p:nvPr/>
        </p:nvSpPr>
        <p:spPr>
          <a:xfrm rot="21480000" flipH="1">
            <a:off x="4219152" y="4270460"/>
            <a:ext cx="2837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Ubiquitous Language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grpSp>
        <p:nvGrpSpPr>
          <p:cNvPr id="21" name="Group 9"/>
          <p:cNvGrpSpPr/>
          <p:nvPr/>
        </p:nvGrpSpPr>
        <p:grpSpPr>
          <a:xfrm>
            <a:off x="1331640" y="2708920"/>
            <a:ext cx="5040560" cy="1440160"/>
            <a:chOff x="1547664" y="2204864"/>
            <a:chExt cx="5040560" cy="1440160"/>
          </a:xfrm>
        </p:grpSpPr>
        <p:sp>
          <p:nvSpPr>
            <p:cNvPr id="22" name="Rounded Rectangle 21"/>
            <p:cNvSpPr/>
            <p:nvPr/>
          </p:nvSpPr>
          <p:spPr>
            <a:xfrm>
              <a:off x="1547664" y="2204864"/>
              <a:ext cx="5040560" cy="1440160"/>
            </a:xfrm>
            <a:prstGeom prst="roundRect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800" dirty="0" smtClean="0"/>
                <a:t>Sales</a:t>
              </a:r>
              <a:endParaRPr lang="en-GB" sz="2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35696" y="2852936"/>
              <a:ext cx="468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Product    Promotion    Customer    Tracking</a:t>
              </a:r>
              <a:endParaRPr lang="en-GB" i="1" dirty="0"/>
            </a:p>
          </p:txBody>
        </p:sp>
      </p:grpSp>
      <p:grpSp>
        <p:nvGrpSpPr>
          <p:cNvPr id="25" name="Group 9"/>
          <p:cNvGrpSpPr/>
          <p:nvPr/>
        </p:nvGrpSpPr>
        <p:grpSpPr>
          <a:xfrm>
            <a:off x="1331640" y="2708920"/>
            <a:ext cx="5040560" cy="1440160"/>
            <a:chOff x="1547664" y="2204864"/>
            <a:chExt cx="5040560" cy="1440160"/>
          </a:xfrm>
        </p:grpSpPr>
        <p:sp>
          <p:nvSpPr>
            <p:cNvPr id="26" name="Rounded Rectangle 25"/>
            <p:cNvSpPr/>
            <p:nvPr/>
          </p:nvSpPr>
          <p:spPr>
            <a:xfrm>
              <a:off x="1547664" y="2204864"/>
              <a:ext cx="5040560" cy="1440160"/>
            </a:xfrm>
            <a:prstGeom prst="roundRect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800" dirty="0" smtClean="0"/>
                <a:t>Warehouse</a:t>
              </a:r>
              <a:endParaRPr lang="en-GB" sz="2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35696" y="2852936"/>
              <a:ext cx="468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Product    Stock    Transfer    Depot    Tracking</a:t>
              </a:r>
              <a:endParaRPr lang="en-GB" i="1" dirty="0"/>
            </a:p>
          </p:txBody>
        </p:sp>
      </p:grpSp>
      <p:sp>
        <p:nvSpPr>
          <p:cNvPr id="20" name="Right Brace 19"/>
          <p:cNvSpPr/>
          <p:nvPr/>
        </p:nvSpPr>
        <p:spPr>
          <a:xfrm rot="5400000">
            <a:off x="3677253" y="1803467"/>
            <a:ext cx="576066" cy="4403196"/>
          </a:xfrm>
          <a:prstGeom prst="rightBrace">
            <a:avLst>
              <a:gd name="adj1" fmla="val 96928"/>
              <a:gd name="adj2" fmla="val 26036"/>
            </a:avLst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33670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400" dirty="0" smtClean="0"/>
              <a:t>module </a:t>
            </a:r>
            <a:r>
              <a:rPr lang="en-GB" sz="2400" b="1" dirty="0" err="1" smtClean="0"/>
              <a:t>CardGame</a:t>
            </a:r>
            <a:r>
              <a:rPr lang="en-GB" sz="2400" dirty="0" smtClean="0"/>
              <a:t> =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Suit</a:t>
            </a:r>
            <a:r>
              <a:rPr lang="en-GB" sz="2400" dirty="0" smtClean="0"/>
              <a:t> = Club | Diamond | Spade | Heart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Rank</a:t>
            </a:r>
            <a:r>
              <a:rPr lang="en-GB" sz="2400" dirty="0" smtClean="0"/>
              <a:t> = Two | Three | Four | Five | Six | Seven | Eight </a:t>
            </a:r>
          </a:p>
          <a:p>
            <a:pPr>
              <a:buNone/>
            </a:pPr>
            <a:r>
              <a:rPr lang="en-GB" sz="2400" dirty="0" smtClean="0"/>
              <a:t>                       | Nine | Ten | Jack | Queen | King | Ace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Card</a:t>
            </a:r>
            <a:r>
              <a:rPr lang="en-GB" sz="2400" dirty="0" smtClean="0"/>
              <a:t> = Suit * Rank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Hand</a:t>
            </a:r>
            <a:r>
              <a:rPr lang="en-GB" sz="2400" dirty="0" smtClean="0"/>
              <a:t> = Card list</a:t>
            </a:r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Deck</a:t>
            </a:r>
            <a:r>
              <a:rPr lang="en-GB" sz="2400" dirty="0" smtClean="0"/>
              <a:t> = Card list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Player</a:t>
            </a:r>
            <a:r>
              <a:rPr lang="en-GB" sz="2400" dirty="0" smtClean="0"/>
              <a:t> = {</a:t>
            </a:r>
            <a:r>
              <a:rPr lang="en-GB" sz="2400" dirty="0" err="1" smtClean="0"/>
              <a:t>Name:string</a:t>
            </a:r>
            <a:r>
              <a:rPr lang="en-GB" sz="2400" dirty="0" smtClean="0"/>
              <a:t>; </a:t>
            </a:r>
            <a:r>
              <a:rPr lang="en-GB" sz="2400" dirty="0" err="1" smtClean="0"/>
              <a:t>Hand:Hand</a:t>
            </a:r>
            <a:r>
              <a:rPr lang="en-GB" sz="2400" dirty="0" smtClean="0"/>
              <a:t>}</a:t>
            </a:r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Game</a:t>
            </a:r>
            <a:r>
              <a:rPr lang="en-GB" sz="2400" dirty="0" smtClean="0"/>
              <a:t> = {</a:t>
            </a:r>
            <a:r>
              <a:rPr lang="en-GB" sz="2400" dirty="0" err="1" smtClean="0"/>
              <a:t>Deck:Deck</a:t>
            </a:r>
            <a:r>
              <a:rPr lang="en-GB" sz="2400" dirty="0" smtClean="0"/>
              <a:t>; Players: Player list}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Deal</a:t>
            </a:r>
            <a:r>
              <a:rPr lang="en-GB" sz="2400" dirty="0" smtClean="0"/>
              <a:t> = Deck –› (Deck * Card)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err="1" smtClean="0"/>
              <a:t>PickupCard</a:t>
            </a:r>
            <a:r>
              <a:rPr lang="en-GB" sz="2400" dirty="0" smtClean="0"/>
              <a:t> = (Hand * Card) –› Hand</a:t>
            </a:r>
          </a:p>
        </p:txBody>
      </p:sp>
      <p:sp>
        <p:nvSpPr>
          <p:cNvPr id="5" name="TextBox 4"/>
          <p:cNvSpPr txBox="1"/>
          <p:nvPr/>
        </p:nvSpPr>
        <p:spPr>
          <a:xfrm rot="21480000" flipH="1">
            <a:off x="2492184" y="517477"/>
            <a:ext cx="2347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Bounded context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339752" y="692696"/>
            <a:ext cx="216024" cy="7200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eft Brace 37"/>
          <p:cNvSpPr/>
          <p:nvPr/>
        </p:nvSpPr>
        <p:spPr>
          <a:xfrm>
            <a:off x="323528" y="908720"/>
            <a:ext cx="432048" cy="5616624"/>
          </a:xfrm>
          <a:prstGeom prst="leftBrac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 rot="16200000" flipH="1">
            <a:off x="-1625044" y="3136612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C00000"/>
                </a:solidFill>
                <a:latin typeface="Conformity" pitchFamily="2" charset="0"/>
              </a:rPr>
              <a:t>Ubiquitous language</a:t>
            </a:r>
            <a:endParaRPr lang="en-GB" sz="32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38" grpId="0" animBg="1"/>
      <p:bldP spid="39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33670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400" dirty="0" smtClean="0"/>
              <a:t>module </a:t>
            </a:r>
            <a:r>
              <a:rPr lang="en-GB" sz="2400" b="1" dirty="0" err="1" smtClean="0"/>
              <a:t>CardGame</a:t>
            </a:r>
            <a:r>
              <a:rPr lang="en-GB" sz="2400" dirty="0" smtClean="0"/>
              <a:t> =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Suit</a:t>
            </a:r>
            <a:r>
              <a:rPr lang="en-GB" sz="2400" dirty="0" smtClean="0"/>
              <a:t> = Club | Diamond | Spade | Heart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Rank</a:t>
            </a:r>
            <a:r>
              <a:rPr lang="en-GB" sz="2400" dirty="0" smtClean="0"/>
              <a:t> = Two | Three | Four | Five | Six | Seven | Eight </a:t>
            </a:r>
          </a:p>
          <a:p>
            <a:pPr>
              <a:buNone/>
            </a:pPr>
            <a:r>
              <a:rPr lang="en-GB" sz="2400" dirty="0" smtClean="0"/>
              <a:t>                       | Nine | Ten | Jack | Queen | King | Ace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Card</a:t>
            </a:r>
            <a:r>
              <a:rPr lang="en-GB" sz="2400" dirty="0" smtClean="0"/>
              <a:t> = Suit * Rank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Hand</a:t>
            </a:r>
            <a:r>
              <a:rPr lang="en-GB" sz="2400" dirty="0" smtClean="0"/>
              <a:t> = Card list</a:t>
            </a:r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Deck</a:t>
            </a:r>
            <a:r>
              <a:rPr lang="en-GB" sz="2400" dirty="0" smtClean="0"/>
              <a:t> = Card list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Player</a:t>
            </a:r>
            <a:r>
              <a:rPr lang="en-GB" sz="2400" dirty="0" smtClean="0"/>
              <a:t> = {</a:t>
            </a:r>
            <a:r>
              <a:rPr lang="en-GB" sz="2400" dirty="0" err="1" smtClean="0"/>
              <a:t>Name:string</a:t>
            </a:r>
            <a:r>
              <a:rPr lang="en-GB" sz="2400" dirty="0" smtClean="0"/>
              <a:t>; </a:t>
            </a:r>
            <a:r>
              <a:rPr lang="en-GB" sz="2400" dirty="0" err="1" smtClean="0"/>
              <a:t>Hand:Hand</a:t>
            </a:r>
            <a:r>
              <a:rPr lang="en-GB" sz="2400" dirty="0" smtClean="0"/>
              <a:t>}</a:t>
            </a:r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Game</a:t>
            </a:r>
            <a:r>
              <a:rPr lang="en-GB" sz="2400" dirty="0" smtClean="0"/>
              <a:t> = {</a:t>
            </a:r>
            <a:r>
              <a:rPr lang="en-GB" sz="2400" dirty="0" err="1" smtClean="0"/>
              <a:t>Deck:Deck</a:t>
            </a:r>
            <a:r>
              <a:rPr lang="en-GB" sz="2400" dirty="0" smtClean="0"/>
              <a:t>; Players: Player list}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Deal</a:t>
            </a:r>
            <a:r>
              <a:rPr lang="en-GB" sz="2400" dirty="0" smtClean="0"/>
              <a:t> = Deck –› (Deck * Card)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err="1" smtClean="0"/>
              <a:t>PickupCard</a:t>
            </a:r>
            <a:r>
              <a:rPr lang="en-GB" sz="2400" dirty="0" smtClean="0"/>
              <a:t> = (Hand * Card) –› Hand</a:t>
            </a:r>
          </a:p>
        </p:txBody>
      </p:sp>
      <p:sp>
        <p:nvSpPr>
          <p:cNvPr id="5" name="TextBox 4"/>
          <p:cNvSpPr txBox="1"/>
          <p:nvPr/>
        </p:nvSpPr>
        <p:spPr>
          <a:xfrm rot="21480000" flipH="1">
            <a:off x="2492184" y="517477"/>
            <a:ext cx="2347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Bounded context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339752" y="692696"/>
            <a:ext cx="216024" cy="7200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21600000" flipH="1">
            <a:off x="3923928" y="3068961"/>
            <a:ext cx="5148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'*' means a pair. Choose one from each type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21480000" flipH="1">
            <a:off x="6097805" y="244488"/>
            <a:ext cx="2837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'|' means a choice -- pick one from the list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436096" y="548680"/>
            <a:ext cx="720080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21780000" flipH="1">
            <a:off x="6801337" y="4389592"/>
            <a:ext cx="2411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X -&gt; Y means a function</a:t>
            </a:r>
            <a:b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- input of type X</a:t>
            </a:r>
            <a:b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- output of type Y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38" name="Left Brace 37"/>
          <p:cNvSpPr/>
          <p:nvPr/>
        </p:nvSpPr>
        <p:spPr>
          <a:xfrm>
            <a:off x="323528" y="908720"/>
            <a:ext cx="432048" cy="5616624"/>
          </a:xfrm>
          <a:prstGeom prst="leftBrac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 rot="16200000" flipH="1">
            <a:off x="-1625044" y="3136612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C00000"/>
                </a:solidFill>
                <a:latin typeface="Conformity" pitchFamily="2" charset="0"/>
              </a:rPr>
              <a:t>Ubiquitous language</a:t>
            </a:r>
            <a:endParaRPr lang="en-GB" sz="32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3062901" y="2996953"/>
            <a:ext cx="1149059" cy="360040"/>
          </a:xfrm>
          <a:custGeom>
            <a:avLst/>
            <a:gdLst>
              <a:gd name="connsiteX0" fmla="*/ 1773865 w 1773865"/>
              <a:gd name="connsiteY0" fmla="*/ 818707 h 818707"/>
              <a:gd name="connsiteX1" fmla="*/ 285307 w 1773865"/>
              <a:gd name="connsiteY1" fmla="*/ 265814 h 818707"/>
              <a:gd name="connsiteX2" fmla="*/ 62024 w 1773865"/>
              <a:gd name="connsiteY2" fmla="*/ 0 h 818707"/>
              <a:gd name="connsiteX0" fmla="*/ 1843148 w 1843148"/>
              <a:gd name="connsiteY0" fmla="*/ 818707 h 818707"/>
              <a:gd name="connsiteX1" fmla="*/ 285307 w 1843148"/>
              <a:gd name="connsiteY1" fmla="*/ 361254 h 818707"/>
              <a:gd name="connsiteX2" fmla="*/ 131307 w 1843148"/>
              <a:gd name="connsiteY2" fmla="*/ 0 h 818707"/>
              <a:gd name="connsiteX0" fmla="*/ 1771140 w 1771140"/>
              <a:gd name="connsiteY0" fmla="*/ 818707 h 818707"/>
              <a:gd name="connsiteX1" fmla="*/ 285307 w 1771140"/>
              <a:gd name="connsiteY1" fmla="*/ 481671 h 818707"/>
              <a:gd name="connsiteX2" fmla="*/ 59299 w 1771140"/>
              <a:gd name="connsiteY2" fmla="*/ 0 h 818707"/>
              <a:gd name="connsiteX0" fmla="*/ 1771140 w 1771140"/>
              <a:gd name="connsiteY0" fmla="*/ 818707 h 818707"/>
              <a:gd name="connsiteX1" fmla="*/ 285307 w 1771140"/>
              <a:gd name="connsiteY1" fmla="*/ 481671 h 818707"/>
              <a:gd name="connsiteX2" fmla="*/ 59299 w 1771140"/>
              <a:gd name="connsiteY2" fmla="*/ 0 h 818707"/>
              <a:gd name="connsiteX0" fmla="*/ 1493327 w 1493327"/>
              <a:gd name="connsiteY0" fmla="*/ 521375 h 568567"/>
              <a:gd name="connsiteX1" fmla="*/ 245619 w 1493327"/>
              <a:gd name="connsiteY1" fmla="*/ 481671 h 568567"/>
              <a:gd name="connsiteX2" fmla="*/ 19611 w 1493327"/>
              <a:gd name="connsiteY2" fmla="*/ 0 h 568567"/>
              <a:gd name="connsiteX0" fmla="*/ 1493327 w 1493327"/>
              <a:gd name="connsiteY0" fmla="*/ 521375 h 568567"/>
              <a:gd name="connsiteX1" fmla="*/ 245619 w 1493327"/>
              <a:gd name="connsiteY1" fmla="*/ 481671 h 568567"/>
              <a:gd name="connsiteX2" fmla="*/ 19611 w 1493327"/>
              <a:gd name="connsiteY2" fmla="*/ 0 h 568567"/>
              <a:gd name="connsiteX0" fmla="*/ 1381818 w 1381818"/>
              <a:gd name="connsiteY0" fmla="*/ 481672 h 561950"/>
              <a:gd name="connsiteX1" fmla="*/ 229689 w 1381818"/>
              <a:gd name="connsiteY1" fmla="*/ 481671 h 561950"/>
              <a:gd name="connsiteX2" fmla="*/ 3681 w 1381818"/>
              <a:gd name="connsiteY2" fmla="*/ 0 h 561950"/>
              <a:gd name="connsiteX0" fmla="*/ 1378137 w 1397431"/>
              <a:gd name="connsiteY0" fmla="*/ 481672 h 561950"/>
              <a:gd name="connsiteX1" fmla="*/ 1205410 w 1397431"/>
              <a:gd name="connsiteY1" fmla="*/ 481672 h 561950"/>
              <a:gd name="connsiteX2" fmla="*/ 226008 w 1397431"/>
              <a:gd name="connsiteY2" fmla="*/ 481671 h 561950"/>
              <a:gd name="connsiteX3" fmla="*/ 0 w 1397431"/>
              <a:gd name="connsiteY3" fmla="*/ 0 h 561950"/>
              <a:gd name="connsiteX0" fmla="*/ 1378137 w 1378137"/>
              <a:gd name="connsiteY0" fmla="*/ 481672 h 602090"/>
              <a:gd name="connsiteX1" fmla="*/ 1032681 w 1378137"/>
              <a:gd name="connsiteY1" fmla="*/ 602090 h 602090"/>
              <a:gd name="connsiteX2" fmla="*/ 226008 w 1378137"/>
              <a:gd name="connsiteY2" fmla="*/ 481671 h 602090"/>
              <a:gd name="connsiteX3" fmla="*/ 0 w 1378137"/>
              <a:gd name="connsiteY3" fmla="*/ 0 h 602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137" h="602090">
                <a:moveTo>
                  <a:pt x="1378137" y="481672"/>
                </a:moveTo>
                <a:cubicBezTo>
                  <a:pt x="1377755" y="480663"/>
                  <a:pt x="1224702" y="602090"/>
                  <a:pt x="1032681" y="602090"/>
                </a:cubicBezTo>
                <a:cubicBezTo>
                  <a:pt x="840660" y="602090"/>
                  <a:pt x="398121" y="582019"/>
                  <a:pt x="226008" y="481671"/>
                </a:cubicBezTo>
                <a:cubicBezTo>
                  <a:pt x="53895" y="381323"/>
                  <a:pt x="7639" y="82989"/>
                  <a:pt x="0" y="0"/>
                </a:cubicBezTo>
              </a:path>
            </a:pathLst>
          </a:cu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reeform 49"/>
          <p:cNvSpPr/>
          <p:nvPr/>
        </p:nvSpPr>
        <p:spPr>
          <a:xfrm flipV="1">
            <a:off x="3275856" y="5373215"/>
            <a:ext cx="3528392" cy="336037"/>
          </a:xfrm>
          <a:custGeom>
            <a:avLst/>
            <a:gdLst>
              <a:gd name="connsiteX0" fmla="*/ 1773865 w 1773865"/>
              <a:gd name="connsiteY0" fmla="*/ 818707 h 818707"/>
              <a:gd name="connsiteX1" fmla="*/ 285307 w 1773865"/>
              <a:gd name="connsiteY1" fmla="*/ 265814 h 818707"/>
              <a:gd name="connsiteX2" fmla="*/ 62024 w 1773865"/>
              <a:gd name="connsiteY2" fmla="*/ 0 h 818707"/>
              <a:gd name="connsiteX0" fmla="*/ 1843148 w 1843148"/>
              <a:gd name="connsiteY0" fmla="*/ 818707 h 818707"/>
              <a:gd name="connsiteX1" fmla="*/ 285307 w 1843148"/>
              <a:gd name="connsiteY1" fmla="*/ 361254 h 818707"/>
              <a:gd name="connsiteX2" fmla="*/ 131307 w 1843148"/>
              <a:gd name="connsiteY2" fmla="*/ 0 h 818707"/>
              <a:gd name="connsiteX0" fmla="*/ 1771140 w 1771140"/>
              <a:gd name="connsiteY0" fmla="*/ 818707 h 818707"/>
              <a:gd name="connsiteX1" fmla="*/ 285307 w 1771140"/>
              <a:gd name="connsiteY1" fmla="*/ 481671 h 818707"/>
              <a:gd name="connsiteX2" fmla="*/ 59299 w 1771140"/>
              <a:gd name="connsiteY2" fmla="*/ 0 h 818707"/>
              <a:gd name="connsiteX0" fmla="*/ 1771140 w 1771140"/>
              <a:gd name="connsiteY0" fmla="*/ 818707 h 818707"/>
              <a:gd name="connsiteX1" fmla="*/ 285307 w 1771140"/>
              <a:gd name="connsiteY1" fmla="*/ 481671 h 818707"/>
              <a:gd name="connsiteX2" fmla="*/ 59299 w 1771140"/>
              <a:gd name="connsiteY2" fmla="*/ 0 h 818707"/>
              <a:gd name="connsiteX0" fmla="*/ 1493327 w 1493327"/>
              <a:gd name="connsiteY0" fmla="*/ 521375 h 568567"/>
              <a:gd name="connsiteX1" fmla="*/ 245619 w 1493327"/>
              <a:gd name="connsiteY1" fmla="*/ 481671 h 568567"/>
              <a:gd name="connsiteX2" fmla="*/ 19611 w 1493327"/>
              <a:gd name="connsiteY2" fmla="*/ 0 h 568567"/>
              <a:gd name="connsiteX0" fmla="*/ 1493327 w 1493327"/>
              <a:gd name="connsiteY0" fmla="*/ 521375 h 568567"/>
              <a:gd name="connsiteX1" fmla="*/ 245619 w 1493327"/>
              <a:gd name="connsiteY1" fmla="*/ 481671 h 568567"/>
              <a:gd name="connsiteX2" fmla="*/ 19611 w 1493327"/>
              <a:gd name="connsiteY2" fmla="*/ 0 h 568567"/>
              <a:gd name="connsiteX0" fmla="*/ 1381818 w 1381818"/>
              <a:gd name="connsiteY0" fmla="*/ 481672 h 561950"/>
              <a:gd name="connsiteX1" fmla="*/ 229689 w 1381818"/>
              <a:gd name="connsiteY1" fmla="*/ 481671 h 561950"/>
              <a:gd name="connsiteX2" fmla="*/ 3681 w 1381818"/>
              <a:gd name="connsiteY2" fmla="*/ 0 h 561950"/>
              <a:gd name="connsiteX0" fmla="*/ 1381818 w 1381818"/>
              <a:gd name="connsiteY0" fmla="*/ 481672 h 561950"/>
              <a:gd name="connsiteX1" fmla="*/ 229689 w 1381818"/>
              <a:gd name="connsiteY1" fmla="*/ 481671 h 561950"/>
              <a:gd name="connsiteX2" fmla="*/ 3681 w 1381818"/>
              <a:gd name="connsiteY2" fmla="*/ 0 h 561950"/>
              <a:gd name="connsiteX0" fmla="*/ 1381818 w 1381818"/>
              <a:gd name="connsiteY0" fmla="*/ 481672 h 561950"/>
              <a:gd name="connsiteX1" fmla="*/ 229689 w 1381818"/>
              <a:gd name="connsiteY1" fmla="*/ 481671 h 561950"/>
              <a:gd name="connsiteX2" fmla="*/ 3681 w 1381818"/>
              <a:gd name="connsiteY2" fmla="*/ 0 h 5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1818" h="561950">
                <a:moveTo>
                  <a:pt x="1381818" y="481672"/>
                </a:moveTo>
                <a:cubicBezTo>
                  <a:pt x="714162" y="235870"/>
                  <a:pt x="459378" y="561950"/>
                  <a:pt x="229689" y="481671"/>
                </a:cubicBezTo>
                <a:cubicBezTo>
                  <a:pt x="0" y="401392"/>
                  <a:pt x="74423" y="433955"/>
                  <a:pt x="3681" y="0"/>
                </a:cubicBezTo>
              </a:path>
            </a:pathLst>
          </a:cu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 rot="21600000" flipH="1">
            <a:off x="4499992" y="364502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list type is built in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21" name="Freeform 20"/>
          <p:cNvSpPr/>
          <p:nvPr/>
        </p:nvSpPr>
        <p:spPr>
          <a:xfrm flipH="1" flipV="1">
            <a:off x="3635896" y="3573016"/>
            <a:ext cx="1149059" cy="144016"/>
          </a:xfrm>
          <a:custGeom>
            <a:avLst/>
            <a:gdLst>
              <a:gd name="connsiteX0" fmla="*/ 1773865 w 1773865"/>
              <a:gd name="connsiteY0" fmla="*/ 818707 h 818707"/>
              <a:gd name="connsiteX1" fmla="*/ 285307 w 1773865"/>
              <a:gd name="connsiteY1" fmla="*/ 265814 h 818707"/>
              <a:gd name="connsiteX2" fmla="*/ 62024 w 1773865"/>
              <a:gd name="connsiteY2" fmla="*/ 0 h 818707"/>
              <a:gd name="connsiteX0" fmla="*/ 1843148 w 1843148"/>
              <a:gd name="connsiteY0" fmla="*/ 818707 h 818707"/>
              <a:gd name="connsiteX1" fmla="*/ 285307 w 1843148"/>
              <a:gd name="connsiteY1" fmla="*/ 361254 h 818707"/>
              <a:gd name="connsiteX2" fmla="*/ 131307 w 1843148"/>
              <a:gd name="connsiteY2" fmla="*/ 0 h 818707"/>
              <a:gd name="connsiteX0" fmla="*/ 1771140 w 1771140"/>
              <a:gd name="connsiteY0" fmla="*/ 818707 h 818707"/>
              <a:gd name="connsiteX1" fmla="*/ 285307 w 1771140"/>
              <a:gd name="connsiteY1" fmla="*/ 481671 h 818707"/>
              <a:gd name="connsiteX2" fmla="*/ 59299 w 1771140"/>
              <a:gd name="connsiteY2" fmla="*/ 0 h 818707"/>
              <a:gd name="connsiteX0" fmla="*/ 1771140 w 1771140"/>
              <a:gd name="connsiteY0" fmla="*/ 818707 h 818707"/>
              <a:gd name="connsiteX1" fmla="*/ 285307 w 1771140"/>
              <a:gd name="connsiteY1" fmla="*/ 481671 h 818707"/>
              <a:gd name="connsiteX2" fmla="*/ 59299 w 1771140"/>
              <a:gd name="connsiteY2" fmla="*/ 0 h 818707"/>
              <a:gd name="connsiteX0" fmla="*/ 1493327 w 1493327"/>
              <a:gd name="connsiteY0" fmla="*/ 521375 h 568567"/>
              <a:gd name="connsiteX1" fmla="*/ 245619 w 1493327"/>
              <a:gd name="connsiteY1" fmla="*/ 481671 h 568567"/>
              <a:gd name="connsiteX2" fmla="*/ 19611 w 1493327"/>
              <a:gd name="connsiteY2" fmla="*/ 0 h 568567"/>
              <a:gd name="connsiteX0" fmla="*/ 1493327 w 1493327"/>
              <a:gd name="connsiteY0" fmla="*/ 521375 h 568567"/>
              <a:gd name="connsiteX1" fmla="*/ 245619 w 1493327"/>
              <a:gd name="connsiteY1" fmla="*/ 481671 h 568567"/>
              <a:gd name="connsiteX2" fmla="*/ 19611 w 1493327"/>
              <a:gd name="connsiteY2" fmla="*/ 0 h 568567"/>
              <a:gd name="connsiteX0" fmla="*/ 1381818 w 1381818"/>
              <a:gd name="connsiteY0" fmla="*/ 481672 h 561950"/>
              <a:gd name="connsiteX1" fmla="*/ 229689 w 1381818"/>
              <a:gd name="connsiteY1" fmla="*/ 481671 h 561950"/>
              <a:gd name="connsiteX2" fmla="*/ 3681 w 1381818"/>
              <a:gd name="connsiteY2" fmla="*/ 0 h 561950"/>
              <a:gd name="connsiteX0" fmla="*/ 1378137 w 1397431"/>
              <a:gd name="connsiteY0" fmla="*/ 481672 h 561950"/>
              <a:gd name="connsiteX1" fmla="*/ 1205410 w 1397431"/>
              <a:gd name="connsiteY1" fmla="*/ 481672 h 561950"/>
              <a:gd name="connsiteX2" fmla="*/ 226008 w 1397431"/>
              <a:gd name="connsiteY2" fmla="*/ 481671 h 561950"/>
              <a:gd name="connsiteX3" fmla="*/ 0 w 1397431"/>
              <a:gd name="connsiteY3" fmla="*/ 0 h 561950"/>
              <a:gd name="connsiteX0" fmla="*/ 1378137 w 1378137"/>
              <a:gd name="connsiteY0" fmla="*/ 481672 h 602090"/>
              <a:gd name="connsiteX1" fmla="*/ 1032681 w 1378137"/>
              <a:gd name="connsiteY1" fmla="*/ 602090 h 602090"/>
              <a:gd name="connsiteX2" fmla="*/ 226008 w 1378137"/>
              <a:gd name="connsiteY2" fmla="*/ 481671 h 602090"/>
              <a:gd name="connsiteX3" fmla="*/ 0 w 1378137"/>
              <a:gd name="connsiteY3" fmla="*/ 0 h 602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137" h="602090">
                <a:moveTo>
                  <a:pt x="1378137" y="481672"/>
                </a:moveTo>
                <a:cubicBezTo>
                  <a:pt x="1377755" y="480663"/>
                  <a:pt x="1224702" y="602090"/>
                  <a:pt x="1032681" y="602090"/>
                </a:cubicBezTo>
                <a:cubicBezTo>
                  <a:pt x="840660" y="602090"/>
                  <a:pt x="398121" y="582019"/>
                  <a:pt x="226008" y="481671"/>
                </a:cubicBezTo>
                <a:cubicBezTo>
                  <a:pt x="53895" y="381323"/>
                  <a:pt x="7639" y="82989"/>
                  <a:pt x="0" y="0"/>
                </a:cubicBezTo>
              </a:path>
            </a:pathLst>
          </a:cu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4" grpId="0"/>
      <p:bldP spid="49" grpId="0" animBg="1"/>
      <p:bldP spid="50" grpId="0" animBg="1"/>
      <p:bldP spid="20" grpId="0"/>
      <p:bldP spid="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33670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400" dirty="0" smtClean="0"/>
              <a:t>module </a:t>
            </a:r>
            <a:r>
              <a:rPr lang="en-GB" sz="2400" b="1" dirty="0" err="1" smtClean="0"/>
              <a:t>CardGame</a:t>
            </a:r>
            <a:r>
              <a:rPr lang="en-GB" sz="2400" dirty="0" smtClean="0"/>
              <a:t> =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Suit</a:t>
            </a:r>
            <a:r>
              <a:rPr lang="en-GB" sz="2400" dirty="0" smtClean="0"/>
              <a:t> = Club | Diamond | Spade | Heart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Rank</a:t>
            </a:r>
            <a:r>
              <a:rPr lang="en-GB" sz="2400" dirty="0" smtClean="0"/>
              <a:t> = Two | Three | Four | Five | Six | Seven | Eight </a:t>
            </a:r>
          </a:p>
          <a:p>
            <a:pPr>
              <a:buNone/>
            </a:pPr>
            <a:r>
              <a:rPr lang="en-GB" sz="2400" dirty="0" smtClean="0"/>
              <a:t>                       | Nine | Ten | Jack | Queen | King | Ace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Card</a:t>
            </a:r>
            <a:r>
              <a:rPr lang="en-GB" sz="2400" dirty="0" smtClean="0"/>
              <a:t> = Suit * Rank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Hand</a:t>
            </a:r>
            <a:r>
              <a:rPr lang="en-GB" sz="2400" dirty="0" smtClean="0"/>
              <a:t> = Card list</a:t>
            </a:r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Deck</a:t>
            </a:r>
            <a:r>
              <a:rPr lang="en-GB" sz="2400" dirty="0" smtClean="0"/>
              <a:t> = Card list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Player</a:t>
            </a:r>
            <a:r>
              <a:rPr lang="en-GB" sz="2400" dirty="0" smtClean="0"/>
              <a:t> = {</a:t>
            </a:r>
            <a:r>
              <a:rPr lang="en-GB" sz="2400" dirty="0" err="1" smtClean="0"/>
              <a:t>Name:string</a:t>
            </a:r>
            <a:r>
              <a:rPr lang="en-GB" sz="2400" dirty="0" smtClean="0"/>
              <a:t>; </a:t>
            </a:r>
            <a:r>
              <a:rPr lang="en-GB" sz="2400" dirty="0" err="1" smtClean="0"/>
              <a:t>Hand:Hand</a:t>
            </a:r>
            <a:r>
              <a:rPr lang="en-GB" sz="2400" dirty="0" smtClean="0"/>
              <a:t>}</a:t>
            </a:r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Game</a:t>
            </a:r>
            <a:r>
              <a:rPr lang="en-GB" sz="2400" dirty="0" smtClean="0"/>
              <a:t> = {</a:t>
            </a:r>
            <a:r>
              <a:rPr lang="en-GB" sz="2400" dirty="0" err="1" smtClean="0"/>
              <a:t>Deck:Deck</a:t>
            </a:r>
            <a:r>
              <a:rPr lang="en-GB" sz="2400" dirty="0" smtClean="0"/>
              <a:t>; Players: Player list}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Deal</a:t>
            </a:r>
            <a:r>
              <a:rPr lang="en-GB" sz="2400" dirty="0" smtClean="0"/>
              <a:t> = Deck –› (Deck * Card)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err="1" smtClean="0"/>
              <a:t>PickupCard</a:t>
            </a:r>
            <a:r>
              <a:rPr lang="en-GB" sz="2400" dirty="0" smtClean="0"/>
              <a:t> = (Hand * Card) –› Hand</a:t>
            </a:r>
          </a:p>
        </p:txBody>
      </p:sp>
      <p:sp>
        <p:nvSpPr>
          <p:cNvPr id="5" name="TextBox 4"/>
          <p:cNvSpPr txBox="1"/>
          <p:nvPr/>
        </p:nvSpPr>
        <p:spPr>
          <a:xfrm rot="120000">
            <a:off x="4711375" y="409578"/>
            <a:ext cx="4419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Is this a reasonable amount of code to write?</a:t>
            </a:r>
          </a:p>
          <a:p>
            <a:pPr marL="342900" indent="-342900">
              <a:buAutoNum type="arabicParenR"/>
            </a:pPr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Could a non-technical person understand it?</a:t>
            </a:r>
            <a:endParaRPr lang="en-GB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33670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400" dirty="0" smtClean="0"/>
              <a:t>module </a:t>
            </a:r>
            <a:r>
              <a:rPr lang="en-GB" sz="2400" b="1" dirty="0" err="1" smtClean="0"/>
              <a:t>CardGame</a:t>
            </a:r>
            <a:r>
              <a:rPr lang="en-GB" sz="2400" dirty="0" smtClean="0"/>
              <a:t> =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Suit</a:t>
            </a:r>
            <a:r>
              <a:rPr lang="en-GB" sz="2400" dirty="0" smtClean="0"/>
              <a:t> = Club | Diamond | Spade | Heart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Rank</a:t>
            </a:r>
            <a:r>
              <a:rPr lang="en-GB" sz="2400" dirty="0" smtClean="0"/>
              <a:t> = Two | Three | Four | Five | Six | Seven | Eight </a:t>
            </a:r>
          </a:p>
          <a:p>
            <a:pPr>
              <a:buNone/>
            </a:pPr>
            <a:r>
              <a:rPr lang="en-GB" sz="2400" dirty="0" smtClean="0"/>
              <a:t>                       | Nine | Ten | Jack | Queen | King | Ace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Card</a:t>
            </a:r>
            <a:r>
              <a:rPr lang="en-GB" sz="2400" dirty="0" smtClean="0"/>
              <a:t> = Suit * Rank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Hand</a:t>
            </a:r>
            <a:r>
              <a:rPr lang="en-GB" sz="2400" dirty="0" smtClean="0"/>
              <a:t> = Card list</a:t>
            </a:r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Deck</a:t>
            </a:r>
            <a:r>
              <a:rPr lang="en-GB" sz="2400" dirty="0" smtClean="0"/>
              <a:t> = Card list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Player</a:t>
            </a:r>
            <a:r>
              <a:rPr lang="en-GB" sz="2400" dirty="0" smtClean="0"/>
              <a:t> = {</a:t>
            </a:r>
            <a:r>
              <a:rPr lang="en-GB" sz="2400" dirty="0" err="1" smtClean="0"/>
              <a:t>Name:string</a:t>
            </a:r>
            <a:r>
              <a:rPr lang="en-GB" sz="2400" dirty="0" smtClean="0"/>
              <a:t>; </a:t>
            </a:r>
            <a:r>
              <a:rPr lang="en-GB" sz="2400" dirty="0" err="1" smtClean="0"/>
              <a:t>Hand:Hand</a:t>
            </a:r>
            <a:r>
              <a:rPr lang="en-GB" sz="2400" dirty="0" smtClean="0"/>
              <a:t>}</a:t>
            </a:r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Game</a:t>
            </a:r>
            <a:r>
              <a:rPr lang="en-GB" sz="2400" dirty="0" smtClean="0"/>
              <a:t> = {</a:t>
            </a:r>
            <a:r>
              <a:rPr lang="en-GB" sz="2400" dirty="0" err="1" smtClean="0"/>
              <a:t>Deck:Deck</a:t>
            </a:r>
            <a:r>
              <a:rPr lang="en-GB" sz="2400" dirty="0" smtClean="0"/>
              <a:t>; Players: Player list}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Deal</a:t>
            </a:r>
            <a:r>
              <a:rPr lang="en-GB" sz="2400" dirty="0" smtClean="0"/>
              <a:t> = Deck –› (Deck * Card)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err="1" smtClean="0"/>
              <a:t>PickupCard</a:t>
            </a:r>
            <a:r>
              <a:rPr lang="en-GB" sz="2400" dirty="0" smtClean="0"/>
              <a:t> = (Hand * Card) –› Hand</a:t>
            </a:r>
          </a:p>
        </p:txBody>
      </p:sp>
      <p:sp>
        <p:nvSpPr>
          <p:cNvPr id="51" name="TextBox 50"/>
          <p:cNvSpPr txBox="1"/>
          <p:nvPr/>
        </p:nvSpPr>
        <p:spPr>
          <a:xfrm rot="21540000">
            <a:off x="5183535" y="3463417"/>
            <a:ext cx="3952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"The design is the code, </a:t>
            </a:r>
            <a:b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and the code is the design."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21660000" flipH="1">
            <a:off x="5224364" y="2596223"/>
            <a:ext cx="3593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"persistence ignorance"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21480000" flipH="1">
            <a:off x="6449251" y="3046362"/>
            <a:ext cx="2837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C00000"/>
                </a:solidFill>
                <a:latin typeface="Conformity" pitchFamily="2" charset="0"/>
              </a:rPr>
              <a:t>Domain driven, not database driven!</a:t>
            </a:r>
            <a:endParaRPr lang="en-GB" sz="16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444208" y="2996952"/>
            <a:ext cx="432048" cy="14401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21480000" flipH="1">
            <a:off x="6301561" y="4235051"/>
            <a:ext cx="2837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C00000"/>
                </a:solidFill>
                <a:latin typeface="Conformity" pitchFamily="2" charset="0"/>
              </a:rPr>
              <a:t>This page looks like pseudo-code, but is actually real </a:t>
            </a:r>
            <a:r>
              <a:rPr lang="en-GB" sz="1600" dirty="0" err="1" smtClean="0">
                <a:solidFill>
                  <a:srgbClr val="C00000"/>
                </a:solidFill>
                <a:latin typeface="Conformity" pitchFamily="2" charset="0"/>
              </a:rPr>
              <a:t>compilable</a:t>
            </a:r>
            <a:r>
              <a:rPr lang="en-GB" sz="1600" dirty="0" smtClean="0">
                <a:solidFill>
                  <a:srgbClr val="C00000"/>
                </a:solidFill>
                <a:latin typeface="Conformity" pitchFamily="2" charset="0"/>
              </a:rPr>
              <a:t> code.</a:t>
            </a:r>
            <a:endParaRPr lang="en-GB" sz="16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10" name="Picture 2" descr="http://frontpagemag.com/wp-content/uploads/2013/01/the-treasure-of-the-sierra-madre-stinking-bad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5" y="882798"/>
            <a:ext cx="6981644" cy="513849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87624" y="908720"/>
            <a:ext cx="6984776" cy="124649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GB" sz="4400" cap="all" dirty="0" smtClean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</a:rPr>
              <a:t>We don’t need no Stinking UML DIAGRAMs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130425"/>
            <a:ext cx="8280920" cy="1470025"/>
          </a:xfrm>
        </p:spPr>
        <p:txBody>
          <a:bodyPr/>
          <a:lstStyle/>
          <a:p>
            <a:r>
              <a:rPr lang="en-GB" dirty="0" smtClean="0"/>
              <a:t>Understanding the F# type system</a:t>
            </a:r>
            <a:endParaRPr lang="en-GB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87624" y="3429000"/>
            <a:ext cx="6400800" cy="694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introduction </a:t>
            </a:r>
            <a:r>
              <a:rPr lang="en-GB" sz="3200" dirty="0" smtClean="0">
                <a:solidFill>
                  <a:srgbClr val="C00000"/>
                </a:solidFill>
              </a:rPr>
              <a:t>to “algebraic” 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types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130425"/>
            <a:ext cx="8280920" cy="1470025"/>
          </a:xfrm>
        </p:spPr>
        <p:txBody>
          <a:bodyPr/>
          <a:lstStyle/>
          <a:p>
            <a:r>
              <a:rPr lang="en-GB" dirty="0" smtClean="0"/>
              <a:t>Understanding the F# type system</a:t>
            </a:r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15616" y="3429000"/>
            <a:ext cx="7097216" cy="6949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introduction to “</a:t>
            </a:r>
            <a:r>
              <a:rPr kumimoji="0" lang="en-GB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composable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types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Composable</a:t>
            </a:r>
            <a:r>
              <a:rPr lang="en-GB" dirty="0" smtClean="0"/>
              <a:t> types</a:t>
            </a:r>
            <a:endParaRPr lang="en-GB" dirty="0"/>
          </a:p>
        </p:txBody>
      </p:sp>
      <p:pic>
        <p:nvPicPr>
          <p:cNvPr id="3" name="Picture 2" descr="1024px-Lego_Color_Brick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1052736"/>
            <a:ext cx="7586034" cy="5074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new types in F#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New types in F# are constructed by combining other types using two basic operations: 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type </a:t>
            </a:r>
            <a:r>
              <a:rPr lang="en-GB" dirty="0" err="1" smtClean="0">
                <a:solidFill>
                  <a:srgbClr val="0070C0"/>
                </a:solidFill>
              </a:rPr>
              <a:t>typeW</a:t>
            </a:r>
            <a:r>
              <a:rPr lang="en-GB" dirty="0" smtClean="0"/>
              <a:t> = </a:t>
            </a:r>
            <a:r>
              <a:rPr lang="en-GB" dirty="0" err="1" smtClean="0">
                <a:solidFill>
                  <a:srgbClr val="0070C0"/>
                </a:solidFill>
              </a:rPr>
              <a:t>typeX</a:t>
            </a:r>
            <a:r>
              <a:rPr lang="en-GB" dirty="0" smtClean="0"/>
              <a:t> "</a:t>
            </a:r>
            <a:r>
              <a:rPr lang="en-GB" dirty="0" smtClean="0">
                <a:solidFill>
                  <a:srgbClr val="C00000"/>
                </a:solidFill>
              </a:rPr>
              <a:t>times</a:t>
            </a:r>
            <a:r>
              <a:rPr lang="en-GB" dirty="0" smtClean="0"/>
              <a:t>" </a:t>
            </a:r>
            <a:r>
              <a:rPr lang="en-GB" dirty="0" err="1" smtClean="0">
                <a:solidFill>
                  <a:srgbClr val="0070C0"/>
                </a:solidFill>
              </a:rPr>
              <a:t>typeY</a:t>
            </a:r>
            <a:endParaRPr lang="en-GB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GB" dirty="0" smtClean="0"/>
              <a:t>type </a:t>
            </a:r>
            <a:r>
              <a:rPr lang="en-GB" dirty="0" err="1" smtClean="0">
                <a:solidFill>
                  <a:srgbClr val="0070C0"/>
                </a:solidFill>
              </a:rPr>
              <a:t>typeZ</a:t>
            </a:r>
            <a:r>
              <a:rPr lang="en-GB" dirty="0" smtClean="0"/>
              <a:t> = </a:t>
            </a:r>
            <a:r>
              <a:rPr lang="en-GB" dirty="0" err="1" smtClean="0">
                <a:solidFill>
                  <a:srgbClr val="0070C0"/>
                </a:solidFill>
              </a:rPr>
              <a:t>typeX</a:t>
            </a:r>
            <a:r>
              <a:rPr lang="en-GB" dirty="0" smtClean="0"/>
              <a:t> "</a:t>
            </a:r>
            <a:r>
              <a:rPr lang="en-GB" dirty="0" smtClean="0">
                <a:solidFill>
                  <a:srgbClr val="C00000"/>
                </a:solidFill>
              </a:rPr>
              <a:t>plus</a:t>
            </a:r>
            <a:r>
              <a:rPr lang="en-GB" dirty="0" smtClean="0"/>
              <a:t>" </a:t>
            </a:r>
            <a:r>
              <a:rPr lang="en-GB" dirty="0" err="1" smtClean="0">
                <a:solidFill>
                  <a:srgbClr val="0070C0"/>
                </a:solidFill>
              </a:rPr>
              <a:t>typeY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8579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type Contact = {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MiddleInitial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EmailAddress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IsEmailVerified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-180000">
            <a:off x="5739315" y="4109461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What is the domain logic?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020726" y="2248080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55576" y="4320952"/>
            <a:ext cx="3384376" cy="5760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Prologue: domain</a:t>
            </a:r>
            <a:r>
              <a:rPr lang="en-GB" baseline="0" dirty="0" smtClean="0">
                <a:solidFill>
                  <a:schemeClr val="bg1"/>
                </a:solidFill>
              </a:rPr>
              <a:t> logic?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1420000">
            <a:off x="1339454" y="4826303"/>
            <a:ext cx="3876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Must be reset if email is changed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new types in F#</a:t>
            </a:r>
            <a:endParaRPr lang="en-GB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2771800" y="2565056"/>
            <a:ext cx="3240000" cy="136800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(a function)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2771800" y="2564904"/>
            <a:ext cx="3240000" cy="136800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AddOne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763688" y="3284984"/>
            <a:ext cx="1008112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23" name="Straight Arrow Connector 22"/>
          <p:cNvCxnSpPr/>
          <p:nvPr/>
        </p:nvCxnSpPr>
        <p:spPr>
          <a:xfrm>
            <a:off x="6012160" y="3284984"/>
            <a:ext cx="1368152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2771800" y="2565056"/>
            <a:ext cx="3240000" cy="136800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AddOne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lang="en-GB" sz="2800" dirty="0" smtClean="0"/>
              <a:t>–›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int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55576" y="2204864"/>
            <a:ext cx="792088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1</a:t>
            </a:r>
            <a:br>
              <a:rPr lang="en-GB" sz="3200" dirty="0" smtClean="0"/>
            </a:br>
            <a:r>
              <a:rPr lang="en-GB" sz="3200" dirty="0" smtClean="0"/>
              <a:t>2</a:t>
            </a:r>
            <a:br>
              <a:rPr lang="en-GB" sz="3200" dirty="0" smtClean="0"/>
            </a:br>
            <a:r>
              <a:rPr lang="en-GB" sz="3200" dirty="0" smtClean="0"/>
              <a:t>3</a:t>
            </a:r>
            <a:br>
              <a:rPr lang="en-GB" sz="3200" dirty="0" smtClean="0"/>
            </a:br>
            <a:r>
              <a:rPr lang="en-GB" sz="3200" dirty="0" smtClean="0"/>
              <a:t>4</a:t>
            </a:r>
            <a:endParaRPr lang="en-GB" sz="3200" dirty="0"/>
          </a:p>
        </p:txBody>
      </p:sp>
      <p:sp>
        <p:nvSpPr>
          <p:cNvPr id="30" name="Rounded Rectangle 29"/>
          <p:cNvSpPr/>
          <p:nvPr/>
        </p:nvSpPr>
        <p:spPr>
          <a:xfrm>
            <a:off x="7524328" y="2204864"/>
            <a:ext cx="792088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2</a:t>
            </a:r>
            <a:br>
              <a:rPr lang="en-GB" sz="3200" dirty="0" smtClean="0"/>
            </a:br>
            <a:r>
              <a:rPr lang="en-GB" sz="3200" dirty="0" smtClean="0"/>
              <a:t>3</a:t>
            </a:r>
            <a:br>
              <a:rPr lang="en-GB" sz="3200" dirty="0" smtClean="0"/>
            </a:br>
            <a:r>
              <a:rPr lang="en-GB" sz="3200" dirty="0" smtClean="0"/>
              <a:t>4</a:t>
            </a:r>
          </a:p>
          <a:p>
            <a:pPr algn="ctr"/>
            <a:r>
              <a:rPr lang="en-GB" sz="3200" dirty="0" smtClean="0"/>
              <a:t>5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6" grpId="0" animBg="1"/>
      <p:bldP spid="27" grpId="0" animBg="1"/>
      <p:bldP spid="3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Representing pairs</a:t>
            </a:r>
            <a:endParaRPr lang="en-GB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07704" y="3284984"/>
            <a:ext cx="864096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23" name="Straight Arrow Connector 22"/>
          <p:cNvCxnSpPr/>
          <p:nvPr/>
        </p:nvCxnSpPr>
        <p:spPr>
          <a:xfrm>
            <a:off x="6012160" y="3284984"/>
            <a:ext cx="1368152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2771800" y="2564904"/>
            <a:ext cx="3240360" cy="1368152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err="1" smtClean="0">
                <a:latin typeface="+mj-lt"/>
                <a:ea typeface="Calibri" pitchFamily="34" charset="0"/>
                <a:cs typeface="Times New Roman" pitchFamily="18" charset="0"/>
              </a:rPr>
              <a:t>AddPair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?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lang="en-GB" sz="2800" dirty="0" smtClean="0"/>
              <a:t>–›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int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79512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(1,2)</a:t>
            </a:r>
          </a:p>
          <a:p>
            <a:pPr algn="ctr"/>
            <a:r>
              <a:rPr lang="en-GB" sz="3200" dirty="0" smtClean="0"/>
              <a:t>(2,3)</a:t>
            </a:r>
          </a:p>
          <a:p>
            <a:pPr algn="ctr"/>
            <a:r>
              <a:rPr lang="en-GB" sz="3200" dirty="0" smtClean="0"/>
              <a:t>(3,4)</a:t>
            </a:r>
          </a:p>
          <a:p>
            <a:pPr algn="ctr"/>
            <a:r>
              <a:rPr lang="en-GB" sz="3200" dirty="0" smtClean="0"/>
              <a:t>(4,5)</a:t>
            </a:r>
            <a:endParaRPr lang="en-GB" sz="3200" dirty="0"/>
          </a:p>
        </p:txBody>
      </p:sp>
      <p:sp>
        <p:nvSpPr>
          <p:cNvPr id="30" name="Rounded Rectangle 29"/>
          <p:cNvSpPr/>
          <p:nvPr/>
        </p:nvSpPr>
        <p:spPr>
          <a:xfrm>
            <a:off x="7524328" y="2204864"/>
            <a:ext cx="792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3</a:t>
            </a:r>
          </a:p>
          <a:p>
            <a:pPr algn="ctr"/>
            <a:r>
              <a:rPr lang="en-GB" sz="3200" dirty="0" smtClean="0"/>
              <a:t>5</a:t>
            </a:r>
          </a:p>
          <a:p>
            <a:pPr algn="ctr"/>
            <a:r>
              <a:rPr lang="en-GB" sz="3200" dirty="0" smtClean="0"/>
              <a:t>7</a:t>
            </a:r>
          </a:p>
          <a:p>
            <a:pPr algn="ctr"/>
            <a:r>
              <a:rPr lang="en-GB" sz="3200" dirty="0" smtClean="0"/>
              <a:t>9</a:t>
            </a:r>
            <a:endParaRPr lang="en-GB" sz="3200" dirty="0"/>
          </a:p>
        </p:txBody>
      </p:sp>
      <p:grpSp>
        <p:nvGrpSpPr>
          <p:cNvPr id="16" name="Group 31"/>
          <p:cNvGrpSpPr/>
          <p:nvPr/>
        </p:nvGrpSpPr>
        <p:grpSpPr>
          <a:xfrm>
            <a:off x="1047979" y="3717032"/>
            <a:ext cx="2803941" cy="1769591"/>
            <a:chOff x="1047979" y="3717032"/>
            <a:chExt cx="2803941" cy="1769591"/>
          </a:xfrm>
        </p:grpSpPr>
        <p:sp>
          <p:nvSpPr>
            <p:cNvPr id="17" name="TextBox 16"/>
            <p:cNvSpPr txBox="1"/>
            <p:nvPr/>
          </p:nvSpPr>
          <p:spPr>
            <a:xfrm rot="21660000" flipH="1">
              <a:off x="1047979" y="4963403"/>
              <a:ext cx="2552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Type: ?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1475657" y="4365105"/>
              <a:ext cx="216023" cy="64807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907704" y="3717032"/>
              <a:ext cx="1944216" cy="122413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32"/>
          <p:cNvGrpSpPr/>
          <p:nvPr/>
        </p:nvGrpSpPr>
        <p:grpSpPr>
          <a:xfrm>
            <a:off x="6623971" y="4437112"/>
            <a:ext cx="2052566" cy="1184066"/>
            <a:chOff x="6012553" y="4437112"/>
            <a:chExt cx="2052566" cy="1184066"/>
          </a:xfrm>
        </p:grpSpPr>
        <p:sp>
          <p:nvSpPr>
            <p:cNvPr id="21" name="TextBox 20"/>
            <p:cNvSpPr txBox="1"/>
            <p:nvPr/>
          </p:nvSpPr>
          <p:spPr>
            <a:xfrm rot="60000" flipH="1">
              <a:off x="6012553" y="5097958"/>
              <a:ext cx="20525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Type: Integer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7236296" y="4437112"/>
              <a:ext cx="72008" cy="64807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 rot="21540000">
            <a:off x="834643" y="5683149"/>
            <a:ext cx="2517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How can we represent this type?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115616" y="2363224"/>
            <a:ext cx="216024" cy="20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Representing pairs</a:t>
            </a:r>
            <a:endParaRPr lang="en-GB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004048" y="2636912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×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195736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9512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(</a:t>
            </a:r>
            <a:r>
              <a:rPr lang="en-GB" sz="3200" dirty="0" smtClean="0">
                <a:solidFill>
                  <a:srgbClr val="0070C0"/>
                </a:solidFill>
              </a:rPr>
              <a:t>1</a:t>
            </a:r>
            <a:r>
              <a:rPr lang="en-GB" sz="3200" dirty="0" smtClean="0"/>
              <a:t>,</a:t>
            </a:r>
            <a:r>
              <a:rPr lang="en-GB" sz="3200" dirty="0" smtClean="0">
                <a:solidFill>
                  <a:srgbClr val="7030A0"/>
                </a:solidFill>
              </a:rPr>
              <a:t>2</a:t>
            </a:r>
            <a:r>
              <a:rPr lang="en-GB" sz="3200" dirty="0" smtClean="0"/>
              <a:t>)</a:t>
            </a:r>
          </a:p>
          <a:p>
            <a:pPr algn="ctr"/>
            <a:r>
              <a:rPr lang="en-GB" sz="3200" dirty="0" smtClean="0"/>
              <a:t>(</a:t>
            </a:r>
            <a:r>
              <a:rPr lang="en-GB" sz="3200" dirty="0" smtClean="0">
                <a:solidFill>
                  <a:srgbClr val="0070C0"/>
                </a:solidFill>
              </a:rPr>
              <a:t>2</a:t>
            </a:r>
            <a:r>
              <a:rPr lang="en-GB" sz="3200" dirty="0" smtClean="0"/>
              <a:t>,</a:t>
            </a:r>
            <a:r>
              <a:rPr lang="en-GB" sz="3200" dirty="0" smtClean="0">
                <a:solidFill>
                  <a:srgbClr val="7030A0"/>
                </a:solidFill>
              </a:rPr>
              <a:t>3</a:t>
            </a:r>
            <a:r>
              <a:rPr lang="en-GB" sz="3200" dirty="0" smtClean="0"/>
              <a:t>)</a:t>
            </a:r>
          </a:p>
          <a:p>
            <a:pPr algn="ctr"/>
            <a:r>
              <a:rPr lang="en-GB" sz="3200" dirty="0" smtClean="0"/>
              <a:t>(</a:t>
            </a:r>
            <a:r>
              <a:rPr lang="en-GB" sz="3200" dirty="0" smtClean="0">
                <a:solidFill>
                  <a:srgbClr val="0070C0"/>
                </a:solidFill>
              </a:rPr>
              <a:t>3</a:t>
            </a:r>
            <a:r>
              <a:rPr lang="en-GB" sz="3200" dirty="0" smtClean="0"/>
              <a:t>,</a:t>
            </a:r>
            <a:r>
              <a:rPr lang="en-GB" sz="3200" dirty="0" smtClean="0">
                <a:solidFill>
                  <a:srgbClr val="7030A0"/>
                </a:solidFill>
              </a:rPr>
              <a:t>4</a:t>
            </a:r>
            <a:r>
              <a:rPr lang="en-GB" sz="3200" dirty="0" smtClean="0"/>
              <a:t>)</a:t>
            </a:r>
          </a:p>
          <a:p>
            <a:pPr algn="ctr"/>
            <a:r>
              <a:rPr lang="en-GB" sz="3200" dirty="0" smtClean="0"/>
              <a:t>(</a:t>
            </a:r>
            <a:r>
              <a:rPr lang="en-GB" sz="3200" dirty="0" smtClean="0">
                <a:solidFill>
                  <a:srgbClr val="0070C0"/>
                </a:solidFill>
              </a:rPr>
              <a:t>4</a:t>
            </a:r>
            <a:r>
              <a:rPr lang="en-GB" sz="3200" dirty="0" smtClean="0"/>
              <a:t>,</a:t>
            </a:r>
            <a:r>
              <a:rPr lang="en-GB" sz="3200" dirty="0" smtClean="0">
                <a:solidFill>
                  <a:srgbClr val="7030A0"/>
                </a:solidFill>
              </a:rPr>
              <a:t>5</a:t>
            </a:r>
            <a:r>
              <a:rPr lang="en-GB" sz="3200" dirty="0" smtClean="0"/>
              <a:t>)</a:t>
            </a:r>
            <a:endParaRPr lang="en-GB" sz="3200" dirty="0"/>
          </a:p>
        </p:txBody>
      </p:sp>
      <p:sp>
        <p:nvSpPr>
          <p:cNvPr id="24" name="Rounded Rectangle 23"/>
          <p:cNvSpPr/>
          <p:nvPr/>
        </p:nvSpPr>
        <p:spPr>
          <a:xfrm>
            <a:off x="2971213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0070C0"/>
                </a:solidFill>
              </a:rPr>
              <a:t>1</a:t>
            </a:r>
          </a:p>
          <a:p>
            <a:pPr algn="ctr"/>
            <a:r>
              <a:rPr lang="en-GB" sz="3200" dirty="0" smtClean="0">
                <a:solidFill>
                  <a:srgbClr val="0070C0"/>
                </a:solidFill>
              </a:rPr>
              <a:t>2</a:t>
            </a:r>
          </a:p>
          <a:p>
            <a:pPr algn="ctr"/>
            <a:r>
              <a:rPr lang="en-GB" sz="3200" dirty="0" smtClean="0">
                <a:solidFill>
                  <a:srgbClr val="0070C0"/>
                </a:solidFill>
              </a:rPr>
              <a:t>3</a:t>
            </a:r>
          </a:p>
          <a:p>
            <a:pPr algn="ctr"/>
            <a:r>
              <a:rPr lang="en-GB" sz="3200" dirty="0" smtClean="0">
                <a:solidFill>
                  <a:srgbClr val="0070C0"/>
                </a:solidFill>
              </a:rPr>
              <a:t>4</a:t>
            </a:r>
            <a:endParaRPr lang="en-GB" sz="3200" dirty="0">
              <a:solidFill>
                <a:srgbClr val="0070C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724128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7030A0"/>
                </a:solidFill>
              </a:rPr>
              <a:t>2</a:t>
            </a:r>
          </a:p>
          <a:p>
            <a:pPr algn="ctr"/>
            <a:r>
              <a:rPr lang="en-GB" sz="3200" dirty="0" smtClean="0">
                <a:solidFill>
                  <a:srgbClr val="7030A0"/>
                </a:solidFill>
              </a:rPr>
              <a:t>3</a:t>
            </a:r>
          </a:p>
          <a:p>
            <a:pPr algn="ctr"/>
            <a:r>
              <a:rPr lang="en-GB" sz="3200" dirty="0" smtClean="0">
                <a:solidFill>
                  <a:srgbClr val="7030A0"/>
                </a:solidFill>
              </a:rPr>
              <a:t>4</a:t>
            </a:r>
          </a:p>
          <a:p>
            <a:pPr algn="ctr"/>
            <a:r>
              <a:rPr lang="en-GB" sz="3200" dirty="0" smtClean="0">
                <a:solidFill>
                  <a:srgbClr val="7030A0"/>
                </a:solidFill>
              </a:rPr>
              <a:t>5</a:t>
            </a:r>
            <a:endParaRPr lang="en-GB" sz="3200" dirty="0">
              <a:solidFill>
                <a:srgbClr val="7030A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640511" y="4293096"/>
            <a:ext cx="1872208" cy="1442510"/>
            <a:chOff x="2640511" y="4293096"/>
            <a:chExt cx="1872208" cy="1442510"/>
          </a:xfrm>
        </p:grpSpPr>
        <p:sp>
          <p:nvSpPr>
            <p:cNvPr id="21" name="Rectangle 20"/>
            <p:cNvSpPr/>
            <p:nvPr/>
          </p:nvSpPr>
          <p:spPr>
            <a:xfrm rot="-120000">
              <a:off x="2640511" y="4973606"/>
              <a:ext cx="1872208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rgbClr val="C00000"/>
                  </a:solidFill>
                  <a:latin typeface="Conformity" pitchFamily="2" charset="0"/>
                </a:rPr>
                <a:t>One from this pile...</a:t>
              </a:r>
              <a:endParaRPr lang="en-GB" sz="32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3491880" y="4293096"/>
              <a:ext cx="288032" cy="59702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814504" y="4365104"/>
            <a:ext cx="2003783" cy="1389977"/>
            <a:chOff x="5814504" y="4365104"/>
            <a:chExt cx="2003783" cy="1389977"/>
          </a:xfrm>
        </p:grpSpPr>
        <p:sp>
          <p:nvSpPr>
            <p:cNvPr id="30" name="Rectangle 29"/>
            <p:cNvSpPr/>
            <p:nvPr/>
          </p:nvSpPr>
          <p:spPr>
            <a:xfrm rot="180000">
              <a:off x="5814504" y="4993081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And one from this pile...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6588024" y="4365104"/>
              <a:ext cx="72008" cy="57606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827584" y="2276872"/>
            <a:ext cx="21602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 animBg="1"/>
      <p:bldP spid="2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Representing pairs</a:t>
            </a:r>
            <a:endParaRPr lang="en-GB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004048" y="2636912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×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195736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9512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(</a:t>
            </a:r>
            <a:r>
              <a:rPr lang="en-GB" sz="2400" dirty="0" smtClean="0">
                <a:solidFill>
                  <a:srgbClr val="0070C0"/>
                </a:solidFill>
              </a:rPr>
              <a:t>true</a:t>
            </a:r>
            <a:r>
              <a:rPr lang="en-GB" sz="2400" dirty="0" smtClean="0"/>
              <a:t>, </a:t>
            </a:r>
            <a:r>
              <a:rPr lang="en-GB" sz="2400" dirty="0" smtClean="0">
                <a:solidFill>
                  <a:srgbClr val="7030A0"/>
                </a:solidFill>
              </a:rPr>
              <a:t>false</a:t>
            </a:r>
            <a:r>
              <a:rPr lang="en-GB" sz="2400" dirty="0" smtClean="0"/>
              <a:t>)</a:t>
            </a:r>
          </a:p>
          <a:p>
            <a:pPr algn="ctr"/>
            <a:r>
              <a:rPr lang="en-GB" sz="2400" dirty="0" smtClean="0"/>
              <a:t>(</a:t>
            </a:r>
            <a:r>
              <a:rPr lang="en-GB" sz="2400" dirty="0" smtClean="0">
                <a:solidFill>
                  <a:srgbClr val="0070C0"/>
                </a:solidFill>
              </a:rPr>
              <a:t>true</a:t>
            </a:r>
            <a:r>
              <a:rPr lang="en-GB" sz="2400" dirty="0" smtClean="0"/>
              <a:t>, </a:t>
            </a:r>
            <a:r>
              <a:rPr lang="en-GB" sz="2400" dirty="0" smtClean="0">
                <a:solidFill>
                  <a:srgbClr val="7030A0"/>
                </a:solidFill>
              </a:rPr>
              <a:t>true</a:t>
            </a:r>
            <a:r>
              <a:rPr lang="en-GB" sz="2400" dirty="0" smtClean="0"/>
              <a:t>)</a:t>
            </a:r>
          </a:p>
          <a:p>
            <a:pPr algn="ctr"/>
            <a:r>
              <a:rPr lang="en-GB" sz="2400" dirty="0" smtClean="0"/>
              <a:t>(</a:t>
            </a:r>
            <a:r>
              <a:rPr lang="en-GB" sz="2400" dirty="0" smtClean="0">
                <a:solidFill>
                  <a:srgbClr val="0070C0"/>
                </a:solidFill>
              </a:rPr>
              <a:t>false</a:t>
            </a:r>
            <a:r>
              <a:rPr lang="en-GB" sz="2400" dirty="0" smtClean="0"/>
              <a:t>, </a:t>
            </a:r>
            <a:r>
              <a:rPr lang="en-GB" sz="2400" dirty="0" smtClean="0">
                <a:solidFill>
                  <a:srgbClr val="7030A0"/>
                </a:solidFill>
              </a:rPr>
              <a:t>false</a:t>
            </a:r>
            <a:r>
              <a:rPr lang="en-GB" sz="2400" dirty="0" smtClean="0"/>
              <a:t>)</a:t>
            </a:r>
          </a:p>
          <a:p>
            <a:pPr algn="ctr"/>
            <a:r>
              <a:rPr lang="en-GB" sz="2400" dirty="0" smtClean="0"/>
              <a:t>(</a:t>
            </a:r>
            <a:r>
              <a:rPr lang="en-GB" sz="2400" dirty="0" smtClean="0">
                <a:solidFill>
                  <a:srgbClr val="0070C0"/>
                </a:solidFill>
              </a:rPr>
              <a:t>false</a:t>
            </a:r>
            <a:r>
              <a:rPr lang="en-GB" sz="2400" dirty="0" smtClean="0"/>
              <a:t>, </a:t>
            </a:r>
            <a:r>
              <a:rPr lang="en-GB" sz="2400" dirty="0" smtClean="0">
                <a:solidFill>
                  <a:srgbClr val="7030A0"/>
                </a:solidFill>
              </a:rPr>
              <a:t>true</a:t>
            </a:r>
            <a:r>
              <a:rPr lang="en-GB" sz="2400" dirty="0" smtClean="0"/>
              <a:t>)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971213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0070C0"/>
                </a:solidFill>
              </a:rPr>
              <a:t>true</a:t>
            </a:r>
            <a:br>
              <a:rPr lang="en-GB" sz="3200" dirty="0" smtClean="0">
                <a:solidFill>
                  <a:srgbClr val="0070C0"/>
                </a:solidFill>
              </a:rPr>
            </a:br>
            <a:r>
              <a:rPr lang="en-GB" sz="3200" dirty="0" smtClean="0">
                <a:solidFill>
                  <a:srgbClr val="0070C0"/>
                </a:solidFill>
              </a:rPr>
              <a:t>false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724128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7030A0"/>
                </a:solidFill>
              </a:rPr>
              <a:t>true</a:t>
            </a:r>
            <a:br>
              <a:rPr lang="en-GB" sz="3200" dirty="0" smtClean="0">
                <a:solidFill>
                  <a:srgbClr val="7030A0"/>
                </a:solidFill>
              </a:rPr>
            </a:br>
            <a:r>
              <a:rPr lang="en-GB" sz="3200" dirty="0" smtClean="0">
                <a:solidFill>
                  <a:srgbClr val="7030A0"/>
                </a:solidFill>
              </a:rPr>
              <a:t>false</a:t>
            </a:r>
            <a:endParaRPr lang="en-GB" sz="3200" dirty="0">
              <a:solidFill>
                <a:srgbClr val="7030A0"/>
              </a:solidFill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2640511" y="4293096"/>
            <a:ext cx="1872208" cy="1442510"/>
            <a:chOff x="2640511" y="4293096"/>
            <a:chExt cx="1872208" cy="1442510"/>
          </a:xfrm>
        </p:grpSpPr>
        <p:sp>
          <p:nvSpPr>
            <p:cNvPr id="21" name="Rectangle 20"/>
            <p:cNvSpPr/>
            <p:nvPr/>
          </p:nvSpPr>
          <p:spPr>
            <a:xfrm rot="-120000">
              <a:off x="2640511" y="4973606"/>
              <a:ext cx="1872208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rgbClr val="C00000"/>
                  </a:solidFill>
                  <a:latin typeface="Conformity" pitchFamily="2" charset="0"/>
                </a:rPr>
                <a:t>One from this pile...</a:t>
              </a:r>
              <a:endParaRPr lang="en-GB" sz="32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3491880" y="4293096"/>
              <a:ext cx="288032" cy="59702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3"/>
          <p:cNvGrpSpPr/>
          <p:nvPr/>
        </p:nvGrpSpPr>
        <p:grpSpPr>
          <a:xfrm>
            <a:off x="5814504" y="4365104"/>
            <a:ext cx="2003783" cy="1389977"/>
            <a:chOff x="5814504" y="4365104"/>
            <a:chExt cx="2003783" cy="1389977"/>
          </a:xfrm>
        </p:grpSpPr>
        <p:sp>
          <p:nvSpPr>
            <p:cNvPr id="30" name="Rectangle 29"/>
            <p:cNvSpPr/>
            <p:nvPr/>
          </p:nvSpPr>
          <p:spPr>
            <a:xfrm rot="180000">
              <a:off x="5814504" y="4993081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And one from this pile...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6588024" y="4365104"/>
              <a:ext cx="72008" cy="57606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 animBg="1"/>
      <p:bldP spid="2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Representing pairs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971600" y="1341438"/>
            <a:ext cx="8172400" cy="4525962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pair of </a:t>
            </a:r>
            <a:r>
              <a:rPr lang="en-GB" dirty="0" err="1" smtClean="0"/>
              <a:t>ints</a:t>
            </a:r>
            <a:endParaRPr lang="en-GB" dirty="0" smtClean="0"/>
          </a:p>
          <a:p>
            <a:pPr lvl="1">
              <a:buNone/>
            </a:pPr>
            <a:r>
              <a:rPr lang="en-GB" sz="3200" dirty="0" smtClean="0"/>
              <a:t>written </a:t>
            </a:r>
            <a:r>
              <a:rPr lang="en-GB" sz="3200" dirty="0" err="1" smtClean="0">
                <a:solidFill>
                  <a:srgbClr val="C00000"/>
                </a:solidFill>
              </a:rPr>
              <a:t>int</a:t>
            </a:r>
            <a:r>
              <a:rPr lang="en-GB" sz="3200" dirty="0" smtClean="0">
                <a:solidFill>
                  <a:srgbClr val="C00000"/>
                </a:solidFill>
              </a:rPr>
              <a:t> * </a:t>
            </a:r>
            <a:r>
              <a:rPr lang="en-GB" sz="3200" dirty="0" err="1" smtClean="0">
                <a:solidFill>
                  <a:srgbClr val="C00000"/>
                </a:solidFill>
              </a:rPr>
              <a:t>int</a:t>
            </a:r>
            <a:r>
              <a:rPr lang="en-GB" sz="3200" dirty="0" smtClean="0"/>
              <a:t> </a:t>
            </a:r>
          </a:p>
          <a:p>
            <a:pPr lvl="1"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pair of </a:t>
            </a:r>
            <a:r>
              <a:rPr lang="en-GB" dirty="0" err="1" smtClean="0"/>
              <a:t>bools</a:t>
            </a:r>
            <a:r>
              <a:rPr lang="en-GB" dirty="0" smtClean="0"/>
              <a:t>  </a:t>
            </a:r>
          </a:p>
          <a:p>
            <a:pPr lvl="1">
              <a:buNone/>
            </a:pPr>
            <a:r>
              <a:rPr lang="en-GB" sz="3200" dirty="0" smtClean="0"/>
              <a:t>written </a:t>
            </a:r>
            <a:r>
              <a:rPr lang="en-GB" sz="3200" dirty="0" err="1" smtClean="0">
                <a:solidFill>
                  <a:srgbClr val="C00000"/>
                </a:solidFill>
              </a:rPr>
              <a:t>bool</a:t>
            </a:r>
            <a:r>
              <a:rPr lang="en-GB" sz="3200" dirty="0" smtClean="0">
                <a:solidFill>
                  <a:srgbClr val="C00000"/>
                </a:solidFill>
              </a:rPr>
              <a:t> * </a:t>
            </a:r>
            <a:r>
              <a:rPr lang="en-GB" sz="3200" dirty="0" err="1" smtClean="0">
                <a:solidFill>
                  <a:srgbClr val="C00000"/>
                </a:solidFill>
              </a:rPr>
              <a:t>bool</a:t>
            </a:r>
            <a:r>
              <a:rPr lang="en-GB" sz="3200" dirty="0" smtClean="0"/>
              <a:t> 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Using tuples for data</a:t>
            </a:r>
            <a:endParaRPr lang="en-GB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292080" y="2636912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×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594794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9512" y="2204864"/>
            <a:ext cx="2304256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Alice,  Jan 12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</a:t>
            </a:r>
          </a:p>
          <a:p>
            <a:pPr algn="ctr"/>
            <a:r>
              <a:rPr lang="en-GB" sz="2400" dirty="0" smtClean="0"/>
              <a:t>Bob,  Feb 2</a:t>
            </a:r>
            <a:r>
              <a:rPr lang="en-GB" sz="2400" baseline="30000" dirty="0" smtClean="0"/>
              <a:t>nd</a:t>
            </a:r>
            <a:endParaRPr lang="en-GB" sz="2400" dirty="0" smtClean="0"/>
          </a:p>
          <a:p>
            <a:pPr algn="ctr"/>
            <a:r>
              <a:rPr lang="en-GB" sz="2400" dirty="0" smtClean="0"/>
              <a:t>Carol,  Mar 3</a:t>
            </a:r>
            <a:r>
              <a:rPr lang="en-GB" sz="2400" baseline="30000" dirty="0" smtClean="0"/>
              <a:t>rd</a:t>
            </a:r>
            <a:r>
              <a:rPr lang="en-GB" sz="2400" dirty="0" smtClean="0"/>
              <a:t>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276056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Set of people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084368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Set of dates</a:t>
            </a:r>
            <a:endParaRPr lang="en-GB" sz="3200" dirty="0"/>
          </a:p>
        </p:txBody>
      </p:sp>
      <p:grpSp>
        <p:nvGrpSpPr>
          <p:cNvPr id="22" name="Group 32"/>
          <p:cNvGrpSpPr/>
          <p:nvPr/>
        </p:nvGrpSpPr>
        <p:grpSpPr>
          <a:xfrm>
            <a:off x="404042" y="4365104"/>
            <a:ext cx="2798983" cy="1785849"/>
            <a:chOff x="2649017" y="4437112"/>
            <a:chExt cx="2798983" cy="1785849"/>
          </a:xfrm>
        </p:grpSpPr>
        <p:sp>
          <p:nvSpPr>
            <p:cNvPr id="26" name="Rectangle 25"/>
            <p:cNvSpPr/>
            <p:nvPr/>
          </p:nvSpPr>
          <p:spPr>
            <a:xfrm rot="21480000">
              <a:off x="2649017" y="4957280"/>
              <a:ext cx="2798983" cy="1265681"/>
            </a:xfrm>
            <a:prstGeom prst="rect">
              <a:avLst/>
            </a:prstGeom>
            <a:noFill/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rgbClr val="C00000"/>
                  </a:solidFill>
                  <a:latin typeface="Conformity" pitchFamily="2" charset="0"/>
                </a:rPr>
                <a:t>How to represent this?</a:t>
              </a:r>
              <a:endParaRPr lang="en-GB" sz="32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3491880" y="4437112"/>
              <a:ext cx="0" cy="45300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 animBg="1"/>
      <p:bldP spid="24" grpId="0" animBg="1"/>
      <p:bldP spid="2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Using tuples for data</a:t>
            </a:r>
            <a:endParaRPr lang="en-GB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292080" y="2636912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×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594794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9512" y="2204864"/>
            <a:ext cx="2304256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Alice,  Jan 12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</a:t>
            </a:r>
          </a:p>
          <a:p>
            <a:pPr algn="ctr"/>
            <a:r>
              <a:rPr lang="en-GB" sz="2400" dirty="0" smtClean="0"/>
              <a:t>Bob,  Feb 2</a:t>
            </a:r>
            <a:r>
              <a:rPr lang="en-GB" sz="2400" baseline="30000" dirty="0" smtClean="0"/>
              <a:t>nd</a:t>
            </a:r>
            <a:endParaRPr lang="en-GB" sz="2400" dirty="0" smtClean="0"/>
          </a:p>
          <a:p>
            <a:pPr algn="ctr"/>
            <a:r>
              <a:rPr lang="en-GB" sz="2400" dirty="0" smtClean="0"/>
              <a:t>Carol,  Mar 3</a:t>
            </a:r>
            <a:r>
              <a:rPr lang="en-GB" sz="2400" baseline="30000" dirty="0" smtClean="0"/>
              <a:t>rd</a:t>
            </a:r>
            <a:r>
              <a:rPr lang="en-GB" sz="2400" dirty="0" smtClean="0"/>
              <a:t>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276056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Set of people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084368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Set of dates</a:t>
            </a:r>
            <a:endParaRPr lang="en-GB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755576" y="5013176"/>
            <a:ext cx="7488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solidFill>
                  <a:srgbClr val="C00000"/>
                </a:solidFill>
              </a:rPr>
              <a:t>type Birthday = Person * Date</a:t>
            </a:r>
            <a:endParaRPr lang="en-GB" sz="44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246906" y="4365104"/>
            <a:ext cx="1164854" cy="7920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355976" y="4365104"/>
            <a:ext cx="576064" cy="72008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660232" y="4365104"/>
            <a:ext cx="288032" cy="72008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Representing a choice</a:t>
            </a:r>
            <a:endParaRPr lang="en-GB" dirty="0"/>
          </a:p>
        </p:txBody>
      </p:sp>
      <p:sp>
        <p:nvSpPr>
          <p:cNvPr id="27" name="Rounded Rectangle 26"/>
          <p:cNvSpPr/>
          <p:nvPr/>
        </p:nvSpPr>
        <p:spPr>
          <a:xfrm>
            <a:off x="179512" y="2132856"/>
            <a:ext cx="1800000" cy="8640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Temp F</a:t>
            </a:r>
          </a:p>
        </p:txBody>
      </p:sp>
      <p:grpSp>
        <p:nvGrpSpPr>
          <p:cNvPr id="3" name="Group 19"/>
          <p:cNvGrpSpPr/>
          <p:nvPr/>
        </p:nvGrpSpPr>
        <p:grpSpPr>
          <a:xfrm>
            <a:off x="1907704" y="2204864"/>
            <a:ext cx="6984776" cy="2088232"/>
            <a:chOff x="1907704" y="2204864"/>
            <a:chExt cx="6984776" cy="208823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1907704" y="3284984"/>
              <a:ext cx="864096" cy="0"/>
            </a:xfrm>
            <a:prstGeom prst="straightConnector1">
              <a:avLst/>
            </a:prstGeom>
            <a:noFill/>
            <a:ln w="7620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cxnSp>
          <p:nvCxnSpPr>
            <p:cNvPr id="23" name="Straight Arrow Connector 22"/>
            <p:cNvCxnSpPr/>
            <p:nvPr/>
          </p:nvCxnSpPr>
          <p:spPr>
            <a:xfrm>
              <a:off x="6012160" y="3284984"/>
              <a:ext cx="864096" cy="0"/>
            </a:xfrm>
            <a:prstGeom prst="straightConnector1">
              <a:avLst/>
            </a:prstGeom>
            <a:noFill/>
            <a:ln w="7620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2771800" y="2564904"/>
              <a:ext cx="3240360" cy="1368152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 err="1" smtClean="0">
                  <a:latin typeface="+mj-lt"/>
                  <a:ea typeface="Calibri" pitchFamily="34" charset="0"/>
                  <a:cs typeface="Times New Roman" pitchFamily="18" charset="0"/>
                </a:rPr>
                <a:t>IsFever</a:t>
              </a: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/>
              </a:r>
              <a:b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</a:b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?</a:t>
              </a: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GB" sz="2800" dirty="0" smtClean="0"/>
                <a:t>–›</a:t>
              </a: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 </a:t>
              </a:r>
              <a:r>
                <a:rPr kumimoji="0" lang="en-US" sz="2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bool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092480" y="2204864"/>
              <a:ext cx="1800000" cy="208823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/>
                <a:t>true</a:t>
              </a:r>
            </a:p>
            <a:p>
              <a:pPr algn="ctr"/>
              <a:r>
                <a:rPr lang="en-GB" sz="2800" dirty="0" smtClean="0"/>
                <a:t>false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 rot="21540000">
            <a:off x="834643" y="5683149"/>
            <a:ext cx="2517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How can we represent this type?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79512" y="3501008"/>
            <a:ext cx="1800000" cy="10081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Temp C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95536" y="2996952"/>
            <a:ext cx="1296144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3200" dirty="0" smtClean="0"/>
              <a:t>or</a:t>
            </a:r>
          </a:p>
        </p:txBody>
      </p:sp>
      <p:grpSp>
        <p:nvGrpSpPr>
          <p:cNvPr id="4" name="Group 31"/>
          <p:cNvGrpSpPr/>
          <p:nvPr/>
        </p:nvGrpSpPr>
        <p:grpSpPr>
          <a:xfrm>
            <a:off x="1264003" y="3861048"/>
            <a:ext cx="2552541" cy="1769591"/>
            <a:chOff x="1047979" y="3717032"/>
            <a:chExt cx="2552541" cy="1769591"/>
          </a:xfrm>
        </p:grpSpPr>
        <p:sp>
          <p:nvSpPr>
            <p:cNvPr id="17" name="TextBox 16"/>
            <p:cNvSpPr txBox="1"/>
            <p:nvPr/>
          </p:nvSpPr>
          <p:spPr>
            <a:xfrm rot="21660000" flipH="1">
              <a:off x="1047979" y="4963403"/>
              <a:ext cx="2552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Type: ?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1475657" y="4365105"/>
              <a:ext cx="216023" cy="64807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907704" y="3717032"/>
              <a:ext cx="1584176" cy="122413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5" grpId="0"/>
      <p:bldP spid="16" grpId="0" animBg="1"/>
      <p:bldP spid="1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Representing a choice</a:t>
            </a:r>
            <a:endParaRPr lang="en-GB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3563888" y="2636912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+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195736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971213" y="836712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98˚ F</a:t>
            </a:r>
            <a:br>
              <a:rPr lang="en-GB" sz="2800" dirty="0" smtClean="0"/>
            </a:br>
            <a:r>
              <a:rPr lang="en-GB" sz="2800" dirty="0" smtClean="0"/>
              <a:t>99˚ F</a:t>
            </a:r>
            <a:br>
              <a:rPr lang="en-GB" sz="2800" dirty="0" smtClean="0"/>
            </a:br>
            <a:r>
              <a:rPr lang="en-GB" sz="2800" dirty="0" smtClean="0"/>
              <a:t>100˚ F</a:t>
            </a:r>
            <a:br>
              <a:rPr lang="en-GB" sz="2800" dirty="0" smtClean="0"/>
            </a:br>
            <a:r>
              <a:rPr lang="en-GB" sz="2800" dirty="0" smtClean="0"/>
              <a:t>101˚ F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987824" y="3717032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37.0˚ C</a:t>
            </a:r>
            <a:br>
              <a:rPr lang="en-GB" sz="2800" dirty="0" smtClean="0"/>
            </a:br>
            <a:r>
              <a:rPr lang="en-GB" sz="2800" dirty="0" smtClean="0"/>
              <a:t>37.5˚ C</a:t>
            </a:r>
          </a:p>
          <a:p>
            <a:pPr algn="ctr"/>
            <a:r>
              <a:rPr lang="en-GB" sz="2800" dirty="0" smtClean="0"/>
              <a:t>38.0˚ C</a:t>
            </a:r>
            <a:br>
              <a:rPr lang="en-GB" sz="2800" dirty="0" smtClean="0"/>
            </a:br>
            <a:r>
              <a:rPr lang="en-GB" sz="2800" dirty="0" smtClean="0"/>
              <a:t>38.5˚ C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4644009" y="680510"/>
            <a:ext cx="2376263" cy="1020298"/>
            <a:chOff x="2136456" y="4973606"/>
            <a:chExt cx="2376263" cy="1020298"/>
          </a:xfrm>
        </p:grpSpPr>
        <p:sp>
          <p:nvSpPr>
            <p:cNvPr id="21" name="Rectangle 20"/>
            <p:cNvSpPr/>
            <p:nvPr/>
          </p:nvSpPr>
          <p:spPr>
            <a:xfrm rot="-120000">
              <a:off x="2640511" y="4973606"/>
              <a:ext cx="1872208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rgbClr val="C00000"/>
                  </a:solidFill>
                  <a:latin typeface="Conformity" pitchFamily="2" charset="0"/>
                </a:rPr>
                <a:t>One from this pile...</a:t>
              </a:r>
              <a:endParaRPr lang="en-GB" sz="32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2136456" y="5417840"/>
              <a:ext cx="720079" cy="57606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3"/>
          <p:cNvGrpSpPr/>
          <p:nvPr/>
        </p:nvGrpSpPr>
        <p:grpSpPr>
          <a:xfrm>
            <a:off x="4932040" y="5373216"/>
            <a:ext cx="2003783" cy="1245961"/>
            <a:chOff x="5814504" y="4509120"/>
            <a:chExt cx="2003783" cy="1245961"/>
          </a:xfrm>
        </p:grpSpPr>
        <p:sp>
          <p:nvSpPr>
            <p:cNvPr id="30" name="Rectangle 29"/>
            <p:cNvSpPr/>
            <p:nvPr/>
          </p:nvSpPr>
          <p:spPr>
            <a:xfrm rot="180000">
              <a:off x="5814504" y="4993081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u="sng" dirty="0" smtClean="0">
                  <a:solidFill>
                    <a:srgbClr val="C00000"/>
                  </a:solidFill>
                  <a:latin typeface="Conformity" pitchFamily="2" charset="0"/>
                </a:rPr>
                <a:t>Or</a:t>
              </a:r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 one from this pile...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 flipV="1">
              <a:off x="5814504" y="4509120"/>
              <a:ext cx="773520" cy="43204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1"/>
          <p:cNvGrpSpPr/>
          <p:nvPr/>
        </p:nvGrpSpPr>
        <p:grpSpPr>
          <a:xfrm>
            <a:off x="179512" y="2132856"/>
            <a:ext cx="1800000" cy="2376264"/>
            <a:chOff x="179512" y="2204864"/>
            <a:chExt cx="1800000" cy="2376264"/>
          </a:xfrm>
        </p:grpSpPr>
        <p:sp>
          <p:nvSpPr>
            <p:cNvPr id="26" name="Rounded Rectangle 25"/>
            <p:cNvSpPr/>
            <p:nvPr/>
          </p:nvSpPr>
          <p:spPr>
            <a:xfrm>
              <a:off x="179512" y="2204864"/>
              <a:ext cx="1800000" cy="86409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Temp F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79512" y="3573016"/>
              <a:ext cx="1800000" cy="100811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Temp C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95536" y="3068960"/>
              <a:ext cx="1296144" cy="50405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3200" dirty="0" smtClean="0"/>
                <a:t>or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 animBg="1"/>
      <p:bldP spid="2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Representing a choice</a:t>
            </a:r>
            <a:endParaRPr lang="en-GB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3563888" y="2636912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+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195736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971213" y="836712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98˚ F</a:t>
            </a:r>
            <a:br>
              <a:rPr lang="en-GB" sz="2800" dirty="0" smtClean="0"/>
            </a:br>
            <a:r>
              <a:rPr lang="en-GB" sz="2800" dirty="0" smtClean="0"/>
              <a:t>99˚ F</a:t>
            </a:r>
            <a:br>
              <a:rPr lang="en-GB" sz="2800" dirty="0" smtClean="0"/>
            </a:br>
            <a:r>
              <a:rPr lang="en-GB" sz="2800" dirty="0" smtClean="0"/>
              <a:t>100˚ F</a:t>
            </a:r>
            <a:br>
              <a:rPr lang="en-GB" sz="2800" dirty="0" smtClean="0"/>
            </a:br>
            <a:r>
              <a:rPr lang="en-GB" sz="2800" dirty="0" smtClean="0"/>
              <a:t>101˚ F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988024" y="3717032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37.0˚ C</a:t>
            </a:r>
            <a:br>
              <a:rPr lang="en-GB" sz="2800" dirty="0" smtClean="0"/>
            </a:br>
            <a:r>
              <a:rPr lang="en-GB" sz="2800" dirty="0" smtClean="0"/>
              <a:t>37.5˚ C</a:t>
            </a:r>
          </a:p>
          <a:p>
            <a:pPr algn="ctr"/>
            <a:r>
              <a:rPr lang="en-GB" sz="2800" dirty="0" smtClean="0"/>
              <a:t>38.0˚ C</a:t>
            </a:r>
            <a:br>
              <a:rPr lang="en-GB" sz="2800" dirty="0" smtClean="0"/>
            </a:br>
            <a:r>
              <a:rPr lang="en-GB" sz="2800" dirty="0" smtClean="0"/>
              <a:t>38.5˚ C</a:t>
            </a:r>
          </a:p>
        </p:txBody>
      </p:sp>
      <p:grpSp>
        <p:nvGrpSpPr>
          <p:cNvPr id="2" name="Group 31"/>
          <p:cNvGrpSpPr/>
          <p:nvPr/>
        </p:nvGrpSpPr>
        <p:grpSpPr>
          <a:xfrm>
            <a:off x="179512" y="2132856"/>
            <a:ext cx="1800000" cy="2376264"/>
            <a:chOff x="179512" y="2204864"/>
            <a:chExt cx="1800000" cy="2376264"/>
          </a:xfrm>
        </p:grpSpPr>
        <p:sp>
          <p:nvSpPr>
            <p:cNvPr id="26" name="Rounded Rectangle 25"/>
            <p:cNvSpPr/>
            <p:nvPr/>
          </p:nvSpPr>
          <p:spPr>
            <a:xfrm>
              <a:off x="179512" y="2204864"/>
              <a:ext cx="1800000" cy="86409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Temp F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79512" y="3573016"/>
              <a:ext cx="1800000" cy="100811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Temp C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95536" y="3068960"/>
              <a:ext cx="1296144" cy="50405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3200" dirty="0" smtClean="0"/>
                <a:t>or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 rot="-60000">
            <a:off x="4650440" y="717666"/>
            <a:ext cx="2868086" cy="762000"/>
          </a:xfrm>
          <a:prstGeom prst="rect">
            <a:avLst/>
          </a:prstGeom>
          <a:noFill/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Tag these with “F”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88024" y="4941168"/>
            <a:ext cx="2915816" cy="762000"/>
          </a:xfrm>
          <a:prstGeom prst="rect">
            <a:avLst/>
          </a:prstGeom>
          <a:noFill/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Tag these with “C”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47656" y="2492896"/>
            <a:ext cx="3096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C00000"/>
                </a:solidFill>
              </a:rPr>
              <a:t>type Temp = </a:t>
            </a:r>
          </a:p>
          <a:p>
            <a:r>
              <a:rPr lang="en-GB" sz="3200" dirty="0" smtClean="0">
                <a:solidFill>
                  <a:srgbClr val="C00000"/>
                </a:solidFill>
              </a:rPr>
              <a:t>  | F of </a:t>
            </a:r>
            <a:r>
              <a:rPr lang="en-GB" sz="3200" dirty="0" err="1" smtClean="0">
                <a:solidFill>
                  <a:srgbClr val="C00000"/>
                </a:solidFill>
              </a:rPr>
              <a:t>int</a:t>
            </a:r>
            <a:endParaRPr lang="en-GB" sz="3200" dirty="0" smtClean="0">
              <a:solidFill>
                <a:srgbClr val="C00000"/>
              </a:solidFill>
            </a:endParaRPr>
          </a:p>
          <a:p>
            <a:r>
              <a:rPr lang="en-GB" sz="3200" dirty="0" smtClean="0">
                <a:solidFill>
                  <a:srgbClr val="C00000"/>
                </a:solidFill>
              </a:rPr>
              <a:t>  | C of float</a:t>
            </a:r>
            <a:endParaRPr lang="en-GB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Prologue: F#</a:t>
            </a:r>
            <a:r>
              <a:rPr lang="en-GB" baseline="0" dirty="0" smtClean="0">
                <a:solidFill>
                  <a:schemeClr val="bg1"/>
                </a:solidFill>
              </a:rPr>
              <a:t> can help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330890"/>
            <a:ext cx="8579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type Contact = {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MiddleInitial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EmailAddress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IsEmailVerified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180000" flipH="1">
            <a:off x="6594037" y="4646256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Any domain logic?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020726" y="1212112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 rot="180000" flipH="1">
            <a:off x="6185860" y="1909953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What are the constraints?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-180000">
            <a:off x="5969835" y="3350113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Which fields are linked?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-180000">
            <a:off x="5393771" y="541800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Which values are optional?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21540000">
            <a:off x="1199904" y="5124405"/>
            <a:ext cx="45072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solidFill>
                  <a:srgbClr val="C00000"/>
                </a:solidFill>
                <a:latin typeface="Conformity" pitchFamily="2" charset="0"/>
              </a:rPr>
              <a:t>F# can help with all these questions!</a:t>
            </a:r>
            <a:endParaRPr lang="en-GB" sz="4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1" name="Left Brace 10"/>
          <p:cNvSpPr/>
          <p:nvPr/>
        </p:nvSpPr>
        <p:spPr>
          <a:xfrm rot="20698479">
            <a:off x="5143415" y="921696"/>
            <a:ext cx="692104" cy="5184576"/>
          </a:xfrm>
          <a:prstGeom prst="leftBrace">
            <a:avLst>
              <a:gd name="adj1" fmla="val 53965"/>
              <a:gd name="adj2" fmla="val 85592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9" grpId="0"/>
      <p:bldP spid="10" grpId="0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choices for data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1700808"/>
            <a:ext cx="65763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type </a:t>
            </a:r>
            <a:r>
              <a:rPr lang="en-GB" sz="3200" b="1" dirty="0" err="1" smtClean="0"/>
              <a:t>PaymentMethod</a:t>
            </a:r>
            <a:r>
              <a:rPr lang="en-GB" sz="3200" dirty="0" smtClean="0"/>
              <a:t> = </a:t>
            </a:r>
          </a:p>
          <a:p>
            <a:r>
              <a:rPr lang="en-GB" sz="3200" dirty="0" smtClean="0"/>
              <a:t>  | </a:t>
            </a:r>
            <a:r>
              <a:rPr lang="en-GB" sz="3200" b="1" dirty="0" smtClean="0"/>
              <a:t>Cash</a:t>
            </a:r>
          </a:p>
          <a:p>
            <a:r>
              <a:rPr lang="en-GB" sz="3200" dirty="0" smtClean="0"/>
              <a:t>  | </a:t>
            </a:r>
            <a:r>
              <a:rPr lang="en-GB" sz="3200" b="1" dirty="0" smtClean="0"/>
              <a:t>Cheque</a:t>
            </a:r>
            <a:r>
              <a:rPr lang="en-GB" sz="3200" dirty="0" smtClean="0"/>
              <a:t> of </a:t>
            </a:r>
            <a:r>
              <a:rPr lang="en-GB" sz="3200" dirty="0" err="1" smtClean="0"/>
              <a:t>int</a:t>
            </a:r>
            <a:endParaRPr lang="en-GB" sz="3200" dirty="0" smtClean="0"/>
          </a:p>
          <a:p>
            <a:r>
              <a:rPr lang="en-GB" sz="3200" dirty="0" smtClean="0"/>
              <a:t>  | </a:t>
            </a:r>
            <a:r>
              <a:rPr lang="en-GB" sz="3200" b="1" dirty="0" smtClean="0"/>
              <a:t>Card</a:t>
            </a:r>
            <a:r>
              <a:rPr lang="en-GB" sz="3200" dirty="0" smtClean="0"/>
              <a:t> of </a:t>
            </a:r>
            <a:r>
              <a:rPr lang="en-GB" sz="3200" dirty="0" err="1" smtClean="0"/>
              <a:t>CardType</a:t>
            </a:r>
            <a:r>
              <a:rPr lang="en-GB" sz="3200" dirty="0" smtClean="0"/>
              <a:t> * </a:t>
            </a:r>
            <a:r>
              <a:rPr lang="en-GB" sz="3200" dirty="0" err="1" smtClean="0"/>
              <a:t>CardNumber</a:t>
            </a:r>
            <a:endParaRPr lang="en-GB" sz="3200" dirty="0" smtClean="0"/>
          </a:p>
        </p:txBody>
      </p:sp>
      <p:grpSp>
        <p:nvGrpSpPr>
          <p:cNvPr id="7" name="Group 33"/>
          <p:cNvGrpSpPr/>
          <p:nvPr/>
        </p:nvGrpSpPr>
        <p:grpSpPr>
          <a:xfrm>
            <a:off x="3491880" y="1824729"/>
            <a:ext cx="5406726" cy="762000"/>
            <a:chOff x="2646152" y="5117002"/>
            <a:chExt cx="5406726" cy="762000"/>
          </a:xfrm>
        </p:grpSpPr>
        <p:sp>
          <p:nvSpPr>
            <p:cNvPr id="8" name="Rectangle 7"/>
            <p:cNvSpPr/>
            <p:nvPr/>
          </p:nvSpPr>
          <p:spPr>
            <a:xfrm rot="180000">
              <a:off x="6049095" y="5117002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No extra data needed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2646152" y="5497137"/>
              <a:ext cx="3672408" cy="21602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3"/>
          <p:cNvGrpSpPr/>
          <p:nvPr/>
        </p:nvGrpSpPr>
        <p:grpSpPr>
          <a:xfrm>
            <a:off x="4499992" y="2780928"/>
            <a:ext cx="4398614" cy="762000"/>
            <a:chOff x="3654264" y="5117002"/>
            <a:chExt cx="4398614" cy="762000"/>
          </a:xfrm>
          <a:noFill/>
        </p:grpSpPr>
        <p:sp>
          <p:nvSpPr>
            <p:cNvPr id="15" name="Rectangle 14"/>
            <p:cNvSpPr/>
            <p:nvPr/>
          </p:nvSpPr>
          <p:spPr>
            <a:xfrm rot="180000">
              <a:off x="6049095" y="5117002"/>
              <a:ext cx="2003783" cy="762000"/>
            </a:xfrm>
            <a:prstGeom prst="rect">
              <a:avLst/>
            </a:prstGeom>
            <a:grpFill/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Check no. 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3654264" y="5405035"/>
              <a:ext cx="2396204" cy="40532"/>
            </a:xfrm>
            <a:prstGeom prst="straightConnector1">
              <a:avLst/>
            </a:prstGeom>
            <a:grpFill/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33"/>
          <p:cNvGrpSpPr/>
          <p:nvPr/>
        </p:nvGrpSpPr>
        <p:grpSpPr>
          <a:xfrm>
            <a:off x="5364088" y="3861048"/>
            <a:ext cx="3534518" cy="906016"/>
            <a:chOff x="4518360" y="4972986"/>
            <a:chExt cx="3534518" cy="906016"/>
          </a:xfrm>
        </p:grpSpPr>
        <p:sp>
          <p:nvSpPr>
            <p:cNvPr id="21" name="Rectangle 20"/>
            <p:cNvSpPr/>
            <p:nvPr/>
          </p:nvSpPr>
          <p:spPr>
            <a:xfrm rot="180000">
              <a:off x="6049095" y="5117002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2 pieces of extra data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4518360" y="4972986"/>
              <a:ext cx="1532108" cy="47258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a choice type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1295400"/>
            <a:ext cx="7200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type </a:t>
            </a:r>
            <a:r>
              <a:rPr lang="en-GB" sz="2400" dirty="0" err="1" smtClean="0"/>
              <a:t>PaymentMethod</a:t>
            </a:r>
            <a:r>
              <a:rPr lang="en-GB" sz="2400" dirty="0" smtClean="0"/>
              <a:t> = </a:t>
            </a:r>
          </a:p>
          <a:p>
            <a:r>
              <a:rPr lang="en-GB" sz="2400" dirty="0" smtClean="0"/>
              <a:t>  | </a:t>
            </a:r>
            <a:r>
              <a:rPr lang="en-GB" sz="2400" b="1" dirty="0" smtClean="0"/>
              <a:t>Cash</a:t>
            </a:r>
          </a:p>
          <a:p>
            <a:r>
              <a:rPr lang="en-GB" sz="2400" dirty="0" smtClean="0"/>
              <a:t>  | </a:t>
            </a:r>
            <a:r>
              <a:rPr lang="en-GB" sz="2400" b="1" dirty="0" smtClean="0"/>
              <a:t>Cheque</a:t>
            </a:r>
            <a:r>
              <a:rPr lang="en-GB" sz="2400" dirty="0" smtClean="0"/>
              <a:t> of </a:t>
            </a:r>
            <a:r>
              <a:rPr lang="en-GB" sz="2400" dirty="0" err="1" smtClean="0"/>
              <a:t>int</a:t>
            </a:r>
            <a:endParaRPr lang="en-GB" sz="2400" dirty="0" smtClean="0"/>
          </a:p>
          <a:p>
            <a:r>
              <a:rPr lang="en-GB" sz="2400" dirty="0" smtClean="0"/>
              <a:t>  | </a:t>
            </a:r>
            <a:r>
              <a:rPr lang="en-GB" sz="2400" b="1" dirty="0" smtClean="0"/>
              <a:t>Card</a:t>
            </a:r>
            <a:r>
              <a:rPr lang="en-GB" sz="2400" dirty="0" smtClean="0"/>
              <a:t> of </a:t>
            </a:r>
            <a:r>
              <a:rPr lang="en-GB" sz="2400" dirty="0" err="1" smtClean="0"/>
              <a:t>CardType</a:t>
            </a:r>
            <a:r>
              <a:rPr lang="en-GB" sz="2400" dirty="0" smtClean="0"/>
              <a:t> * </a:t>
            </a:r>
            <a:r>
              <a:rPr lang="en-GB" sz="2400" dirty="0" err="1" smtClean="0"/>
              <a:t>CardNumber</a:t>
            </a:r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let </a:t>
            </a:r>
            <a:r>
              <a:rPr lang="en-GB" sz="2400" dirty="0" err="1" smtClean="0"/>
              <a:t>printPayment</a:t>
            </a:r>
            <a:r>
              <a:rPr lang="en-GB" sz="2400" dirty="0" smtClean="0"/>
              <a:t> method = </a:t>
            </a:r>
          </a:p>
          <a:p>
            <a:r>
              <a:rPr lang="en-GB" sz="2400" dirty="0" smtClean="0"/>
              <a:t>    match method with</a:t>
            </a:r>
          </a:p>
          <a:p>
            <a:r>
              <a:rPr lang="en-GB" sz="2400" dirty="0" smtClean="0"/>
              <a:t>    | </a:t>
            </a:r>
            <a:r>
              <a:rPr lang="en-GB" sz="2400" b="1" dirty="0" smtClean="0"/>
              <a:t>Cash</a:t>
            </a:r>
            <a:r>
              <a:rPr lang="en-GB" sz="2400" dirty="0" smtClean="0"/>
              <a:t> –› </a:t>
            </a:r>
            <a:br>
              <a:rPr lang="en-GB" sz="2400" dirty="0" smtClean="0"/>
            </a:br>
            <a:r>
              <a:rPr lang="en-GB" sz="2400" dirty="0" smtClean="0"/>
              <a:t>        </a:t>
            </a:r>
            <a:r>
              <a:rPr lang="en-GB" sz="2400" dirty="0" err="1" smtClean="0"/>
              <a:t>printfn</a:t>
            </a:r>
            <a:r>
              <a:rPr lang="en-GB" sz="2400" dirty="0" smtClean="0"/>
              <a:t> “Paid in cash"</a:t>
            </a:r>
          </a:p>
          <a:p>
            <a:r>
              <a:rPr lang="pt-BR" sz="2400" dirty="0" smtClean="0"/>
              <a:t>    | </a:t>
            </a:r>
            <a:r>
              <a:rPr lang="pt-BR" sz="2400" b="1" dirty="0" smtClean="0"/>
              <a:t>Cheque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chemeClr val="accent5">
                    <a:lumMod val="75000"/>
                  </a:schemeClr>
                </a:solidFill>
              </a:rPr>
              <a:t>checkNo</a:t>
            </a:r>
            <a:r>
              <a:rPr lang="pt-BR" sz="2400" dirty="0" smtClean="0"/>
              <a:t> </a:t>
            </a:r>
            <a:r>
              <a:rPr lang="en-GB" sz="2400" dirty="0" smtClean="0"/>
              <a:t>–›</a:t>
            </a:r>
            <a:r>
              <a:rPr lang="pt-BR" sz="2400" dirty="0" smtClean="0"/>
              <a:t> </a:t>
            </a:r>
            <a:br>
              <a:rPr lang="pt-BR" sz="2400" dirty="0" smtClean="0"/>
            </a:br>
            <a:r>
              <a:rPr lang="pt-BR" sz="2400" dirty="0" smtClean="0"/>
              <a:t>        </a:t>
            </a:r>
            <a:r>
              <a:rPr lang="en-GB" sz="2400" dirty="0" err="1" smtClean="0"/>
              <a:t>printfn</a:t>
            </a:r>
            <a:r>
              <a:rPr lang="en-GB" sz="2400" dirty="0" smtClean="0"/>
              <a:t> “Paid by cheque: %</a:t>
            </a:r>
            <a:r>
              <a:rPr lang="en-GB" sz="2400" dirty="0" err="1" smtClean="0"/>
              <a:t>i</a:t>
            </a:r>
            <a:r>
              <a:rPr lang="en-GB" sz="2400" dirty="0" smtClean="0"/>
              <a:t>" </a:t>
            </a:r>
            <a:r>
              <a:rPr lang="pt-BR" sz="2400" dirty="0" smtClean="0">
                <a:solidFill>
                  <a:schemeClr val="accent5">
                    <a:lumMod val="75000"/>
                  </a:schemeClr>
                </a:solidFill>
              </a:rPr>
              <a:t>checkNo</a:t>
            </a:r>
          </a:p>
          <a:p>
            <a:r>
              <a:rPr lang="en-GB" sz="2400" dirty="0" smtClean="0"/>
              <a:t>    | </a:t>
            </a:r>
            <a:r>
              <a:rPr lang="en-GB" sz="2400" b="1" dirty="0" smtClean="0"/>
              <a:t>Card</a:t>
            </a:r>
            <a:r>
              <a:rPr lang="en-GB" sz="2400" dirty="0" smtClean="0"/>
              <a:t> (</a:t>
            </a:r>
            <a:r>
              <a:rPr lang="en-GB" sz="2400" dirty="0" err="1" smtClean="0">
                <a:solidFill>
                  <a:schemeClr val="accent4">
                    <a:lumMod val="75000"/>
                  </a:schemeClr>
                </a:solidFill>
              </a:rPr>
              <a:t>cardType,cardNo</a:t>
            </a:r>
            <a:r>
              <a:rPr lang="en-GB" sz="2400" dirty="0" smtClean="0"/>
              <a:t>) –› </a:t>
            </a:r>
            <a:br>
              <a:rPr lang="en-GB" sz="2400" dirty="0" smtClean="0"/>
            </a:br>
            <a:r>
              <a:rPr lang="en-GB" sz="2400" dirty="0" smtClean="0"/>
              <a:t>        </a:t>
            </a:r>
            <a:r>
              <a:rPr lang="en-GB" sz="2400" dirty="0" err="1" smtClean="0"/>
              <a:t>printfn</a:t>
            </a:r>
            <a:r>
              <a:rPr lang="en-GB" sz="2400" dirty="0" smtClean="0"/>
              <a:t> “Paid with %A %A" </a:t>
            </a:r>
            <a:r>
              <a:rPr lang="en-GB" sz="2400" dirty="0" err="1" smtClean="0">
                <a:solidFill>
                  <a:schemeClr val="accent4">
                    <a:lumMod val="75000"/>
                  </a:schemeClr>
                </a:solidFill>
              </a:rPr>
              <a:t>cardType</a:t>
            </a:r>
            <a:r>
              <a:rPr lang="en-GB" sz="24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sz="2400" dirty="0" err="1" smtClean="0">
                <a:solidFill>
                  <a:schemeClr val="accent4">
                    <a:lumMod val="75000"/>
                  </a:schemeClr>
                </a:solidFill>
              </a:rPr>
              <a:t>cardNo</a:t>
            </a:r>
            <a:endParaRPr lang="en-GB" sz="24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are types for in F#?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9750" y="1600200"/>
            <a:ext cx="8604250" cy="3052763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An annotation to a value for type checking </a:t>
            </a:r>
          </a:p>
          <a:p>
            <a:pPr lvl="1">
              <a:buNone/>
            </a:pPr>
            <a:r>
              <a:rPr lang="en-GB" dirty="0" smtClean="0"/>
              <a:t>type </a:t>
            </a:r>
            <a:r>
              <a:rPr lang="en-GB" dirty="0" err="1" smtClean="0"/>
              <a:t>AddOne</a:t>
            </a:r>
            <a:r>
              <a:rPr lang="en-GB" dirty="0" smtClean="0"/>
              <a:t>:  </a:t>
            </a:r>
            <a:r>
              <a:rPr lang="en-GB" dirty="0" err="1" smtClean="0"/>
              <a:t>int</a:t>
            </a:r>
            <a:r>
              <a:rPr lang="en-GB" dirty="0" smtClean="0"/>
              <a:t> –› </a:t>
            </a:r>
            <a:r>
              <a:rPr lang="en-GB" dirty="0" err="1" smtClean="0"/>
              <a:t>int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Domain modelling tool </a:t>
            </a:r>
          </a:p>
          <a:p>
            <a:pPr lvl="1">
              <a:buNone/>
            </a:pPr>
            <a:r>
              <a:rPr lang="en-GB" dirty="0" smtClean="0"/>
              <a:t>type Deal = Deck –› (Deck * Card)</a:t>
            </a:r>
          </a:p>
          <a:p>
            <a:pPr lvl="1">
              <a:buNone/>
            </a:pPr>
            <a:endParaRPr lang="en-GB" dirty="0"/>
          </a:p>
        </p:txBody>
      </p:sp>
      <p:grpSp>
        <p:nvGrpSpPr>
          <p:cNvPr id="4" name="Group 33"/>
          <p:cNvGrpSpPr/>
          <p:nvPr/>
        </p:nvGrpSpPr>
        <p:grpSpPr>
          <a:xfrm>
            <a:off x="4572000" y="2132856"/>
            <a:ext cx="4572000" cy="2274167"/>
            <a:chOff x="3480878" y="3584740"/>
            <a:chExt cx="4572000" cy="2274167"/>
          </a:xfrm>
        </p:grpSpPr>
        <p:sp>
          <p:nvSpPr>
            <p:cNvPr id="5" name="Rectangle 4"/>
            <p:cNvSpPr/>
            <p:nvPr/>
          </p:nvSpPr>
          <p:spPr>
            <a:xfrm rot="180000">
              <a:off x="6049095" y="5096907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both at once!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4705014" y="3584740"/>
              <a:ext cx="1296144" cy="167627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 flipV="1">
              <a:off x="3480878" y="5096908"/>
              <a:ext cx="2304256" cy="28803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 rot="-60000">
            <a:off x="2273900" y="5573629"/>
            <a:ext cx="6469699" cy="762000"/>
          </a:xfrm>
          <a:prstGeom prst="rect">
            <a:avLst/>
          </a:prstGeom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#</a:t>
            </a:r>
            <a:r>
              <a:rPr lang="en-GB" sz="2800" dirty="0" err="1" smtClean="0">
                <a:solidFill>
                  <a:srgbClr val="C00000"/>
                </a:solidFill>
                <a:latin typeface="Conformity" pitchFamily="2" charset="0"/>
              </a:rPr>
              <a:t>fsharp</a:t>
            </a: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 has “compile time unit tests”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2536" y="116632"/>
            <a:ext cx="8640960" cy="490066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3" name="Picture 2" descr="dog-at-keyboar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9544" y="1685925"/>
            <a:ext cx="5966792" cy="42653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63688" y="836712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>
                <a:latin typeface="Impact" pitchFamily="34" charset="0"/>
              </a:rPr>
              <a:t>TYPE ALL THE THINGS</a:t>
            </a:r>
            <a:endParaRPr lang="en-GB" sz="54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Designing with types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3886200"/>
            <a:ext cx="7704856" cy="1752600"/>
          </a:xfrm>
        </p:spPr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What can we do with this type system?</a:t>
            </a:r>
            <a:endParaRPr lang="en-GB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Required vs. Optional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1828800"/>
            <a:ext cx="624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PersonalName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{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FirstName</a:t>
            </a:r>
            <a:r>
              <a:rPr lang="en-GB" sz="2800" dirty="0" smtClean="0"/>
              <a:t>: string;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MiddleInitial</a:t>
            </a:r>
            <a:r>
              <a:rPr lang="en-GB" sz="2800" dirty="0" smtClean="0"/>
              <a:t>: string;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LastName</a:t>
            </a:r>
            <a:r>
              <a:rPr lang="en-GB" sz="2800" dirty="0" smtClean="0"/>
              <a:t>: string;</a:t>
            </a:r>
          </a:p>
          <a:p>
            <a:r>
              <a:rPr lang="en-GB" sz="2800" dirty="0" smtClean="0"/>
              <a:t>    }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292080" y="2420888"/>
            <a:ext cx="2088232" cy="1681336"/>
            <a:chOff x="5292080" y="2420888"/>
            <a:chExt cx="2088232" cy="1681336"/>
          </a:xfrm>
        </p:grpSpPr>
        <p:sp>
          <p:nvSpPr>
            <p:cNvPr id="14" name="Line Callout 1 (No Border) 13"/>
            <p:cNvSpPr/>
            <p:nvPr/>
          </p:nvSpPr>
          <p:spPr>
            <a:xfrm>
              <a:off x="5292080" y="2420888"/>
              <a:ext cx="1872208" cy="457200"/>
            </a:xfrm>
            <a:prstGeom prst="callout1">
              <a:avLst>
                <a:gd name="adj1" fmla="val 45856"/>
                <a:gd name="adj2" fmla="val 25242"/>
                <a:gd name="adj3" fmla="val 112500"/>
                <a:gd name="adj4" fmla="val -38333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required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15" name="Line Callout 1 (No Border) 14"/>
            <p:cNvSpPr/>
            <p:nvPr/>
          </p:nvSpPr>
          <p:spPr>
            <a:xfrm>
              <a:off x="5436096" y="3645024"/>
              <a:ext cx="1944216" cy="457200"/>
            </a:xfrm>
            <a:prstGeom prst="callout1">
              <a:avLst>
                <a:gd name="adj1" fmla="val 45856"/>
                <a:gd name="adj2" fmla="val 23086"/>
                <a:gd name="adj3" fmla="val 55357"/>
                <a:gd name="adj4" fmla="val -43375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required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16" name="Line Callout 1 (No Border) 15"/>
            <p:cNvSpPr/>
            <p:nvPr/>
          </p:nvSpPr>
          <p:spPr>
            <a:xfrm>
              <a:off x="5668888" y="3111624"/>
              <a:ext cx="1295400" cy="457200"/>
            </a:xfrm>
            <a:prstGeom prst="callout1">
              <a:avLst>
                <a:gd name="adj1" fmla="val 45368"/>
                <a:gd name="adj2" fmla="val 13264"/>
                <a:gd name="adj3" fmla="val 68849"/>
                <a:gd name="adj4" fmla="val -66625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optional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 rot="-60000">
            <a:off x="2345909" y="4925558"/>
            <a:ext cx="6469699" cy="762000"/>
          </a:xfrm>
          <a:prstGeom prst="rect">
            <a:avLst/>
          </a:prstGeom>
          <a:noFill/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How can we represent optional values?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Null is not the same as “optional”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07704" y="3284984"/>
            <a:ext cx="864096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10" name="Straight Arrow Connector 9"/>
          <p:cNvCxnSpPr/>
          <p:nvPr/>
        </p:nvCxnSpPr>
        <p:spPr>
          <a:xfrm>
            <a:off x="6012160" y="3284984"/>
            <a:ext cx="864096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771800" y="2708920"/>
            <a:ext cx="3240000" cy="108012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Length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string </a:t>
            </a:r>
            <a:r>
              <a:rPr lang="en-GB" sz="2400" dirty="0" smtClean="0"/>
              <a:t>–›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9512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“a”</a:t>
            </a:r>
            <a:br>
              <a:rPr lang="en-GB" sz="3200" dirty="0" smtClean="0"/>
            </a:br>
            <a:r>
              <a:rPr lang="en-GB" sz="3200" dirty="0" smtClean="0"/>
              <a:t>“b”</a:t>
            </a:r>
            <a:br>
              <a:rPr lang="en-GB" sz="3200" dirty="0" smtClean="0"/>
            </a:br>
            <a:r>
              <a:rPr lang="en-GB" sz="3200" dirty="0" smtClean="0"/>
              <a:t>“c”</a:t>
            </a:r>
            <a:br>
              <a:rPr lang="en-GB" sz="3200" dirty="0" smtClean="0"/>
            </a:b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92480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1</a:t>
            </a:r>
            <a:br>
              <a:rPr lang="en-GB" sz="3200" dirty="0" smtClean="0"/>
            </a:br>
            <a:r>
              <a:rPr lang="en-GB" sz="3200" dirty="0" smtClean="0"/>
              <a:t>2</a:t>
            </a:r>
          </a:p>
          <a:p>
            <a:pPr algn="ctr"/>
            <a:r>
              <a:rPr lang="en-GB" sz="3200" dirty="0" smtClean="0"/>
              <a:t>3</a:t>
            </a:r>
            <a:endParaRPr lang="en-GB" sz="3200" dirty="0"/>
          </a:p>
        </p:txBody>
      </p:sp>
      <p:grpSp>
        <p:nvGrpSpPr>
          <p:cNvPr id="14" name="Group 31"/>
          <p:cNvGrpSpPr/>
          <p:nvPr/>
        </p:nvGrpSpPr>
        <p:grpSpPr>
          <a:xfrm>
            <a:off x="251520" y="4365104"/>
            <a:ext cx="2552541" cy="1121518"/>
            <a:chOff x="1047979" y="4365105"/>
            <a:chExt cx="2552541" cy="1121518"/>
          </a:xfrm>
        </p:grpSpPr>
        <p:sp>
          <p:nvSpPr>
            <p:cNvPr id="15" name="TextBox 14"/>
            <p:cNvSpPr txBox="1"/>
            <p:nvPr/>
          </p:nvSpPr>
          <p:spPr>
            <a:xfrm rot="21660000" flipH="1">
              <a:off x="1047979" y="4963403"/>
              <a:ext cx="2552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Type: String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691681" y="4365105"/>
              <a:ext cx="76378" cy="64807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ounded Rectangle 16"/>
          <p:cNvSpPr/>
          <p:nvPr/>
        </p:nvSpPr>
        <p:spPr>
          <a:xfrm>
            <a:off x="179512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“a”</a:t>
            </a:r>
            <a:br>
              <a:rPr lang="en-GB" sz="3200" dirty="0" smtClean="0"/>
            </a:br>
            <a:r>
              <a:rPr lang="en-GB" sz="3200" dirty="0" smtClean="0"/>
              <a:t>“b”</a:t>
            </a:r>
            <a:br>
              <a:rPr lang="en-GB" sz="3200" dirty="0" smtClean="0"/>
            </a:br>
            <a:r>
              <a:rPr lang="en-GB" sz="3200" dirty="0" smtClean="0"/>
              <a:t>“c”</a:t>
            </a:r>
            <a:br>
              <a:rPr lang="en-GB" sz="3200" dirty="0" smtClean="0"/>
            </a:br>
            <a:r>
              <a:rPr lang="en-GB" sz="3200" dirty="0" smtClean="0">
                <a:solidFill>
                  <a:srgbClr val="C00000"/>
                </a:solidFill>
              </a:rPr>
              <a:t>null</a:t>
            </a:r>
            <a:endParaRPr lang="en-GB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 descr="Captain-Kirk-and-Spock-james-t-kirk-8158024-720-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404664"/>
            <a:ext cx="7670626" cy="6136501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3059832" y="476672"/>
            <a:ext cx="2448272" cy="864096"/>
          </a:xfrm>
          <a:prstGeom prst="wedgeEllipseCallout">
            <a:avLst>
              <a:gd name="adj1" fmla="val -21791"/>
              <a:gd name="adj2" fmla="val 814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Spock,  set </a:t>
            </a:r>
            <a:r>
              <a:rPr lang="en-GB" dirty="0" err="1" smtClean="0"/>
              <a:t>phasers</a:t>
            </a:r>
            <a:r>
              <a:rPr lang="en-GB" dirty="0" smtClean="0"/>
              <a:t> to null!</a:t>
            </a:r>
            <a:endParaRPr lang="en-GB" dirty="0"/>
          </a:p>
        </p:txBody>
      </p:sp>
      <p:sp>
        <p:nvSpPr>
          <p:cNvPr id="5" name="Oval Callout 4"/>
          <p:cNvSpPr/>
          <p:nvPr/>
        </p:nvSpPr>
        <p:spPr>
          <a:xfrm>
            <a:off x="6228184" y="3140968"/>
            <a:ext cx="2304256" cy="720080"/>
          </a:xfrm>
          <a:prstGeom prst="wedgeEllipseCallout">
            <a:avLst>
              <a:gd name="adj1" fmla="val -34569"/>
              <a:gd name="adj2" fmla="val -709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That is illogical,</a:t>
            </a:r>
            <a:br>
              <a:rPr lang="en-GB" dirty="0" smtClean="0"/>
            </a:br>
            <a:r>
              <a:rPr lang="en-GB" dirty="0" smtClean="0"/>
              <a:t>Captain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Null is not the same as “optional”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07704" y="3284984"/>
            <a:ext cx="864096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10" name="Straight Arrow Connector 9"/>
          <p:cNvCxnSpPr/>
          <p:nvPr/>
        </p:nvCxnSpPr>
        <p:spPr>
          <a:xfrm>
            <a:off x="6012160" y="3284984"/>
            <a:ext cx="864096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771800" y="2708920"/>
            <a:ext cx="3240000" cy="108012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Length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string </a:t>
            </a:r>
            <a:r>
              <a:rPr lang="en-GB" sz="2400" dirty="0" smtClean="0"/>
              <a:t>–›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9512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“a”</a:t>
            </a:r>
            <a:br>
              <a:rPr lang="en-GB" sz="3200" dirty="0" smtClean="0"/>
            </a:br>
            <a:r>
              <a:rPr lang="en-GB" sz="3200" dirty="0" smtClean="0"/>
              <a:t>“b”</a:t>
            </a:r>
            <a:br>
              <a:rPr lang="en-GB" sz="3200" dirty="0" smtClean="0"/>
            </a:br>
            <a:r>
              <a:rPr lang="en-GB" sz="3200" dirty="0" smtClean="0"/>
              <a:t>“c”</a:t>
            </a:r>
            <a:br>
              <a:rPr lang="en-GB" sz="3200" dirty="0" smtClean="0"/>
            </a:br>
            <a:r>
              <a:rPr lang="en-GB" sz="3200" dirty="0" smtClean="0">
                <a:solidFill>
                  <a:srgbClr val="C00000"/>
                </a:solidFill>
              </a:rPr>
              <a:t>null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92480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1</a:t>
            </a:r>
            <a:br>
              <a:rPr lang="en-GB" sz="3200" dirty="0" smtClean="0"/>
            </a:br>
            <a:r>
              <a:rPr lang="en-GB" sz="3200" dirty="0" smtClean="0"/>
              <a:t>2</a:t>
            </a:r>
          </a:p>
          <a:p>
            <a:pPr algn="ctr"/>
            <a:r>
              <a:rPr lang="en-GB" sz="3200" dirty="0" smtClean="0"/>
              <a:t>3</a:t>
            </a:r>
            <a:endParaRPr lang="en-GB" sz="32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1475656" y="4005064"/>
            <a:ext cx="6449234" cy="1345746"/>
            <a:chOff x="1475656" y="4005064"/>
            <a:chExt cx="6449234" cy="1345746"/>
          </a:xfrm>
        </p:grpSpPr>
        <p:sp>
          <p:nvSpPr>
            <p:cNvPr id="21" name="TextBox 20"/>
            <p:cNvSpPr txBox="1"/>
            <p:nvPr/>
          </p:nvSpPr>
          <p:spPr>
            <a:xfrm rot="60000" flipH="1">
              <a:off x="4432284" y="4827590"/>
              <a:ext cx="34926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is null really a string?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1475656" y="4005064"/>
              <a:ext cx="3024336" cy="93610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31"/>
          <p:cNvGrpSpPr/>
          <p:nvPr/>
        </p:nvGrpSpPr>
        <p:grpSpPr>
          <a:xfrm>
            <a:off x="251489" y="4365104"/>
            <a:ext cx="2952146" cy="1125005"/>
            <a:chOff x="1047948" y="4365105"/>
            <a:chExt cx="2952146" cy="1125005"/>
          </a:xfrm>
        </p:grpSpPr>
        <p:sp>
          <p:nvSpPr>
            <p:cNvPr id="25" name="TextBox 24"/>
            <p:cNvSpPr txBox="1"/>
            <p:nvPr/>
          </p:nvSpPr>
          <p:spPr>
            <a:xfrm rot="60000" flipH="1">
              <a:off x="1047948" y="4966890"/>
              <a:ext cx="29521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Type: String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1691681" y="4365105"/>
              <a:ext cx="76378" cy="64807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 descr="ChristopherLe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692696"/>
            <a:ext cx="4258776" cy="55206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60000" flipH="1">
            <a:off x="5521593" y="2876655"/>
            <a:ext cx="2731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rgbClr val="C00000"/>
                </a:solidFill>
                <a:latin typeface="Conformity" pitchFamily="2" charset="0"/>
              </a:rPr>
              <a:t>“null is the </a:t>
            </a:r>
            <a:r>
              <a:rPr lang="en-GB" sz="3200" dirty="0" err="1" smtClean="0">
                <a:solidFill>
                  <a:srgbClr val="C00000"/>
                </a:solidFill>
                <a:latin typeface="Conformity" pitchFamily="2" charset="0"/>
              </a:rPr>
              <a:t>Saruman</a:t>
            </a:r>
            <a:r>
              <a:rPr lang="en-GB" sz="3200" dirty="0" smtClean="0">
                <a:solidFill>
                  <a:srgbClr val="C00000"/>
                </a:solidFill>
                <a:latin typeface="Conformity" pitchFamily="2" charset="0"/>
              </a:rPr>
              <a:t> of static typing”</a:t>
            </a:r>
            <a:endParaRPr lang="en-GB" sz="32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Domain Driven Design</a:t>
            </a:r>
            <a:br>
              <a:rPr lang="en-GB" dirty="0" smtClean="0"/>
            </a:br>
            <a:r>
              <a:rPr lang="en-GB" dirty="0" smtClean="0"/>
              <a:t>with the F# type system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732240" y="5445224"/>
            <a:ext cx="113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/</a:t>
            </a:r>
            <a:r>
              <a:rPr lang="en-GB" sz="2800" dirty="0" err="1" smtClean="0">
                <a:solidFill>
                  <a:srgbClr val="C00000"/>
                </a:solidFill>
                <a:latin typeface="Conformity" pitchFamily="2" charset="0"/>
              </a:rPr>
              <a:t>ddd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83568" y="3573016"/>
            <a:ext cx="7920880" cy="2423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Scott </a:t>
            </a:r>
            <a:r>
              <a:rPr kumimoji="0" lang="en-GB" sz="3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Wlaschin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 algn="ctr">
              <a:spcBef>
                <a:spcPct val="20000"/>
              </a:spcBef>
            </a:pPr>
            <a:r>
              <a:rPr lang="en-GB" sz="3200" dirty="0" smtClean="0"/>
              <a:t>@</a:t>
            </a:r>
            <a:r>
              <a:rPr lang="en-GB" sz="3200" dirty="0" err="1" smtClean="0"/>
              <a:t>ScottWlaschin</a:t>
            </a:r>
            <a:endParaRPr lang="en-GB" sz="32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fsharpforfunandprofit.com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Null is not allowed in F#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07704" y="3284984"/>
            <a:ext cx="864096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10" name="Straight Arrow Connector 9"/>
          <p:cNvCxnSpPr/>
          <p:nvPr/>
        </p:nvCxnSpPr>
        <p:spPr>
          <a:xfrm>
            <a:off x="6012160" y="3284984"/>
            <a:ext cx="864096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771800" y="2708920"/>
            <a:ext cx="3240000" cy="108012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Length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string </a:t>
            </a:r>
            <a:r>
              <a:rPr lang="en-GB" sz="2400" dirty="0" smtClean="0"/>
              <a:t>–›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9512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“a”</a:t>
            </a:r>
            <a:br>
              <a:rPr lang="en-GB" sz="3200" dirty="0" smtClean="0"/>
            </a:br>
            <a:r>
              <a:rPr lang="en-GB" sz="3200" dirty="0" smtClean="0"/>
              <a:t>“b”</a:t>
            </a:r>
            <a:br>
              <a:rPr lang="en-GB" sz="3200" dirty="0" smtClean="0"/>
            </a:br>
            <a:r>
              <a:rPr lang="en-GB" sz="3200" dirty="0" smtClean="0"/>
              <a:t>“c”</a:t>
            </a:r>
            <a:br>
              <a:rPr lang="en-GB" sz="3200" dirty="0" smtClean="0"/>
            </a:br>
            <a:r>
              <a:rPr lang="en-GB" sz="3200" dirty="0" smtClean="0">
                <a:solidFill>
                  <a:srgbClr val="C00000"/>
                </a:solidFill>
              </a:rPr>
              <a:t>null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92480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1</a:t>
            </a:r>
            <a:br>
              <a:rPr lang="en-GB" sz="3200" dirty="0" smtClean="0"/>
            </a:br>
            <a:r>
              <a:rPr lang="en-GB" sz="3200" dirty="0" smtClean="0"/>
              <a:t>2</a:t>
            </a:r>
          </a:p>
          <a:p>
            <a:pPr algn="ctr"/>
            <a:r>
              <a:rPr lang="en-GB" sz="3200" dirty="0" smtClean="0"/>
              <a:t>3</a:t>
            </a:r>
            <a:endParaRPr lang="en-GB" sz="3200" dirty="0"/>
          </a:p>
        </p:txBody>
      </p:sp>
      <p:grpSp>
        <p:nvGrpSpPr>
          <p:cNvPr id="3" name="Group 31"/>
          <p:cNvGrpSpPr/>
          <p:nvPr/>
        </p:nvGrpSpPr>
        <p:grpSpPr>
          <a:xfrm>
            <a:off x="251520" y="4365104"/>
            <a:ext cx="2552541" cy="1121518"/>
            <a:chOff x="1047979" y="4365105"/>
            <a:chExt cx="2552541" cy="1121518"/>
          </a:xfrm>
        </p:grpSpPr>
        <p:sp>
          <p:nvSpPr>
            <p:cNvPr id="25" name="TextBox 24"/>
            <p:cNvSpPr txBox="1"/>
            <p:nvPr/>
          </p:nvSpPr>
          <p:spPr>
            <a:xfrm rot="21660000" flipH="1">
              <a:off x="1047979" y="4963403"/>
              <a:ext cx="2552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Type: String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1691681" y="4365105"/>
              <a:ext cx="76378" cy="64807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755576" y="3573016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rgbClr val="C00000"/>
                </a:solidFill>
              </a:rPr>
              <a:t>X</a:t>
            </a:r>
            <a:endParaRPr lang="en-GB" sz="4800" dirty="0">
              <a:solidFill>
                <a:srgbClr val="C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475656" y="4005064"/>
            <a:ext cx="5688469" cy="1554550"/>
            <a:chOff x="1475656" y="4005064"/>
            <a:chExt cx="5688469" cy="1554550"/>
          </a:xfrm>
        </p:grpSpPr>
        <p:sp>
          <p:nvSpPr>
            <p:cNvPr id="17" name="TextBox 16"/>
            <p:cNvSpPr txBox="1"/>
            <p:nvPr/>
          </p:nvSpPr>
          <p:spPr>
            <a:xfrm rot="60000" flipH="1">
              <a:off x="4432341" y="4605507"/>
              <a:ext cx="27317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null is not allowed as a value!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4005064"/>
              <a:ext cx="3024336" cy="93610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better way for optional values</a:t>
            </a:r>
            <a:endParaRPr lang="en-GB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3602906" y="2811073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+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195736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971213" y="1484784"/>
            <a:ext cx="1800000" cy="17281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“a”</a:t>
            </a:r>
            <a:br>
              <a:rPr lang="en-GB" sz="3200" dirty="0" smtClean="0"/>
            </a:br>
            <a:r>
              <a:rPr lang="en-GB" sz="3200" dirty="0" smtClean="0"/>
              <a:t>“b”</a:t>
            </a:r>
            <a:br>
              <a:rPr lang="en-GB" sz="3200" dirty="0" smtClean="0"/>
            </a:br>
            <a:r>
              <a:rPr lang="en-GB" sz="3200" dirty="0" smtClean="0"/>
              <a:t>“c”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987824" y="3933056"/>
            <a:ext cx="1800000" cy="10801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2" name="Group 31"/>
          <p:cNvGrpSpPr/>
          <p:nvPr/>
        </p:nvGrpSpPr>
        <p:grpSpPr>
          <a:xfrm>
            <a:off x="179512" y="2204864"/>
            <a:ext cx="1800000" cy="2880320"/>
            <a:chOff x="179512" y="1700808"/>
            <a:chExt cx="1800000" cy="2880320"/>
          </a:xfrm>
        </p:grpSpPr>
        <p:sp>
          <p:nvSpPr>
            <p:cNvPr id="26" name="Rounded Rectangle 25"/>
            <p:cNvSpPr/>
            <p:nvPr/>
          </p:nvSpPr>
          <p:spPr>
            <a:xfrm>
              <a:off x="179512" y="1700808"/>
              <a:ext cx="1800000" cy="165618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“a”</a:t>
              </a:r>
              <a:br>
                <a:rPr lang="en-GB" sz="3200" dirty="0" smtClean="0"/>
              </a:br>
              <a:r>
                <a:rPr lang="en-GB" sz="3200" dirty="0" smtClean="0"/>
                <a:t>“b”</a:t>
              </a:r>
              <a:br>
                <a:rPr lang="en-GB" sz="3200" dirty="0" smtClean="0"/>
              </a:br>
              <a:r>
                <a:rPr lang="en-GB" sz="3200" dirty="0" smtClean="0"/>
                <a:t>“c”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79512" y="3861048"/>
              <a:ext cx="1800000" cy="72008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missing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95536" y="3284984"/>
              <a:ext cx="1296144" cy="50405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3200" dirty="0" smtClean="0"/>
                <a:t>or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 rot="-60000">
            <a:off x="2778279" y="712126"/>
            <a:ext cx="2233165" cy="762000"/>
          </a:xfrm>
          <a:prstGeom prst="rect">
            <a:avLst/>
          </a:prstGeom>
          <a:noFill/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Tag these with “</a:t>
            </a:r>
            <a:r>
              <a:rPr lang="en-GB" sz="2800" dirty="0" err="1" smtClean="0">
                <a:solidFill>
                  <a:srgbClr val="C00000"/>
                </a:solidFill>
                <a:latin typeface="Conformity" pitchFamily="2" charset="0"/>
              </a:rPr>
              <a:t>SomeString</a:t>
            </a: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”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08312" y="5013176"/>
            <a:ext cx="2915816" cy="762000"/>
          </a:xfrm>
          <a:prstGeom prst="rect">
            <a:avLst/>
          </a:prstGeom>
          <a:noFill/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Tag with “Nothing”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64088" y="2636912"/>
            <a:ext cx="367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</a:rPr>
              <a:t>type </a:t>
            </a:r>
            <a:r>
              <a:rPr lang="en-GB" sz="2800" dirty="0" err="1" smtClean="0">
                <a:solidFill>
                  <a:srgbClr val="C00000"/>
                </a:solidFill>
              </a:rPr>
              <a:t>OptionalString</a:t>
            </a:r>
            <a:r>
              <a:rPr lang="en-GB" sz="2800" dirty="0" smtClean="0">
                <a:solidFill>
                  <a:srgbClr val="C00000"/>
                </a:solidFill>
              </a:rPr>
              <a:t> = </a:t>
            </a:r>
          </a:p>
          <a:p>
            <a:r>
              <a:rPr lang="en-GB" sz="2800" dirty="0" smtClean="0">
                <a:solidFill>
                  <a:srgbClr val="C00000"/>
                </a:solidFill>
              </a:rPr>
              <a:t>  | </a:t>
            </a:r>
            <a:r>
              <a:rPr lang="en-GB" sz="2800" dirty="0" err="1" smtClean="0">
                <a:solidFill>
                  <a:srgbClr val="C00000"/>
                </a:solidFill>
              </a:rPr>
              <a:t>SomeString</a:t>
            </a:r>
            <a:r>
              <a:rPr lang="en-GB" sz="2800" dirty="0" smtClean="0">
                <a:solidFill>
                  <a:srgbClr val="C00000"/>
                </a:solidFill>
              </a:rPr>
              <a:t> of string</a:t>
            </a:r>
          </a:p>
          <a:p>
            <a:r>
              <a:rPr lang="en-GB" sz="2800" dirty="0" smtClean="0">
                <a:solidFill>
                  <a:srgbClr val="C00000"/>
                </a:solidFill>
              </a:rPr>
              <a:t>  | Nothing</a:t>
            </a:r>
            <a:endParaRPr lang="en-GB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 animBg="1"/>
      <p:bldP spid="25" grpId="0" animBg="1"/>
      <p:bldP spid="22" grpId="0"/>
      <p:bldP spid="23" grpId="0"/>
      <p:bldP spid="3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00200" y="2620069"/>
            <a:ext cx="495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OptionalInt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| </a:t>
            </a:r>
            <a:r>
              <a:rPr lang="en-GB" sz="2800" dirty="0" err="1" smtClean="0"/>
              <a:t>SomeInt</a:t>
            </a:r>
            <a:r>
              <a:rPr lang="en-GB" sz="2800" dirty="0" smtClean="0"/>
              <a:t> of </a:t>
            </a:r>
            <a:r>
              <a:rPr lang="en-GB" sz="2800" dirty="0" err="1" smtClean="0"/>
              <a:t>int</a:t>
            </a:r>
            <a:endParaRPr lang="en-GB" sz="2800" dirty="0" smtClean="0"/>
          </a:p>
          <a:p>
            <a:r>
              <a:rPr lang="en-GB" sz="2800" dirty="0" smtClean="0"/>
              <a:t>    | Nothing</a:t>
            </a:r>
            <a:endParaRPr lang="en-GB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600200" y="963885"/>
            <a:ext cx="495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OptionalString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| </a:t>
            </a:r>
            <a:r>
              <a:rPr lang="en-GB" sz="2800" dirty="0" err="1" smtClean="0"/>
              <a:t>SomeString</a:t>
            </a:r>
            <a:r>
              <a:rPr lang="en-GB" sz="2800" dirty="0" smtClean="0"/>
              <a:t> of string</a:t>
            </a:r>
          </a:p>
          <a:p>
            <a:r>
              <a:rPr lang="en-GB" sz="2800" dirty="0" smtClean="0"/>
              <a:t>    | Nothing</a:t>
            </a:r>
            <a:endParaRPr lang="en-GB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600200" y="4257328"/>
            <a:ext cx="495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OptionalBool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| </a:t>
            </a:r>
            <a:r>
              <a:rPr lang="en-GB" sz="2800" dirty="0" err="1" smtClean="0"/>
              <a:t>SomeBool</a:t>
            </a:r>
            <a:r>
              <a:rPr lang="en-GB" sz="2800" dirty="0" smtClean="0"/>
              <a:t> of </a:t>
            </a:r>
            <a:r>
              <a:rPr lang="en-GB" sz="2800" dirty="0" err="1" smtClean="0"/>
              <a:t>bool</a:t>
            </a:r>
            <a:endParaRPr lang="en-GB" sz="2800" dirty="0" smtClean="0"/>
          </a:p>
          <a:p>
            <a:r>
              <a:rPr lang="en-GB" sz="2800" dirty="0" smtClean="0"/>
              <a:t>    | Nothing</a:t>
            </a:r>
            <a:endParaRPr lang="en-GB" sz="2800" dirty="0"/>
          </a:p>
        </p:txBody>
      </p:sp>
      <p:sp>
        <p:nvSpPr>
          <p:cNvPr id="18" name="TextBox 17"/>
          <p:cNvSpPr txBox="1"/>
          <p:nvPr/>
        </p:nvSpPr>
        <p:spPr>
          <a:xfrm rot="60000" flipH="1">
            <a:off x="6812437" y="3012550"/>
            <a:ext cx="1795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Duplicate code?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optional types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/>
      <p:bldP spid="15" grpId="1"/>
      <p:bldP spid="16" grpId="1"/>
      <p:bldP spid="1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built-in “Option” type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403648" y="3140968"/>
            <a:ext cx="624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PersonalName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{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FirstName</a:t>
            </a:r>
            <a:r>
              <a:rPr lang="en-GB" sz="2800" dirty="0" smtClean="0"/>
              <a:t>: string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MiddleInitial</a:t>
            </a:r>
            <a:r>
              <a:rPr lang="en-GB" sz="2800" dirty="0" smtClean="0"/>
              <a:t>: string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LastName</a:t>
            </a:r>
            <a:r>
              <a:rPr lang="en-GB" sz="2800" dirty="0" smtClean="0"/>
              <a:t>: string</a:t>
            </a:r>
          </a:p>
          <a:p>
            <a:r>
              <a:rPr lang="en-GB" sz="2800" dirty="0" smtClean="0"/>
              <a:t>    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75656" y="1323925"/>
            <a:ext cx="495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Option&lt;'T&gt; = </a:t>
            </a:r>
          </a:p>
          <a:p>
            <a:r>
              <a:rPr lang="en-GB" sz="2800" dirty="0" smtClean="0"/>
              <a:t>    | Some of 'T</a:t>
            </a:r>
          </a:p>
          <a:p>
            <a:r>
              <a:rPr lang="en-GB" sz="2800" dirty="0" smtClean="0"/>
              <a:t>    | None</a:t>
            </a:r>
            <a:endParaRPr lang="en-GB" sz="2800" dirty="0"/>
          </a:p>
        </p:txBody>
      </p:sp>
      <p:grpSp>
        <p:nvGrpSpPr>
          <p:cNvPr id="2" name="Group 17"/>
          <p:cNvGrpSpPr/>
          <p:nvPr/>
        </p:nvGrpSpPr>
        <p:grpSpPr>
          <a:xfrm>
            <a:off x="3851920" y="1644432"/>
            <a:ext cx="2520332" cy="523220"/>
            <a:chOff x="3851920" y="1644432"/>
            <a:chExt cx="2520332" cy="523220"/>
          </a:xfrm>
        </p:grpSpPr>
        <p:sp>
          <p:nvSpPr>
            <p:cNvPr id="14" name="TextBox 13"/>
            <p:cNvSpPr txBox="1"/>
            <p:nvPr/>
          </p:nvSpPr>
          <p:spPr>
            <a:xfrm rot="21540000">
              <a:off x="4576430" y="1644432"/>
              <a:ext cx="17958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generic type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3851920" y="1772816"/>
              <a:ext cx="724647" cy="14889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1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built-in “Option” type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403648" y="3140968"/>
            <a:ext cx="624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PersonalName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{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FirstName</a:t>
            </a:r>
            <a:r>
              <a:rPr lang="en-GB" sz="2800" dirty="0" smtClean="0"/>
              <a:t>: string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MiddleInitial</a:t>
            </a:r>
            <a:r>
              <a:rPr lang="en-GB" sz="2800" dirty="0" smtClean="0"/>
              <a:t>: </a:t>
            </a:r>
            <a:r>
              <a:rPr lang="en-GB" sz="2800" dirty="0" smtClean="0">
                <a:solidFill>
                  <a:srgbClr val="C00000"/>
                </a:solidFill>
              </a:rPr>
              <a:t>Option&lt;string&gt;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LastName</a:t>
            </a:r>
            <a:r>
              <a:rPr lang="en-GB" sz="2800" dirty="0" smtClean="0"/>
              <a:t>: string</a:t>
            </a:r>
          </a:p>
          <a:p>
            <a:r>
              <a:rPr lang="en-GB" sz="2800" dirty="0" smtClean="0"/>
              <a:t>    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75656" y="1323925"/>
            <a:ext cx="495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Option&lt;'T&gt; = </a:t>
            </a:r>
          </a:p>
          <a:p>
            <a:r>
              <a:rPr lang="en-GB" sz="2800" dirty="0" smtClean="0"/>
              <a:t>    | Some of 'T</a:t>
            </a:r>
          </a:p>
          <a:p>
            <a:r>
              <a:rPr lang="en-GB" sz="2800" dirty="0" smtClean="0"/>
              <a:t>    | None</a:t>
            </a:r>
            <a:endParaRPr lang="en-GB" sz="2800" dirty="0"/>
          </a:p>
        </p:txBody>
      </p:sp>
      <p:grpSp>
        <p:nvGrpSpPr>
          <p:cNvPr id="2" name="Group 17"/>
          <p:cNvGrpSpPr/>
          <p:nvPr/>
        </p:nvGrpSpPr>
        <p:grpSpPr>
          <a:xfrm>
            <a:off x="3851920" y="1644432"/>
            <a:ext cx="2520332" cy="523220"/>
            <a:chOff x="3851920" y="1644432"/>
            <a:chExt cx="2520332" cy="523220"/>
          </a:xfrm>
        </p:grpSpPr>
        <p:sp>
          <p:nvSpPr>
            <p:cNvPr id="14" name="TextBox 13"/>
            <p:cNvSpPr txBox="1"/>
            <p:nvPr/>
          </p:nvSpPr>
          <p:spPr>
            <a:xfrm rot="21540000">
              <a:off x="4576430" y="1644432"/>
              <a:ext cx="17958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generic type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3851920" y="1772816"/>
              <a:ext cx="724647" cy="14889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built-in “Option” type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403648" y="3140968"/>
            <a:ext cx="624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PersonalName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{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FirstName</a:t>
            </a:r>
            <a:r>
              <a:rPr lang="en-GB" sz="2800" dirty="0" smtClean="0"/>
              <a:t>: string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MiddleInitial</a:t>
            </a:r>
            <a:r>
              <a:rPr lang="en-GB" sz="2800" dirty="0" smtClean="0"/>
              <a:t>: </a:t>
            </a:r>
            <a:r>
              <a:rPr lang="en-GB" sz="2800" dirty="0" smtClean="0">
                <a:solidFill>
                  <a:srgbClr val="C00000"/>
                </a:solidFill>
              </a:rPr>
              <a:t>string option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LastName</a:t>
            </a:r>
            <a:r>
              <a:rPr lang="en-GB" sz="2800" dirty="0" smtClean="0"/>
              <a:t>: string</a:t>
            </a:r>
          </a:p>
          <a:p>
            <a:r>
              <a:rPr lang="en-GB" sz="2800" dirty="0" smtClean="0"/>
              <a:t>    }</a:t>
            </a:r>
          </a:p>
        </p:txBody>
      </p:sp>
      <p:sp>
        <p:nvSpPr>
          <p:cNvPr id="12" name="TextBox 11"/>
          <p:cNvSpPr txBox="1"/>
          <p:nvPr/>
        </p:nvSpPr>
        <p:spPr>
          <a:xfrm rot="60000" flipH="1">
            <a:off x="6812437" y="4106030"/>
            <a:ext cx="1795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nice and readable!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75656" y="1323925"/>
            <a:ext cx="495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Option&lt;'T&gt; = </a:t>
            </a:r>
          </a:p>
          <a:p>
            <a:r>
              <a:rPr lang="en-GB" sz="2800" dirty="0" smtClean="0"/>
              <a:t>    | Some of 'T</a:t>
            </a:r>
          </a:p>
          <a:p>
            <a:r>
              <a:rPr lang="en-GB" sz="2800" dirty="0" smtClean="0"/>
              <a:t>    | None</a:t>
            </a:r>
            <a:endParaRPr lang="en-GB" sz="28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3851920" y="1644432"/>
            <a:ext cx="2520332" cy="523220"/>
            <a:chOff x="3851920" y="1644432"/>
            <a:chExt cx="2520332" cy="523220"/>
          </a:xfrm>
        </p:grpSpPr>
        <p:sp>
          <p:nvSpPr>
            <p:cNvPr id="14" name="TextBox 13"/>
            <p:cNvSpPr txBox="1"/>
            <p:nvPr/>
          </p:nvSpPr>
          <p:spPr>
            <a:xfrm rot="21540000">
              <a:off x="4576430" y="1644432"/>
              <a:ext cx="17958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generic type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3851920" y="1772816"/>
              <a:ext cx="724647" cy="14889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Single choice types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467544" y="1600200"/>
            <a:ext cx="8458200" cy="11811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type Something = </a:t>
            </a:r>
            <a:br>
              <a:rPr lang="en-GB" dirty="0" smtClean="0"/>
            </a:br>
            <a:r>
              <a:rPr lang="en-GB" dirty="0" smtClean="0"/>
              <a:t>   | </a:t>
            </a:r>
            <a:r>
              <a:rPr lang="en-GB" dirty="0" err="1" smtClean="0"/>
              <a:t>ChoiceA</a:t>
            </a:r>
            <a:r>
              <a:rPr lang="en-GB" dirty="0" smtClean="0"/>
              <a:t> of A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 rot="60000" flipH="1">
            <a:off x="5728516" y="1721693"/>
            <a:ext cx="2331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One choice only? Why?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068960"/>
            <a:ext cx="8458200" cy="295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 Email = </a:t>
            </a:r>
            <a:b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| Email of string</a:t>
            </a:r>
          </a:p>
          <a:p>
            <a:pPr marL="342900" indent="-342900">
              <a:spcBef>
                <a:spcPct val="20000"/>
              </a:spcBef>
            </a:pPr>
            <a:r>
              <a:rPr lang="en-GB" sz="3200" dirty="0" smtClean="0"/>
              <a:t>type </a:t>
            </a:r>
            <a:r>
              <a:rPr lang="en-GB" sz="3200" dirty="0" err="1" smtClean="0"/>
              <a:t>CustomerId</a:t>
            </a:r>
            <a:r>
              <a:rPr lang="en-GB" sz="3200" dirty="0" smtClean="0"/>
              <a:t> = </a:t>
            </a:r>
            <a:br>
              <a:rPr lang="en-GB" sz="3200" dirty="0" smtClean="0"/>
            </a:br>
            <a:r>
              <a:rPr lang="en-GB" sz="3200" dirty="0" smtClean="0"/>
              <a:t>   | </a:t>
            </a:r>
            <a:r>
              <a:rPr lang="en-GB" sz="3200" dirty="0" err="1" smtClean="0"/>
              <a:t>CustomerId</a:t>
            </a:r>
            <a:r>
              <a:rPr lang="en-GB" sz="3200" dirty="0" smtClean="0"/>
              <a:t> of </a:t>
            </a:r>
            <a:r>
              <a:rPr lang="en-GB" sz="3200" dirty="0" err="1" smtClean="0"/>
              <a:t>int</a:t>
            </a:r>
            <a:endParaRPr lang="en-GB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8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Wrapping primitive types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755576" y="1600200"/>
            <a:ext cx="8004175" cy="228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Is an </a:t>
            </a:r>
            <a:r>
              <a:rPr lang="en-GB" dirty="0" err="1" smtClean="0"/>
              <a:t>EmailAddress</a:t>
            </a:r>
            <a:r>
              <a:rPr lang="en-GB" dirty="0" smtClean="0"/>
              <a:t> just a string?</a:t>
            </a:r>
          </a:p>
          <a:p>
            <a:pPr>
              <a:buNone/>
            </a:pPr>
            <a:r>
              <a:rPr lang="en-GB" dirty="0" smtClean="0"/>
              <a:t>Is a </a:t>
            </a:r>
            <a:r>
              <a:rPr lang="en-GB" dirty="0" err="1" smtClean="0"/>
              <a:t>CustomerId</a:t>
            </a:r>
            <a:r>
              <a:rPr lang="en-GB" dirty="0" smtClean="0"/>
              <a:t> just a </a:t>
            </a:r>
            <a:r>
              <a:rPr lang="en-GB" dirty="0" err="1" smtClean="0"/>
              <a:t>int</a:t>
            </a:r>
            <a:r>
              <a:rPr lang="en-GB" dirty="0" smtClean="0"/>
              <a:t>?</a:t>
            </a:r>
            <a:br>
              <a:rPr lang="en-GB" dirty="0" smtClean="0"/>
            </a:br>
            <a:endParaRPr lang="en-GB" dirty="0" smtClean="0"/>
          </a:p>
          <a:p>
            <a:pPr>
              <a:buNone/>
            </a:pPr>
            <a:r>
              <a:rPr lang="en-GB" dirty="0" smtClean="0"/>
              <a:t>Use </a:t>
            </a:r>
            <a:r>
              <a:rPr lang="en-GB" dirty="0" smtClean="0">
                <a:solidFill>
                  <a:srgbClr val="C00000"/>
                </a:solidFill>
              </a:rPr>
              <a:t>single choice </a:t>
            </a:r>
            <a:r>
              <a:rPr lang="en-GB" dirty="0" smtClean="0"/>
              <a:t>types to keep them distinct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45232" y="3987061"/>
            <a:ext cx="7914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EmailAddress</a:t>
            </a:r>
            <a:r>
              <a:rPr lang="en-GB" sz="2800" dirty="0" smtClean="0"/>
              <a:t> = </a:t>
            </a:r>
            <a:r>
              <a:rPr lang="en-GB" sz="2800" dirty="0" err="1" smtClean="0"/>
              <a:t>EmailAddress</a:t>
            </a:r>
            <a:r>
              <a:rPr lang="en-GB" sz="2800" dirty="0" smtClean="0"/>
              <a:t> of string</a:t>
            </a:r>
          </a:p>
          <a:p>
            <a:r>
              <a:rPr lang="en-GB" sz="2800" dirty="0" smtClean="0"/>
              <a:t>type </a:t>
            </a:r>
            <a:r>
              <a:rPr lang="en-GB" sz="2800" dirty="0" err="1" smtClean="0"/>
              <a:t>PhoneNumber</a:t>
            </a:r>
            <a:r>
              <a:rPr lang="en-GB" sz="2800" dirty="0" smtClean="0"/>
              <a:t> = </a:t>
            </a:r>
            <a:r>
              <a:rPr lang="en-GB" sz="2800" dirty="0" err="1" smtClean="0"/>
              <a:t>PhoneNumber</a:t>
            </a:r>
            <a:r>
              <a:rPr lang="en-GB" sz="2800" dirty="0" smtClean="0"/>
              <a:t> of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5232" y="5085185"/>
            <a:ext cx="7243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CustomerId</a:t>
            </a:r>
            <a:r>
              <a:rPr lang="en-GB" sz="2800" dirty="0" smtClean="0"/>
              <a:t> = </a:t>
            </a:r>
            <a:r>
              <a:rPr lang="en-GB" sz="2800" dirty="0" err="1" smtClean="0"/>
              <a:t>CustomerId</a:t>
            </a:r>
            <a:r>
              <a:rPr lang="en-GB" sz="2800" dirty="0" smtClean="0"/>
              <a:t> of </a:t>
            </a:r>
            <a:r>
              <a:rPr lang="en-GB" sz="2800" dirty="0" err="1" smtClean="0"/>
              <a:t>int</a:t>
            </a:r>
            <a:endParaRPr lang="en-GB" sz="2800" dirty="0" smtClean="0"/>
          </a:p>
          <a:p>
            <a:r>
              <a:rPr lang="en-GB" sz="2800" dirty="0" smtClean="0"/>
              <a:t>type </a:t>
            </a:r>
            <a:r>
              <a:rPr lang="en-GB" sz="2800" dirty="0" err="1" smtClean="0"/>
              <a:t>OrderId</a:t>
            </a:r>
            <a:r>
              <a:rPr lang="en-GB" sz="2800" dirty="0" smtClean="0"/>
              <a:t> = </a:t>
            </a:r>
            <a:r>
              <a:rPr lang="en-GB" sz="2800" dirty="0" err="1" smtClean="0"/>
              <a:t>OrderId</a:t>
            </a:r>
            <a:r>
              <a:rPr lang="en-GB" sz="2800" dirty="0" smtClean="0"/>
              <a:t> of </a:t>
            </a:r>
            <a:r>
              <a:rPr lang="en-GB" sz="2800" dirty="0" err="1" smtClean="0"/>
              <a:t>int</a:t>
            </a:r>
            <a:endParaRPr lang="en-GB" sz="2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5364091" y="4437112"/>
            <a:ext cx="3775520" cy="975571"/>
            <a:chOff x="5364091" y="4437112"/>
            <a:chExt cx="3775520" cy="975571"/>
          </a:xfrm>
        </p:grpSpPr>
        <p:sp>
          <p:nvSpPr>
            <p:cNvPr id="8" name="TextBox 7"/>
            <p:cNvSpPr txBox="1"/>
            <p:nvPr/>
          </p:nvSpPr>
          <p:spPr>
            <a:xfrm rot="60000" flipH="1">
              <a:off x="6808300" y="4889463"/>
              <a:ext cx="2331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Distinct types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5436097" y="4437112"/>
              <a:ext cx="2749512" cy="434926"/>
            </a:xfrm>
            <a:custGeom>
              <a:avLst/>
              <a:gdLst>
                <a:gd name="connsiteX0" fmla="*/ 857250 w 895060"/>
                <a:gd name="connsiteY0" fmla="*/ 685589 h 685589"/>
                <a:gd name="connsiteX1" fmla="*/ 857250 w 895060"/>
                <a:gd name="connsiteY1" fmla="*/ 299826 h 685589"/>
                <a:gd name="connsiteX2" fmla="*/ 828675 w 895060"/>
                <a:gd name="connsiteY2" fmla="*/ 256964 h 685589"/>
                <a:gd name="connsiteX3" fmla="*/ 785812 w 895060"/>
                <a:gd name="connsiteY3" fmla="*/ 228389 h 685589"/>
                <a:gd name="connsiteX4" fmla="*/ 757237 w 895060"/>
                <a:gd name="connsiteY4" fmla="*/ 185526 h 685589"/>
                <a:gd name="connsiteX5" fmla="*/ 714375 w 895060"/>
                <a:gd name="connsiteY5" fmla="*/ 171239 h 685589"/>
                <a:gd name="connsiteX6" fmla="*/ 628650 w 895060"/>
                <a:gd name="connsiteY6" fmla="*/ 128376 h 685589"/>
                <a:gd name="connsiteX7" fmla="*/ 585787 w 895060"/>
                <a:gd name="connsiteY7" fmla="*/ 85514 h 685589"/>
                <a:gd name="connsiteX8" fmla="*/ 385762 w 895060"/>
                <a:gd name="connsiteY8" fmla="*/ 42651 h 685589"/>
                <a:gd name="connsiteX9" fmla="*/ 314325 w 895060"/>
                <a:gd name="connsiteY9" fmla="*/ 28364 h 685589"/>
                <a:gd name="connsiteX10" fmla="*/ 0 w 895060"/>
                <a:gd name="connsiteY10" fmla="*/ 56939 h 685589"/>
                <a:gd name="connsiteX0" fmla="*/ 857250 w 895060"/>
                <a:gd name="connsiteY0" fmla="*/ 657225 h 657225"/>
                <a:gd name="connsiteX1" fmla="*/ 857250 w 895060"/>
                <a:gd name="connsiteY1" fmla="*/ 271462 h 657225"/>
                <a:gd name="connsiteX2" fmla="*/ 828675 w 895060"/>
                <a:gd name="connsiteY2" fmla="*/ 228600 h 657225"/>
                <a:gd name="connsiteX3" fmla="*/ 785812 w 895060"/>
                <a:gd name="connsiteY3" fmla="*/ 200025 h 657225"/>
                <a:gd name="connsiteX4" fmla="*/ 757237 w 895060"/>
                <a:gd name="connsiteY4" fmla="*/ 157162 h 657225"/>
                <a:gd name="connsiteX5" fmla="*/ 714375 w 895060"/>
                <a:gd name="connsiteY5" fmla="*/ 142875 h 657225"/>
                <a:gd name="connsiteX6" fmla="*/ 628650 w 895060"/>
                <a:gd name="connsiteY6" fmla="*/ 100012 h 657225"/>
                <a:gd name="connsiteX7" fmla="*/ 585787 w 895060"/>
                <a:gd name="connsiteY7" fmla="*/ 57150 h 657225"/>
                <a:gd name="connsiteX8" fmla="*/ 385762 w 895060"/>
                <a:gd name="connsiteY8" fmla="*/ 14287 h 657225"/>
                <a:gd name="connsiteX9" fmla="*/ 314325 w 895060"/>
                <a:gd name="connsiteY9" fmla="*/ 0 h 657225"/>
                <a:gd name="connsiteX10" fmla="*/ 0 w 895060"/>
                <a:gd name="connsiteY10" fmla="*/ 28575 h 657225"/>
                <a:gd name="connsiteX0" fmla="*/ 857250 w 895060"/>
                <a:gd name="connsiteY0" fmla="*/ 657225 h 657225"/>
                <a:gd name="connsiteX1" fmla="*/ 857250 w 895060"/>
                <a:gd name="connsiteY1" fmla="*/ 271462 h 657225"/>
                <a:gd name="connsiteX2" fmla="*/ 828675 w 895060"/>
                <a:gd name="connsiteY2" fmla="*/ 228600 h 657225"/>
                <a:gd name="connsiteX3" fmla="*/ 785812 w 895060"/>
                <a:gd name="connsiteY3" fmla="*/ 200025 h 657225"/>
                <a:gd name="connsiteX4" fmla="*/ 757237 w 895060"/>
                <a:gd name="connsiteY4" fmla="*/ 157162 h 657225"/>
                <a:gd name="connsiteX5" fmla="*/ 714375 w 895060"/>
                <a:gd name="connsiteY5" fmla="*/ 142875 h 657225"/>
                <a:gd name="connsiteX6" fmla="*/ 585787 w 895060"/>
                <a:gd name="connsiteY6" fmla="*/ 57150 h 657225"/>
                <a:gd name="connsiteX7" fmla="*/ 385762 w 895060"/>
                <a:gd name="connsiteY7" fmla="*/ 14287 h 657225"/>
                <a:gd name="connsiteX8" fmla="*/ 314325 w 895060"/>
                <a:gd name="connsiteY8" fmla="*/ 0 h 657225"/>
                <a:gd name="connsiteX9" fmla="*/ 0 w 895060"/>
                <a:gd name="connsiteY9" fmla="*/ 28575 h 657225"/>
                <a:gd name="connsiteX0" fmla="*/ 857250 w 895060"/>
                <a:gd name="connsiteY0" fmla="*/ 657225 h 657225"/>
                <a:gd name="connsiteX1" fmla="*/ 857250 w 895060"/>
                <a:gd name="connsiteY1" fmla="*/ 271462 h 657225"/>
                <a:gd name="connsiteX2" fmla="*/ 828675 w 895060"/>
                <a:gd name="connsiteY2" fmla="*/ 228600 h 657225"/>
                <a:gd name="connsiteX3" fmla="*/ 785812 w 895060"/>
                <a:gd name="connsiteY3" fmla="*/ 200025 h 657225"/>
                <a:gd name="connsiteX4" fmla="*/ 714375 w 895060"/>
                <a:gd name="connsiteY4" fmla="*/ 142875 h 657225"/>
                <a:gd name="connsiteX5" fmla="*/ 585787 w 895060"/>
                <a:gd name="connsiteY5" fmla="*/ 57150 h 657225"/>
                <a:gd name="connsiteX6" fmla="*/ 385762 w 895060"/>
                <a:gd name="connsiteY6" fmla="*/ 14287 h 657225"/>
                <a:gd name="connsiteX7" fmla="*/ 314325 w 895060"/>
                <a:gd name="connsiteY7" fmla="*/ 0 h 657225"/>
                <a:gd name="connsiteX8" fmla="*/ 0 w 895060"/>
                <a:gd name="connsiteY8" fmla="*/ 28575 h 657225"/>
                <a:gd name="connsiteX0" fmla="*/ 857250 w 895060"/>
                <a:gd name="connsiteY0" fmla="*/ 657225 h 657225"/>
                <a:gd name="connsiteX1" fmla="*/ 857250 w 895060"/>
                <a:gd name="connsiteY1" fmla="*/ 271462 h 657225"/>
                <a:gd name="connsiteX2" fmla="*/ 785812 w 895060"/>
                <a:gd name="connsiteY2" fmla="*/ 200025 h 657225"/>
                <a:gd name="connsiteX3" fmla="*/ 714375 w 895060"/>
                <a:gd name="connsiteY3" fmla="*/ 142875 h 657225"/>
                <a:gd name="connsiteX4" fmla="*/ 585787 w 895060"/>
                <a:gd name="connsiteY4" fmla="*/ 57150 h 657225"/>
                <a:gd name="connsiteX5" fmla="*/ 385762 w 895060"/>
                <a:gd name="connsiteY5" fmla="*/ 14287 h 657225"/>
                <a:gd name="connsiteX6" fmla="*/ 314325 w 895060"/>
                <a:gd name="connsiteY6" fmla="*/ 0 h 657225"/>
                <a:gd name="connsiteX7" fmla="*/ 0 w 895060"/>
                <a:gd name="connsiteY7" fmla="*/ 28575 h 657225"/>
                <a:gd name="connsiteX0" fmla="*/ 857250 w 857250"/>
                <a:gd name="connsiteY0" fmla="*/ 657225 h 657225"/>
                <a:gd name="connsiteX1" fmla="*/ 785812 w 857250"/>
                <a:gd name="connsiteY1" fmla="*/ 200025 h 657225"/>
                <a:gd name="connsiteX2" fmla="*/ 714375 w 857250"/>
                <a:gd name="connsiteY2" fmla="*/ 142875 h 657225"/>
                <a:gd name="connsiteX3" fmla="*/ 585787 w 857250"/>
                <a:gd name="connsiteY3" fmla="*/ 57150 h 657225"/>
                <a:gd name="connsiteX4" fmla="*/ 385762 w 857250"/>
                <a:gd name="connsiteY4" fmla="*/ 14287 h 657225"/>
                <a:gd name="connsiteX5" fmla="*/ 314325 w 857250"/>
                <a:gd name="connsiteY5" fmla="*/ 0 h 657225"/>
                <a:gd name="connsiteX6" fmla="*/ 0 w 857250"/>
                <a:gd name="connsiteY6" fmla="*/ 28575 h 657225"/>
                <a:gd name="connsiteX0" fmla="*/ 857250 w 859744"/>
                <a:gd name="connsiteY0" fmla="*/ 657225 h 657225"/>
                <a:gd name="connsiteX1" fmla="*/ 785812 w 859744"/>
                <a:gd name="connsiteY1" fmla="*/ 200025 h 657225"/>
                <a:gd name="connsiteX2" fmla="*/ 714375 w 859744"/>
                <a:gd name="connsiteY2" fmla="*/ 142875 h 657225"/>
                <a:gd name="connsiteX3" fmla="*/ 585787 w 859744"/>
                <a:gd name="connsiteY3" fmla="*/ 57150 h 657225"/>
                <a:gd name="connsiteX4" fmla="*/ 385762 w 859744"/>
                <a:gd name="connsiteY4" fmla="*/ 14287 h 657225"/>
                <a:gd name="connsiteX5" fmla="*/ 314325 w 859744"/>
                <a:gd name="connsiteY5" fmla="*/ 0 h 657225"/>
                <a:gd name="connsiteX6" fmla="*/ 0 w 859744"/>
                <a:gd name="connsiteY6" fmla="*/ 28575 h 657225"/>
                <a:gd name="connsiteX0" fmla="*/ 857250 w 857250"/>
                <a:gd name="connsiteY0" fmla="*/ 657225 h 657225"/>
                <a:gd name="connsiteX1" fmla="*/ 749664 w 857250"/>
                <a:gd name="connsiteY1" fmla="*/ 163490 h 657225"/>
                <a:gd name="connsiteX2" fmla="*/ 714375 w 857250"/>
                <a:gd name="connsiteY2" fmla="*/ 142875 h 657225"/>
                <a:gd name="connsiteX3" fmla="*/ 585787 w 857250"/>
                <a:gd name="connsiteY3" fmla="*/ 57150 h 657225"/>
                <a:gd name="connsiteX4" fmla="*/ 385762 w 857250"/>
                <a:gd name="connsiteY4" fmla="*/ 14287 h 657225"/>
                <a:gd name="connsiteX5" fmla="*/ 314325 w 857250"/>
                <a:gd name="connsiteY5" fmla="*/ 0 h 657225"/>
                <a:gd name="connsiteX6" fmla="*/ 0 w 857250"/>
                <a:gd name="connsiteY6" fmla="*/ 28575 h 657225"/>
                <a:gd name="connsiteX0" fmla="*/ 857250 w 886068"/>
                <a:gd name="connsiteY0" fmla="*/ 657225 h 657225"/>
                <a:gd name="connsiteX1" fmla="*/ 812136 w 886068"/>
                <a:gd name="connsiteY1" fmla="*/ 245235 h 657225"/>
                <a:gd name="connsiteX2" fmla="*/ 714375 w 886068"/>
                <a:gd name="connsiteY2" fmla="*/ 142875 h 657225"/>
                <a:gd name="connsiteX3" fmla="*/ 585787 w 886068"/>
                <a:gd name="connsiteY3" fmla="*/ 57150 h 657225"/>
                <a:gd name="connsiteX4" fmla="*/ 385762 w 886068"/>
                <a:gd name="connsiteY4" fmla="*/ 14287 h 657225"/>
                <a:gd name="connsiteX5" fmla="*/ 314325 w 886068"/>
                <a:gd name="connsiteY5" fmla="*/ 0 h 657225"/>
                <a:gd name="connsiteX6" fmla="*/ 0 w 886068"/>
                <a:gd name="connsiteY6" fmla="*/ 28575 h 657225"/>
                <a:gd name="connsiteX0" fmla="*/ 906226 w 935044"/>
                <a:gd name="connsiteY0" fmla="*/ 807409 h 807409"/>
                <a:gd name="connsiteX1" fmla="*/ 861112 w 935044"/>
                <a:gd name="connsiteY1" fmla="*/ 395419 h 807409"/>
                <a:gd name="connsiteX2" fmla="*/ 763351 w 935044"/>
                <a:gd name="connsiteY2" fmla="*/ 293059 h 807409"/>
                <a:gd name="connsiteX3" fmla="*/ 634763 w 935044"/>
                <a:gd name="connsiteY3" fmla="*/ 207334 h 807409"/>
                <a:gd name="connsiteX4" fmla="*/ 434738 w 935044"/>
                <a:gd name="connsiteY4" fmla="*/ 164471 h 807409"/>
                <a:gd name="connsiteX5" fmla="*/ 363301 w 935044"/>
                <a:gd name="connsiteY5" fmla="*/ 150184 h 807409"/>
                <a:gd name="connsiteX6" fmla="*/ 0 w 935044"/>
                <a:gd name="connsiteY6" fmla="*/ 19781 h 807409"/>
                <a:gd name="connsiteX0" fmla="*/ 906226 w 935044"/>
                <a:gd name="connsiteY0" fmla="*/ 787628 h 787628"/>
                <a:gd name="connsiteX1" fmla="*/ 861112 w 935044"/>
                <a:gd name="connsiteY1" fmla="*/ 375638 h 787628"/>
                <a:gd name="connsiteX2" fmla="*/ 763351 w 935044"/>
                <a:gd name="connsiteY2" fmla="*/ 273278 h 787628"/>
                <a:gd name="connsiteX3" fmla="*/ 634763 w 935044"/>
                <a:gd name="connsiteY3" fmla="*/ 187553 h 787628"/>
                <a:gd name="connsiteX4" fmla="*/ 434738 w 935044"/>
                <a:gd name="connsiteY4" fmla="*/ 144690 h 787628"/>
                <a:gd name="connsiteX5" fmla="*/ 363301 w 935044"/>
                <a:gd name="connsiteY5" fmla="*/ 130403 h 787628"/>
                <a:gd name="connsiteX6" fmla="*/ 0 w 935044"/>
                <a:gd name="connsiteY6" fmla="*/ 0 h 787628"/>
                <a:gd name="connsiteX0" fmla="*/ 906226 w 935044"/>
                <a:gd name="connsiteY0" fmla="*/ 787628 h 787628"/>
                <a:gd name="connsiteX1" fmla="*/ 861112 w 935044"/>
                <a:gd name="connsiteY1" fmla="*/ 375638 h 787628"/>
                <a:gd name="connsiteX2" fmla="*/ 763351 w 935044"/>
                <a:gd name="connsiteY2" fmla="*/ 273278 h 787628"/>
                <a:gd name="connsiteX3" fmla="*/ 634763 w 935044"/>
                <a:gd name="connsiteY3" fmla="*/ 187553 h 787628"/>
                <a:gd name="connsiteX4" fmla="*/ 434738 w 935044"/>
                <a:gd name="connsiteY4" fmla="*/ 144690 h 787628"/>
                <a:gd name="connsiteX5" fmla="*/ 363301 w 935044"/>
                <a:gd name="connsiteY5" fmla="*/ 130403 h 787628"/>
                <a:gd name="connsiteX6" fmla="*/ 0 w 935044"/>
                <a:gd name="connsiteY6" fmla="*/ 0 h 78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5044" h="787628">
                  <a:moveTo>
                    <a:pt x="906226" y="787628"/>
                  </a:moveTo>
                  <a:cubicBezTo>
                    <a:pt x="891343" y="692378"/>
                    <a:pt x="935044" y="532746"/>
                    <a:pt x="861112" y="375638"/>
                  </a:cubicBezTo>
                  <a:cubicBezTo>
                    <a:pt x="842062" y="361351"/>
                    <a:pt x="796688" y="297090"/>
                    <a:pt x="763351" y="273278"/>
                  </a:cubicBezTo>
                  <a:cubicBezTo>
                    <a:pt x="734776" y="256609"/>
                    <a:pt x="689532" y="208984"/>
                    <a:pt x="634763" y="187553"/>
                  </a:cubicBezTo>
                  <a:cubicBezTo>
                    <a:pt x="572063" y="152720"/>
                    <a:pt x="503141" y="155214"/>
                    <a:pt x="434738" y="144690"/>
                  </a:cubicBezTo>
                  <a:cubicBezTo>
                    <a:pt x="410736" y="140997"/>
                    <a:pt x="387113" y="135165"/>
                    <a:pt x="363301" y="130403"/>
                  </a:cubicBezTo>
                  <a:cubicBezTo>
                    <a:pt x="66915" y="145222"/>
                    <a:pt x="48250" y="179215"/>
                    <a:pt x="0" y="0"/>
                  </a:cubicBezTo>
                </a:path>
              </a:pathLst>
            </a:cu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 9"/>
            <p:cNvSpPr/>
            <p:nvPr/>
          </p:nvSpPr>
          <p:spPr>
            <a:xfrm rot="5400000" flipV="1">
              <a:off x="5988709" y="4172536"/>
              <a:ext cx="272084" cy="1521319"/>
            </a:xfrm>
            <a:custGeom>
              <a:avLst/>
              <a:gdLst>
                <a:gd name="connsiteX0" fmla="*/ 857250 w 895060"/>
                <a:gd name="connsiteY0" fmla="*/ 685589 h 685589"/>
                <a:gd name="connsiteX1" fmla="*/ 857250 w 895060"/>
                <a:gd name="connsiteY1" fmla="*/ 299826 h 685589"/>
                <a:gd name="connsiteX2" fmla="*/ 828675 w 895060"/>
                <a:gd name="connsiteY2" fmla="*/ 256964 h 685589"/>
                <a:gd name="connsiteX3" fmla="*/ 785812 w 895060"/>
                <a:gd name="connsiteY3" fmla="*/ 228389 h 685589"/>
                <a:gd name="connsiteX4" fmla="*/ 757237 w 895060"/>
                <a:gd name="connsiteY4" fmla="*/ 185526 h 685589"/>
                <a:gd name="connsiteX5" fmla="*/ 714375 w 895060"/>
                <a:gd name="connsiteY5" fmla="*/ 171239 h 685589"/>
                <a:gd name="connsiteX6" fmla="*/ 628650 w 895060"/>
                <a:gd name="connsiteY6" fmla="*/ 128376 h 685589"/>
                <a:gd name="connsiteX7" fmla="*/ 585787 w 895060"/>
                <a:gd name="connsiteY7" fmla="*/ 85514 h 685589"/>
                <a:gd name="connsiteX8" fmla="*/ 385762 w 895060"/>
                <a:gd name="connsiteY8" fmla="*/ 42651 h 685589"/>
                <a:gd name="connsiteX9" fmla="*/ 314325 w 895060"/>
                <a:gd name="connsiteY9" fmla="*/ 28364 h 685589"/>
                <a:gd name="connsiteX10" fmla="*/ 0 w 895060"/>
                <a:gd name="connsiteY10" fmla="*/ 56939 h 685589"/>
                <a:gd name="connsiteX0" fmla="*/ 857250 w 895060"/>
                <a:gd name="connsiteY0" fmla="*/ 657225 h 657225"/>
                <a:gd name="connsiteX1" fmla="*/ 857250 w 895060"/>
                <a:gd name="connsiteY1" fmla="*/ 271462 h 657225"/>
                <a:gd name="connsiteX2" fmla="*/ 828675 w 895060"/>
                <a:gd name="connsiteY2" fmla="*/ 228600 h 657225"/>
                <a:gd name="connsiteX3" fmla="*/ 785812 w 895060"/>
                <a:gd name="connsiteY3" fmla="*/ 200025 h 657225"/>
                <a:gd name="connsiteX4" fmla="*/ 757237 w 895060"/>
                <a:gd name="connsiteY4" fmla="*/ 157162 h 657225"/>
                <a:gd name="connsiteX5" fmla="*/ 714375 w 895060"/>
                <a:gd name="connsiteY5" fmla="*/ 142875 h 657225"/>
                <a:gd name="connsiteX6" fmla="*/ 628650 w 895060"/>
                <a:gd name="connsiteY6" fmla="*/ 100012 h 657225"/>
                <a:gd name="connsiteX7" fmla="*/ 585787 w 895060"/>
                <a:gd name="connsiteY7" fmla="*/ 57150 h 657225"/>
                <a:gd name="connsiteX8" fmla="*/ 385762 w 895060"/>
                <a:gd name="connsiteY8" fmla="*/ 14287 h 657225"/>
                <a:gd name="connsiteX9" fmla="*/ 314325 w 895060"/>
                <a:gd name="connsiteY9" fmla="*/ 0 h 657225"/>
                <a:gd name="connsiteX10" fmla="*/ 0 w 895060"/>
                <a:gd name="connsiteY10" fmla="*/ 28575 h 657225"/>
                <a:gd name="connsiteX0" fmla="*/ 857250 w 895060"/>
                <a:gd name="connsiteY0" fmla="*/ 648431 h 648431"/>
                <a:gd name="connsiteX1" fmla="*/ 857250 w 895060"/>
                <a:gd name="connsiteY1" fmla="*/ 262668 h 648431"/>
                <a:gd name="connsiteX2" fmla="*/ 828675 w 895060"/>
                <a:gd name="connsiteY2" fmla="*/ 219806 h 648431"/>
                <a:gd name="connsiteX3" fmla="*/ 785812 w 895060"/>
                <a:gd name="connsiteY3" fmla="*/ 191231 h 648431"/>
                <a:gd name="connsiteX4" fmla="*/ 757237 w 895060"/>
                <a:gd name="connsiteY4" fmla="*/ 148368 h 648431"/>
                <a:gd name="connsiteX5" fmla="*/ 714375 w 895060"/>
                <a:gd name="connsiteY5" fmla="*/ 134081 h 648431"/>
                <a:gd name="connsiteX6" fmla="*/ 628650 w 895060"/>
                <a:gd name="connsiteY6" fmla="*/ 91218 h 648431"/>
                <a:gd name="connsiteX7" fmla="*/ 585787 w 895060"/>
                <a:gd name="connsiteY7" fmla="*/ 48356 h 648431"/>
                <a:gd name="connsiteX8" fmla="*/ 385762 w 895060"/>
                <a:gd name="connsiteY8" fmla="*/ 5493 h 648431"/>
                <a:gd name="connsiteX9" fmla="*/ 561925 w 895060"/>
                <a:gd name="connsiteY9" fmla="*/ 20908 h 648431"/>
                <a:gd name="connsiteX10" fmla="*/ 0 w 895060"/>
                <a:gd name="connsiteY10" fmla="*/ 19781 h 648431"/>
                <a:gd name="connsiteX0" fmla="*/ 857250 w 895060"/>
                <a:gd name="connsiteY0" fmla="*/ 647700 h 647700"/>
                <a:gd name="connsiteX1" fmla="*/ 857250 w 895060"/>
                <a:gd name="connsiteY1" fmla="*/ 261937 h 647700"/>
                <a:gd name="connsiteX2" fmla="*/ 828675 w 895060"/>
                <a:gd name="connsiteY2" fmla="*/ 219075 h 647700"/>
                <a:gd name="connsiteX3" fmla="*/ 785812 w 895060"/>
                <a:gd name="connsiteY3" fmla="*/ 190500 h 647700"/>
                <a:gd name="connsiteX4" fmla="*/ 757237 w 895060"/>
                <a:gd name="connsiteY4" fmla="*/ 147637 h 647700"/>
                <a:gd name="connsiteX5" fmla="*/ 714375 w 895060"/>
                <a:gd name="connsiteY5" fmla="*/ 133350 h 647700"/>
                <a:gd name="connsiteX6" fmla="*/ 628650 w 895060"/>
                <a:gd name="connsiteY6" fmla="*/ 90487 h 647700"/>
                <a:gd name="connsiteX7" fmla="*/ 585787 w 895060"/>
                <a:gd name="connsiteY7" fmla="*/ 47625 h 647700"/>
                <a:gd name="connsiteX8" fmla="*/ 385762 w 895060"/>
                <a:gd name="connsiteY8" fmla="*/ 4762 h 647700"/>
                <a:gd name="connsiteX9" fmla="*/ 0 w 895060"/>
                <a:gd name="connsiteY9" fmla="*/ 19050 h 647700"/>
                <a:gd name="connsiteX0" fmla="*/ 857250 w 895060"/>
                <a:gd name="connsiteY0" fmla="*/ 628650 h 628650"/>
                <a:gd name="connsiteX1" fmla="*/ 857250 w 895060"/>
                <a:gd name="connsiteY1" fmla="*/ 242887 h 628650"/>
                <a:gd name="connsiteX2" fmla="*/ 828675 w 895060"/>
                <a:gd name="connsiteY2" fmla="*/ 200025 h 628650"/>
                <a:gd name="connsiteX3" fmla="*/ 785812 w 895060"/>
                <a:gd name="connsiteY3" fmla="*/ 171450 h 628650"/>
                <a:gd name="connsiteX4" fmla="*/ 757237 w 895060"/>
                <a:gd name="connsiteY4" fmla="*/ 128587 h 628650"/>
                <a:gd name="connsiteX5" fmla="*/ 714375 w 895060"/>
                <a:gd name="connsiteY5" fmla="*/ 114300 h 628650"/>
                <a:gd name="connsiteX6" fmla="*/ 628650 w 895060"/>
                <a:gd name="connsiteY6" fmla="*/ 71437 h 628650"/>
                <a:gd name="connsiteX7" fmla="*/ 585787 w 895060"/>
                <a:gd name="connsiteY7" fmla="*/ 28575 h 628650"/>
                <a:gd name="connsiteX8" fmla="*/ 0 w 895060"/>
                <a:gd name="connsiteY8" fmla="*/ 0 h 628650"/>
                <a:gd name="connsiteX0" fmla="*/ 857250 w 895060"/>
                <a:gd name="connsiteY0" fmla="*/ 628650 h 628650"/>
                <a:gd name="connsiteX1" fmla="*/ 857250 w 895060"/>
                <a:gd name="connsiteY1" fmla="*/ 242887 h 628650"/>
                <a:gd name="connsiteX2" fmla="*/ 828675 w 895060"/>
                <a:gd name="connsiteY2" fmla="*/ 200025 h 628650"/>
                <a:gd name="connsiteX3" fmla="*/ 785812 w 895060"/>
                <a:gd name="connsiteY3" fmla="*/ 171450 h 628650"/>
                <a:gd name="connsiteX4" fmla="*/ 757237 w 895060"/>
                <a:gd name="connsiteY4" fmla="*/ 128587 h 628650"/>
                <a:gd name="connsiteX5" fmla="*/ 714375 w 895060"/>
                <a:gd name="connsiteY5" fmla="*/ 114300 h 628650"/>
                <a:gd name="connsiteX6" fmla="*/ 628650 w 895060"/>
                <a:gd name="connsiteY6" fmla="*/ 71437 h 628650"/>
                <a:gd name="connsiteX7" fmla="*/ 0 w 895060"/>
                <a:gd name="connsiteY7" fmla="*/ 0 h 628650"/>
                <a:gd name="connsiteX0" fmla="*/ 857250 w 895060"/>
                <a:gd name="connsiteY0" fmla="*/ 628650 h 628650"/>
                <a:gd name="connsiteX1" fmla="*/ 857250 w 895060"/>
                <a:gd name="connsiteY1" fmla="*/ 242887 h 628650"/>
                <a:gd name="connsiteX2" fmla="*/ 828675 w 895060"/>
                <a:gd name="connsiteY2" fmla="*/ 200025 h 628650"/>
                <a:gd name="connsiteX3" fmla="*/ 785812 w 895060"/>
                <a:gd name="connsiteY3" fmla="*/ 171450 h 628650"/>
                <a:gd name="connsiteX4" fmla="*/ 757237 w 895060"/>
                <a:gd name="connsiteY4" fmla="*/ 128587 h 628650"/>
                <a:gd name="connsiteX5" fmla="*/ 714375 w 895060"/>
                <a:gd name="connsiteY5" fmla="*/ 114300 h 628650"/>
                <a:gd name="connsiteX6" fmla="*/ 628650 w 895060"/>
                <a:gd name="connsiteY6" fmla="*/ 71437 h 628650"/>
                <a:gd name="connsiteX7" fmla="*/ 561929 w 895060"/>
                <a:gd name="connsiteY7" fmla="*/ 30830 h 628650"/>
                <a:gd name="connsiteX8" fmla="*/ 0 w 895060"/>
                <a:gd name="connsiteY8" fmla="*/ 0 h 628650"/>
                <a:gd name="connsiteX0" fmla="*/ 857250 w 895060"/>
                <a:gd name="connsiteY0" fmla="*/ 628650 h 628650"/>
                <a:gd name="connsiteX1" fmla="*/ 857250 w 895060"/>
                <a:gd name="connsiteY1" fmla="*/ 242887 h 628650"/>
                <a:gd name="connsiteX2" fmla="*/ 828675 w 895060"/>
                <a:gd name="connsiteY2" fmla="*/ 200025 h 628650"/>
                <a:gd name="connsiteX3" fmla="*/ 785812 w 895060"/>
                <a:gd name="connsiteY3" fmla="*/ 171450 h 628650"/>
                <a:gd name="connsiteX4" fmla="*/ 757237 w 895060"/>
                <a:gd name="connsiteY4" fmla="*/ 128587 h 628650"/>
                <a:gd name="connsiteX5" fmla="*/ 714375 w 895060"/>
                <a:gd name="connsiteY5" fmla="*/ 114300 h 628650"/>
                <a:gd name="connsiteX6" fmla="*/ 561929 w 895060"/>
                <a:gd name="connsiteY6" fmla="*/ 30830 h 628650"/>
                <a:gd name="connsiteX7" fmla="*/ 0 w 895060"/>
                <a:gd name="connsiteY7" fmla="*/ 0 h 628650"/>
                <a:gd name="connsiteX0" fmla="*/ 857250 w 895060"/>
                <a:gd name="connsiteY0" fmla="*/ 628650 h 628650"/>
                <a:gd name="connsiteX1" fmla="*/ 857250 w 895060"/>
                <a:gd name="connsiteY1" fmla="*/ 242887 h 628650"/>
                <a:gd name="connsiteX2" fmla="*/ 828675 w 895060"/>
                <a:gd name="connsiteY2" fmla="*/ 200025 h 628650"/>
                <a:gd name="connsiteX3" fmla="*/ 785812 w 895060"/>
                <a:gd name="connsiteY3" fmla="*/ 171450 h 628650"/>
                <a:gd name="connsiteX4" fmla="*/ 757237 w 895060"/>
                <a:gd name="connsiteY4" fmla="*/ 128587 h 628650"/>
                <a:gd name="connsiteX5" fmla="*/ 561929 w 895060"/>
                <a:gd name="connsiteY5" fmla="*/ 30830 h 628650"/>
                <a:gd name="connsiteX6" fmla="*/ 0 w 895060"/>
                <a:gd name="connsiteY6" fmla="*/ 0 h 628650"/>
                <a:gd name="connsiteX0" fmla="*/ 857250 w 895060"/>
                <a:gd name="connsiteY0" fmla="*/ 628650 h 628650"/>
                <a:gd name="connsiteX1" fmla="*/ 857250 w 895060"/>
                <a:gd name="connsiteY1" fmla="*/ 242887 h 628650"/>
                <a:gd name="connsiteX2" fmla="*/ 828675 w 895060"/>
                <a:gd name="connsiteY2" fmla="*/ 200025 h 628650"/>
                <a:gd name="connsiteX3" fmla="*/ 757237 w 895060"/>
                <a:gd name="connsiteY3" fmla="*/ 128587 h 628650"/>
                <a:gd name="connsiteX4" fmla="*/ 561929 w 895060"/>
                <a:gd name="connsiteY4" fmla="*/ 30830 h 628650"/>
                <a:gd name="connsiteX5" fmla="*/ 0 w 895060"/>
                <a:gd name="connsiteY5" fmla="*/ 0 h 628650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641364 w 707749"/>
                <a:gd name="connsiteY2" fmla="*/ 198897 h 627522"/>
                <a:gd name="connsiteX3" fmla="*/ 569926 w 707749"/>
                <a:gd name="connsiteY3" fmla="*/ 127459 h 627522"/>
                <a:gd name="connsiteX4" fmla="*/ 374618 w 707749"/>
                <a:gd name="connsiteY4" fmla="*/ 29702 h 627522"/>
                <a:gd name="connsiteX5" fmla="*/ 1 w 707749"/>
                <a:gd name="connsiteY5" fmla="*/ 0 h 627522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641364 w 707749"/>
                <a:gd name="connsiteY2" fmla="*/ 198897 h 627522"/>
                <a:gd name="connsiteX3" fmla="*/ 569926 w 707749"/>
                <a:gd name="connsiteY3" fmla="*/ 127459 h 627522"/>
                <a:gd name="connsiteX4" fmla="*/ 374618 w 707749"/>
                <a:gd name="connsiteY4" fmla="*/ 29702 h 627522"/>
                <a:gd name="connsiteX5" fmla="*/ 1 w 707749"/>
                <a:gd name="connsiteY5" fmla="*/ 0 h 627522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641364 w 707749"/>
                <a:gd name="connsiteY2" fmla="*/ 198897 h 627522"/>
                <a:gd name="connsiteX3" fmla="*/ 569926 w 707749"/>
                <a:gd name="connsiteY3" fmla="*/ 127459 h 627522"/>
                <a:gd name="connsiteX4" fmla="*/ 374618 w 707749"/>
                <a:gd name="connsiteY4" fmla="*/ 29702 h 627522"/>
                <a:gd name="connsiteX5" fmla="*/ 1 w 707749"/>
                <a:gd name="connsiteY5" fmla="*/ 0 h 627522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641364 w 707749"/>
                <a:gd name="connsiteY2" fmla="*/ 198897 h 627522"/>
                <a:gd name="connsiteX3" fmla="*/ 569926 w 707749"/>
                <a:gd name="connsiteY3" fmla="*/ 127459 h 627522"/>
                <a:gd name="connsiteX4" fmla="*/ 374618 w 707749"/>
                <a:gd name="connsiteY4" fmla="*/ 29702 h 627522"/>
                <a:gd name="connsiteX5" fmla="*/ 1 w 707749"/>
                <a:gd name="connsiteY5" fmla="*/ 0 h 627522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641364 w 707749"/>
                <a:gd name="connsiteY2" fmla="*/ 198897 h 627522"/>
                <a:gd name="connsiteX3" fmla="*/ 374618 w 707749"/>
                <a:gd name="connsiteY3" fmla="*/ 29702 h 627522"/>
                <a:gd name="connsiteX4" fmla="*/ 1 w 707749"/>
                <a:gd name="connsiteY4" fmla="*/ 0 h 627522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641364 w 707749"/>
                <a:gd name="connsiteY2" fmla="*/ 198897 h 627522"/>
                <a:gd name="connsiteX3" fmla="*/ 374618 w 707749"/>
                <a:gd name="connsiteY3" fmla="*/ 29702 h 627522"/>
                <a:gd name="connsiteX4" fmla="*/ 1 w 707749"/>
                <a:gd name="connsiteY4" fmla="*/ 0 h 627522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374618 w 707749"/>
                <a:gd name="connsiteY2" fmla="*/ 29702 h 627522"/>
                <a:gd name="connsiteX3" fmla="*/ 1 w 707749"/>
                <a:gd name="connsiteY3" fmla="*/ 0 h 627522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374618 w 707749"/>
                <a:gd name="connsiteY2" fmla="*/ 29702 h 627522"/>
                <a:gd name="connsiteX3" fmla="*/ 1 w 707749"/>
                <a:gd name="connsiteY3" fmla="*/ 0 h 62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749" h="627522">
                  <a:moveTo>
                    <a:pt x="669939" y="627522"/>
                  </a:moveTo>
                  <a:cubicBezTo>
                    <a:pt x="707749" y="476278"/>
                    <a:pt x="702211" y="521457"/>
                    <a:pt x="669939" y="241759"/>
                  </a:cubicBezTo>
                  <a:cubicBezTo>
                    <a:pt x="620719" y="142122"/>
                    <a:pt x="569256" y="42709"/>
                    <a:pt x="374618" y="29702"/>
                  </a:cubicBezTo>
                  <a:cubicBezTo>
                    <a:pt x="277501" y="23205"/>
                    <a:pt x="124873" y="9901"/>
                    <a:pt x="1" y="0"/>
                  </a:cubicBezTo>
                </a:path>
              </a:pathLst>
            </a:cu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95938" y="5589240"/>
            <a:ext cx="4033245" cy="968924"/>
            <a:chOff x="3995938" y="5589240"/>
            <a:chExt cx="4033245" cy="968924"/>
          </a:xfrm>
        </p:grpSpPr>
        <p:grpSp>
          <p:nvGrpSpPr>
            <p:cNvPr id="12" name="Group 11"/>
            <p:cNvGrpSpPr/>
            <p:nvPr/>
          </p:nvGrpSpPr>
          <p:grpSpPr>
            <a:xfrm>
              <a:off x="3995938" y="5949283"/>
              <a:ext cx="4033245" cy="608881"/>
              <a:chOff x="5868149" y="4797154"/>
              <a:chExt cx="4033245" cy="608881"/>
            </a:xfrm>
          </p:grpSpPr>
          <p:sp>
            <p:nvSpPr>
              <p:cNvPr id="13" name="TextBox 12"/>
              <p:cNvSpPr txBox="1"/>
              <p:nvPr/>
            </p:nvSpPr>
            <p:spPr>
              <a:xfrm rot="21540000">
                <a:off x="6808242" y="4882815"/>
                <a:ext cx="30931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 smtClean="0">
                    <a:solidFill>
                      <a:srgbClr val="C00000"/>
                    </a:solidFill>
                    <a:latin typeface="Conformity" pitchFamily="2" charset="0"/>
                  </a:rPr>
                  <a:t>Also distinct types</a:t>
                </a:r>
                <a:endParaRPr lang="en-GB" sz="2800" dirty="0">
                  <a:solidFill>
                    <a:srgbClr val="C00000"/>
                  </a:solidFill>
                  <a:latin typeface="Conformity" pitchFamily="2" charset="0"/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 rot="5400000" flipV="1">
                <a:off x="6268768" y="4396535"/>
                <a:ext cx="216023" cy="1017262"/>
              </a:xfrm>
              <a:custGeom>
                <a:avLst/>
                <a:gdLst>
                  <a:gd name="connsiteX0" fmla="*/ 857250 w 895060"/>
                  <a:gd name="connsiteY0" fmla="*/ 685589 h 685589"/>
                  <a:gd name="connsiteX1" fmla="*/ 857250 w 895060"/>
                  <a:gd name="connsiteY1" fmla="*/ 299826 h 685589"/>
                  <a:gd name="connsiteX2" fmla="*/ 828675 w 895060"/>
                  <a:gd name="connsiteY2" fmla="*/ 256964 h 685589"/>
                  <a:gd name="connsiteX3" fmla="*/ 785812 w 895060"/>
                  <a:gd name="connsiteY3" fmla="*/ 228389 h 685589"/>
                  <a:gd name="connsiteX4" fmla="*/ 757237 w 895060"/>
                  <a:gd name="connsiteY4" fmla="*/ 185526 h 685589"/>
                  <a:gd name="connsiteX5" fmla="*/ 714375 w 895060"/>
                  <a:gd name="connsiteY5" fmla="*/ 171239 h 685589"/>
                  <a:gd name="connsiteX6" fmla="*/ 628650 w 895060"/>
                  <a:gd name="connsiteY6" fmla="*/ 128376 h 685589"/>
                  <a:gd name="connsiteX7" fmla="*/ 585787 w 895060"/>
                  <a:gd name="connsiteY7" fmla="*/ 85514 h 685589"/>
                  <a:gd name="connsiteX8" fmla="*/ 385762 w 895060"/>
                  <a:gd name="connsiteY8" fmla="*/ 42651 h 685589"/>
                  <a:gd name="connsiteX9" fmla="*/ 314325 w 895060"/>
                  <a:gd name="connsiteY9" fmla="*/ 28364 h 685589"/>
                  <a:gd name="connsiteX10" fmla="*/ 0 w 895060"/>
                  <a:gd name="connsiteY10" fmla="*/ 56939 h 685589"/>
                  <a:gd name="connsiteX0" fmla="*/ 857250 w 895060"/>
                  <a:gd name="connsiteY0" fmla="*/ 657225 h 657225"/>
                  <a:gd name="connsiteX1" fmla="*/ 857250 w 895060"/>
                  <a:gd name="connsiteY1" fmla="*/ 271462 h 657225"/>
                  <a:gd name="connsiteX2" fmla="*/ 828675 w 895060"/>
                  <a:gd name="connsiteY2" fmla="*/ 228600 h 657225"/>
                  <a:gd name="connsiteX3" fmla="*/ 785812 w 895060"/>
                  <a:gd name="connsiteY3" fmla="*/ 200025 h 657225"/>
                  <a:gd name="connsiteX4" fmla="*/ 757237 w 895060"/>
                  <a:gd name="connsiteY4" fmla="*/ 157162 h 657225"/>
                  <a:gd name="connsiteX5" fmla="*/ 714375 w 895060"/>
                  <a:gd name="connsiteY5" fmla="*/ 142875 h 657225"/>
                  <a:gd name="connsiteX6" fmla="*/ 628650 w 895060"/>
                  <a:gd name="connsiteY6" fmla="*/ 100012 h 657225"/>
                  <a:gd name="connsiteX7" fmla="*/ 585787 w 895060"/>
                  <a:gd name="connsiteY7" fmla="*/ 57150 h 657225"/>
                  <a:gd name="connsiteX8" fmla="*/ 385762 w 895060"/>
                  <a:gd name="connsiteY8" fmla="*/ 14287 h 657225"/>
                  <a:gd name="connsiteX9" fmla="*/ 314325 w 895060"/>
                  <a:gd name="connsiteY9" fmla="*/ 0 h 657225"/>
                  <a:gd name="connsiteX10" fmla="*/ 0 w 895060"/>
                  <a:gd name="connsiteY10" fmla="*/ 28575 h 657225"/>
                  <a:gd name="connsiteX0" fmla="*/ 857250 w 895060"/>
                  <a:gd name="connsiteY0" fmla="*/ 648431 h 648431"/>
                  <a:gd name="connsiteX1" fmla="*/ 857250 w 895060"/>
                  <a:gd name="connsiteY1" fmla="*/ 262668 h 648431"/>
                  <a:gd name="connsiteX2" fmla="*/ 828675 w 895060"/>
                  <a:gd name="connsiteY2" fmla="*/ 219806 h 648431"/>
                  <a:gd name="connsiteX3" fmla="*/ 785812 w 895060"/>
                  <a:gd name="connsiteY3" fmla="*/ 191231 h 648431"/>
                  <a:gd name="connsiteX4" fmla="*/ 757237 w 895060"/>
                  <a:gd name="connsiteY4" fmla="*/ 148368 h 648431"/>
                  <a:gd name="connsiteX5" fmla="*/ 714375 w 895060"/>
                  <a:gd name="connsiteY5" fmla="*/ 134081 h 648431"/>
                  <a:gd name="connsiteX6" fmla="*/ 628650 w 895060"/>
                  <a:gd name="connsiteY6" fmla="*/ 91218 h 648431"/>
                  <a:gd name="connsiteX7" fmla="*/ 585787 w 895060"/>
                  <a:gd name="connsiteY7" fmla="*/ 48356 h 648431"/>
                  <a:gd name="connsiteX8" fmla="*/ 385762 w 895060"/>
                  <a:gd name="connsiteY8" fmla="*/ 5493 h 648431"/>
                  <a:gd name="connsiteX9" fmla="*/ 561925 w 895060"/>
                  <a:gd name="connsiteY9" fmla="*/ 20908 h 648431"/>
                  <a:gd name="connsiteX10" fmla="*/ 0 w 895060"/>
                  <a:gd name="connsiteY10" fmla="*/ 19781 h 648431"/>
                  <a:gd name="connsiteX0" fmla="*/ 857250 w 895060"/>
                  <a:gd name="connsiteY0" fmla="*/ 647700 h 647700"/>
                  <a:gd name="connsiteX1" fmla="*/ 857250 w 895060"/>
                  <a:gd name="connsiteY1" fmla="*/ 261937 h 647700"/>
                  <a:gd name="connsiteX2" fmla="*/ 828675 w 895060"/>
                  <a:gd name="connsiteY2" fmla="*/ 219075 h 647700"/>
                  <a:gd name="connsiteX3" fmla="*/ 785812 w 895060"/>
                  <a:gd name="connsiteY3" fmla="*/ 190500 h 647700"/>
                  <a:gd name="connsiteX4" fmla="*/ 757237 w 895060"/>
                  <a:gd name="connsiteY4" fmla="*/ 147637 h 647700"/>
                  <a:gd name="connsiteX5" fmla="*/ 714375 w 895060"/>
                  <a:gd name="connsiteY5" fmla="*/ 133350 h 647700"/>
                  <a:gd name="connsiteX6" fmla="*/ 628650 w 895060"/>
                  <a:gd name="connsiteY6" fmla="*/ 90487 h 647700"/>
                  <a:gd name="connsiteX7" fmla="*/ 585787 w 895060"/>
                  <a:gd name="connsiteY7" fmla="*/ 47625 h 647700"/>
                  <a:gd name="connsiteX8" fmla="*/ 385762 w 895060"/>
                  <a:gd name="connsiteY8" fmla="*/ 4762 h 647700"/>
                  <a:gd name="connsiteX9" fmla="*/ 0 w 895060"/>
                  <a:gd name="connsiteY9" fmla="*/ 19050 h 647700"/>
                  <a:gd name="connsiteX0" fmla="*/ 857250 w 895060"/>
                  <a:gd name="connsiteY0" fmla="*/ 628650 h 628650"/>
                  <a:gd name="connsiteX1" fmla="*/ 857250 w 895060"/>
                  <a:gd name="connsiteY1" fmla="*/ 242887 h 628650"/>
                  <a:gd name="connsiteX2" fmla="*/ 828675 w 895060"/>
                  <a:gd name="connsiteY2" fmla="*/ 200025 h 628650"/>
                  <a:gd name="connsiteX3" fmla="*/ 785812 w 895060"/>
                  <a:gd name="connsiteY3" fmla="*/ 171450 h 628650"/>
                  <a:gd name="connsiteX4" fmla="*/ 757237 w 895060"/>
                  <a:gd name="connsiteY4" fmla="*/ 128587 h 628650"/>
                  <a:gd name="connsiteX5" fmla="*/ 714375 w 895060"/>
                  <a:gd name="connsiteY5" fmla="*/ 114300 h 628650"/>
                  <a:gd name="connsiteX6" fmla="*/ 628650 w 895060"/>
                  <a:gd name="connsiteY6" fmla="*/ 71437 h 628650"/>
                  <a:gd name="connsiteX7" fmla="*/ 585787 w 895060"/>
                  <a:gd name="connsiteY7" fmla="*/ 28575 h 628650"/>
                  <a:gd name="connsiteX8" fmla="*/ 0 w 895060"/>
                  <a:gd name="connsiteY8" fmla="*/ 0 h 628650"/>
                  <a:gd name="connsiteX0" fmla="*/ 857250 w 895060"/>
                  <a:gd name="connsiteY0" fmla="*/ 628650 h 628650"/>
                  <a:gd name="connsiteX1" fmla="*/ 857250 w 895060"/>
                  <a:gd name="connsiteY1" fmla="*/ 242887 h 628650"/>
                  <a:gd name="connsiteX2" fmla="*/ 828675 w 895060"/>
                  <a:gd name="connsiteY2" fmla="*/ 200025 h 628650"/>
                  <a:gd name="connsiteX3" fmla="*/ 785812 w 895060"/>
                  <a:gd name="connsiteY3" fmla="*/ 171450 h 628650"/>
                  <a:gd name="connsiteX4" fmla="*/ 757237 w 895060"/>
                  <a:gd name="connsiteY4" fmla="*/ 128587 h 628650"/>
                  <a:gd name="connsiteX5" fmla="*/ 714375 w 895060"/>
                  <a:gd name="connsiteY5" fmla="*/ 114300 h 628650"/>
                  <a:gd name="connsiteX6" fmla="*/ 628650 w 895060"/>
                  <a:gd name="connsiteY6" fmla="*/ 71437 h 628650"/>
                  <a:gd name="connsiteX7" fmla="*/ 0 w 895060"/>
                  <a:gd name="connsiteY7" fmla="*/ 0 h 628650"/>
                  <a:gd name="connsiteX0" fmla="*/ 857250 w 895060"/>
                  <a:gd name="connsiteY0" fmla="*/ 628650 h 628650"/>
                  <a:gd name="connsiteX1" fmla="*/ 857250 w 895060"/>
                  <a:gd name="connsiteY1" fmla="*/ 242887 h 628650"/>
                  <a:gd name="connsiteX2" fmla="*/ 828675 w 895060"/>
                  <a:gd name="connsiteY2" fmla="*/ 200025 h 628650"/>
                  <a:gd name="connsiteX3" fmla="*/ 785812 w 895060"/>
                  <a:gd name="connsiteY3" fmla="*/ 171450 h 628650"/>
                  <a:gd name="connsiteX4" fmla="*/ 757237 w 895060"/>
                  <a:gd name="connsiteY4" fmla="*/ 128587 h 628650"/>
                  <a:gd name="connsiteX5" fmla="*/ 714375 w 895060"/>
                  <a:gd name="connsiteY5" fmla="*/ 114300 h 628650"/>
                  <a:gd name="connsiteX6" fmla="*/ 628650 w 895060"/>
                  <a:gd name="connsiteY6" fmla="*/ 71437 h 628650"/>
                  <a:gd name="connsiteX7" fmla="*/ 561929 w 895060"/>
                  <a:gd name="connsiteY7" fmla="*/ 30830 h 628650"/>
                  <a:gd name="connsiteX8" fmla="*/ 0 w 895060"/>
                  <a:gd name="connsiteY8" fmla="*/ 0 h 628650"/>
                  <a:gd name="connsiteX0" fmla="*/ 857250 w 895060"/>
                  <a:gd name="connsiteY0" fmla="*/ 628650 h 628650"/>
                  <a:gd name="connsiteX1" fmla="*/ 857250 w 895060"/>
                  <a:gd name="connsiteY1" fmla="*/ 242887 h 628650"/>
                  <a:gd name="connsiteX2" fmla="*/ 828675 w 895060"/>
                  <a:gd name="connsiteY2" fmla="*/ 200025 h 628650"/>
                  <a:gd name="connsiteX3" fmla="*/ 785812 w 895060"/>
                  <a:gd name="connsiteY3" fmla="*/ 171450 h 628650"/>
                  <a:gd name="connsiteX4" fmla="*/ 757237 w 895060"/>
                  <a:gd name="connsiteY4" fmla="*/ 128587 h 628650"/>
                  <a:gd name="connsiteX5" fmla="*/ 714375 w 895060"/>
                  <a:gd name="connsiteY5" fmla="*/ 114300 h 628650"/>
                  <a:gd name="connsiteX6" fmla="*/ 561929 w 895060"/>
                  <a:gd name="connsiteY6" fmla="*/ 30830 h 628650"/>
                  <a:gd name="connsiteX7" fmla="*/ 0 w 895060"/>
                  <a:gd name="connsiteY7" fmla="*/ 0 h 628650"/>
                  <a:gd name="connsiteX0" fmla="*/ 857250 w 895060"/>
                  <a:gd name="connsiteY0" fmla="*/ 628650 h 628650"/>
                  <a:gd name="connsiteX1" fmla="*/ 857250 w 895060"/>
                  <a:gd name="connsiteY1" fmla="*/ 242887 h 628650"/>
                  <a:gd name="connsiteX2" fmla="*/ 828675 w 895060"/>
                  <a:gd name="connsiteY2" fmla="*/ 200025 h 628650"/>
                  <a:gd name="connsiteX3" fmla="*/ 785812 w 895060"/>
                  <a:gd name="connsiteY3" fmla="*/ 171450 h 628650"/>
                  <a:gd name="connsiteX4" fmla="*/ 757237 w 895060"/>
                  <a:gd name="connsiteY4" fmla="*/ 128587 h 628650"/>
                  <a:gd name="connsiteX5" fmla="*/ 561929 w 895060"/>
                  <a:gd name="connsiteY5" fmla="*/ 30830 h 628650"/>
                  <a:gd name="connsiteX6" fmla="*/ 0 w 895060"/>
                  <a:gd name="connsiteY6" fmla="*/ 0 h 628650"/>
                  <a:gd name="connsiteX0" fmla="*/ 857250 w 895060"/>
                  <a:gd name="connsiteY0" fmla="*/ 628650 h 628650"/>
                  <a:gd name="connsiteX1" fmla="*/ 857250 w 895060"/>
                  <a:gd name="connsiteY1" fmla="*/ 242887 h 628650"/>
                  <a:gd name="connsiteX2" fmla="*/ 828675 w 895060"/>
                  <a:gd name="connsiteY2" fmla="*/ 200025 h 628650"/>
                  <a:gd name="connsiteX3" fmla="*/ 757237 w 895060"/>
                  <a:gd name="connsiteY3" fmla="*/ 128587 h 628650"/>
                  <a:gd name="connsiteX4" fmla="*/ 561929 w 895060"/>
                  <a:gd name="connsiteY4" fmla="*/ 30830 h 628650"/>
                  <a:gd name="connsiteX5" fmla="*/ 0 w 895060"/>
                  <a:gd name="connsiteY5" fmla="*/ 0 h 628650"/>
                  <a:gd name="connsiteX0" fmla="*/ 669939 w 707749"/>
                  <a:gd name="connsiteY0" fmla="*/ 627522 h 627522"/>
                  <a:gd name="connsiteX1" fmla="*/ 669939 w 707749"/>
                  <a:gd name="connsiteY1" fmla="*/ 241759 h 627522"/>
                  <a:gd name="connsiteX2" fmla="*/ 641364 w 707749"/>
                  <a:gd name="connsiteY2" fmla="*/ 198897 h 627522"/>
                  <a:gd name="connsiteX3" fmla="*/ 569926 w 707749"/>
                  <a:gd name="connsiteY3" fmla="*/ 127459 h 627522"/>
                  <a:gd name="connsiteX4" fmla="*/ 374618 w 707749"/>
                  <a:gd name="connsiteY4" fmla="*/ 29702 h 627522"/>
                  <a:gd name="connsiteX5" fmla="*/ 1 w 707749"/>
                  <a:gd name="connsiteY5" fmla="*/ 0 h 627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749" h="627522">
                    <a:moveTo>
                      <a:pt x="669939" y="627522"/>
                    </a:moveTo>
                    <a:cubicBezTo>
                      <a:pt x="707749" y="476278"/>
                      <a:pt x="702211" y="521457"/>
                      <a:pt x="669939" y="241759"/>
                    </a:cubicBezTo>
                    <a:cubicBezTo>
                      <a:pt x="667971" y="224701"/>
                      <a:pt x="658033" y="217947"/>
                      <a:pt x="641364" y="198897"/>
                    </a:cubicBezTo>
                    <a:cubicBezTo>
                      <a:pt x="624695" y="179847"/>
                      <a:pt x="614384" y="155658"/>
                      <a:pt x="569926" y="127459"/>
                    </a:cubicBezTo>
                    <a:cubicBezTo>
                      <a:pt x="532612" y="104022"/>
                      <a:pt x="500824" y="51133"/>
                      <a:pt x="374618" y="29702"/>
                    </a:cubicBezTo>
                    <a:lnTo>
                      <a:pt x="1" y="0"/>
                    </a:lnTo>
                  </a:path>
                </a:pathLst>
              </a:custGeom>
              <a:ln w="28575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7" name="Straight Arrow Connector 16"/>
            <p:cNvCxnSpPr/>
            <p:nvPr/>
          </p:nvCxnSpPr>
          <p:spPr>
            <a:xfrm flipH="1" flipV="1">
              <a:off x="5220072" y="5589240"/>
              <a:ext cx="504056" cy="432048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1"/>
      <p:bldP spid="7" grpId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the </a:t>
            </a:r>
            <a:r>
              <a:rPr lang="en-GB" dirty="0" err="1" smtClean="0"/>
              <a:t>EmailAddress</a:t>
            </a:r>
            <a:r>
              <a:rPr lang="en-GB" dirty="0" smtClean="0"/>
              <a:t> type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484784"/>
            <a:ext cx="8153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let </a:t>
            </a:r>
            <a:r>
              <a:rPr lang="en-GB" sz="2800" b="1" dirty="0" err="1" smtClean="0"/>
              <a:t>createEmailAddress</a:t>
            </a:r>
            <a:r>
              <a:rPr lang="en-GB" sz="2800" dirty="0" smtClean="0"/>
              <a:t> (s:string) = </a:t>
            </a:r>
          </a:p>
          <a:p>
            <a:r>
              <a:rPr lang="en-GB" sz="2800" dirty="0" smtClean="0"/>
              <a:t>    if </a:t>
            </a:r>
            <a:r>
              <a:rPr lang="en-GB" sz="2800" dirty="0" err="1" smtClean="0"/>
              <a:t>Regex.IsMatch</a:t>
            </a:r>
            <a:r>
              <a:rPr lang="en-GB" sz="2800" dirty="0" smtClean="0"/>
              <a:t>(s,@"^\S+@\S+\.\S+$") </a:t>
            </a:r>
          </a:p>
          <a:p>
            <a:r>
              <a:rPr lang="en-GB" sz="2800" dirty="0" smtClean="0"/>
              <a:t>        then (</a:t>
            </a:r>
            <a:r>
              <a:rPr lang="en-GB" sz="2800" dirty="0" err="1" smtClean="0"/>
              <a:t>EmailAddress</a:t>
            </a:r>
            <a:r>
              <a:rPr lang="en-GB" sz="2800" dirty="0" smtClean="0"/>
              <a:t> s)</a:t>
            </a:r>
          </a:p>
          <a:p>
            <a:r>
              <a:rPr lang="en-GB" sz="2800" dirty="0" smtClean="0"/>
              <a:t>        else ?</a:t>
            </a:r>
            <a:endParaRPr lang="en-GB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3553852"/>
            <a:ext cx="815340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800" dirty="0" err="1" smtClean="0"/>
              <a:t>createEmailAddress</a:t>
            </a:r>
            <a:r>
              <a:rPr lang="en-GB" sz="2800" dirty="0" smtClean="0"/>
              <a:t>: </a:t>
            </a:r>
            <a:br>
              <a:rPr lang="en-GB" sz="2800" dirty="0" smtClean="0"/>
            </a:br>
            <a:r>
              <a:rPr lang="en-GB" sz="2800" dirty="0" smtClean="0"/>
              <a:t>        string –› </a:t>
            </a:r>
            <a:r>
              <a:rPr lang="en-GB" sz="2800" dirty="0" err="1" smtClean="0"/>
              <a:t>EmailAddress</a:t>
            </a:r>
            <a:endParaRPr lang="en-GB" sz="28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60000" flipH="1">
            <a:off x="4503922" y="3462830"/>
            <a:ext cx="388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What to return if not valid?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627785" y="3140969"/>
            <a:ext cx="1872207" cy="36003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932040" y="3861048"/>
            <a:ext cx="936105" cy="36004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the </a:t>
            </a:r>
            <a:r>
              <a:rPr lang="en-GB" dirty="0" err="1" smtClean="0"/>
              <a:t>EmailAddress</a:t>
            </a:r>
            <a:r>
              <a:rPr lang="en-GB" dirty="0" smtClean="0"/>
              <a:t> type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484784"/>
            <a:ext cx="8153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let </a:t>
            </a:r>
            <a:r>
              <a:rPr lang="en-GB" sz="2800" b="1" dirty="0" err="1" smtClean="0"/>
              <a:t>createEmailAddress</a:t>
            </a:r>
            <a:r>
              <a:rPr lang="en-GB" sz="2800" dirty="0" smtClean="0"/>
              <a:t> (s:string) = </a:t>
            </a:r>
          </a:p>
          <a:p>
            <a:r>
              <a:rPr lang="en-GB" sz="2800" dirty="0" smtClean="0"/>
              <a:t>    if </a:t>
            </a:r>
            <a:r>
              <a:rPr lang="en-GB" sz="2800" dirty="0" err="1" smtClean="0"/>
              <a:t>Regex.IsMatch</a:t>
            </a:r>
            <a:r>
              <a:rPr lang="en-GB" sz="2800" dirty="0" smtClean="0"/>
              <a:t>(s,@"^\S+@\S+\.\S+$") </a:t>
            </a:r>
          </a:p>
          <a:p>
            <a:r>
              <a:rPr lang="en-GB" sz="2800" dirty="0" smtClean="0"/>
              <a:t>        then (</a:t>
            </a:r>
            <a:r>
              <a:rPr lang="en-GB" sz="2800" dirty="0" err="1" smtClean="0"/>
              <a:t>EmailAddress</a:t>
            </a:r>
            <a:r>
              <a:rPr lang="en-GB" sz="2800" dirty="0" smtClean="0"/>
              <a:t> s)</a:t>
            </a:r>
          </a:p>
          <a:p>
            <a:r>
              <a:rPr lang="en-GB" sz="2800" dirty="0" smtClean="0"/>
              <a:t>        else ?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484784"/>
            <a:ext cx="8153400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let </a:t>
            </a:r>
            <a:r>
              <a:rPr lang="en-GB" sz="2800" b="1" dirty="0" err="1" smtClean="0"/>
              <a:t>createEmailAddress</a:t>
            </a:r>
            <a:r>
              <a:rPr lang="en-GB" sz="2800" dirty="0" smtClean="0"/>
              <a:t> (s:string) = </a:t>
            </a:r>
          </a:p>
          <a:p>
            <a:r>
              <a:rPr lang="en-GB" sz="2800" dirty="0" smtClean="0"/>
              <a:t>    if </a:t>
            </a:r>
            <a:r>
              <a:rPr lang="en-GB" sz="2800" dirty="0" err="1" smtClean="0"/>
              <a:t>Regex.IsMatch</a:t>
            </a:r>
            <a:r>
              <a:rPr lang="en-GB" sz="2800" dirty="0" smtClean="0"/>
              <a:t>(s,@"^\S+@\S+\.\S+$") </a:t>
            </a:r>
          </a:p>
          <a:p>
            <a:r>
              <a:rPr lang="en-GB" sz="2800" dirty="0" smtClean="0"/>
              <a:t>        then </a:t>
            </a:r>
            <a:r>
              <a:rPr lang="en-GB" sz="2800" dirty="0" smtClean="0">
                <a:solidFill>
                  <a:srgbClr val="C00000"/>
                </a:solidFill>
              </a:rPr>
              <a:t>Some</a:t>
            </a:r>
            <a:r>
              <a:rPr lang="en-GB" sz="2800" dirty="0" smtClean="0"/>
              <a:t> (</a:t>
            </a:r>
            <a:r>
              <a:rPr lang="en-GB" sz="2800" dirty="0" err="1" smtClean="0"/>
              <a:t>EmailAddress</a:t>
            </a:r>
            <a:r>
              <a:rPr lang="en-GB" sz="2800" dirty="0" smtClean="0"/>
              <a:t> s)</a:t>
            </a:r>
          </a:p>
          <a:p>
            <a:r>
              <a:rPr lang="en-GB" sz="2800" dirty="0" smtClean="0"/>
              <a:t>        else </a:t>
            </a:r>
            <a:r>
              <a:rPr lang="en-GB" sz="2800" dirty="0" smtClean="0">
                <a:solidFill>
                  <a:srgbClr val="C00000"/>
                </a:solidFill>
              </a:rPr>
              <a:t>None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3553852"/>
            <a:ext cx="815340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800" dirty="0" err="1" smtClean="0"/>
              <a:t>createEmailAddress</a:t>
            </a:r>
            <a:r>
              <a:rPr lang="en-GB" sz="2800" dirty="0" smtClean="0"/>
              <a:t>: </a:t>
            </a:r>
            <a:br>
              <a:rPr lang="en-GB" sz="2800" dirty="0" smtClean="0"/>
            </a:br>
            <a:r>
              <a:rPr lang="en-GB" sz="2800" dirty="0" smtClean="0"/>
              <a:t>        string –› </a:t>
            </a:r>
            <a:r>
              <a:rPr lang="en-GB" sz="2800" dirty="0" err="1" smtClean="0"/>
              <a:t>EmailAddress</a:t>
            </a:r>
            <a:endParaRPr lang="en-GB" sz="28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3555013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/>
              <a:t>createEmailAddress</a:t>
            </a:r>
            <a:r>
              <a:rPr lang="en-GB" sz="2800" dirty="0" smtClean="0"/>
              <a:t>: </a:t>
            </a:r>
            <a:br>
              <a:rPr lang="en-GB" sz="2800" dirty="0" smtClean="0"/>
            </a:br>
            <a:r>
              <a:rPr lang="en-GB" sz="2800" dirty="0" smtClean="0"/>
              <a:t>        string –› </a:t>
            </a:r>
            <a:r>
              <a:rPr lang="en-GB" sz="2800" dirty="0" err="1" smtClean="0"/>
              <a:t>EmailAddress</a:t>
            </a:r>
            <a:r>
              <a:rPr lang="en-GB" sz="2800" dirty="0" smtClean="0"/>
              <a:t> </a:t>
            </a:r>
            <a:r>
              <a:rPr lang="en-GB" sz="2800" dirty="0" smtClean="0">
                <a:solidFill>
                  <a:srgbClr val="C00000"/>
                </a:solidFill>
              </a:rPr>
              <a:t>option</a:t>
            </a:r>
            <a:endParaRPr lang="en-GB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What is DDD and F#?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43716" name="Picture 4" descr="http://mathieuhetu.com/wp-content/uploads/2011/03/domain_driven_design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340768"/>
            <a:ext cx="3048000" cy="3895725"/>
          </a:xfrm>
          <a:prstGeom prst="rect">
            <a:avLst/>
          </a:prstGeom>
          <a:noFill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11560" y="274638"/>
            <a:ext cx="3024336" cy="63408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is DDD?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1196752"/>
            <a:ext cx="43204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“F# is a mature, open source, cross-platform, functional-first programming language which empowers users and organizations to tackle complex computing problems with simple, maintainable and robust code.”              — </a:t>
            </a:r>
            <a:r>
              <a:rPr lang="en-GB" sz="2800" i="1" dirty="0" smtClean="0"/>
              <a:t>fsharp.org</a:t>
            </a:r>
            <a:endParaRPr lang="en-GB" sz="2800" dirty="0" smtClean="0"/>
          </a:p>
        </p:txBody>
      </p:sp>
      <p:sp>
        <p:nvSpPr>
          <p:cNvPr id="8" name="TextBox 7"/>
          <p:cNvSpPr txBox="1"/>
          <p:nvPr/>
        </p:nvSpPr>
        <p:spPr>
          <a:xfrm rot="-60000">
            <a:off x="5363298" y="5607643"/>
            <a:ext cx="3313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"#</a:t>
            </a:r>
            <a:r>
              <a:rPr lang="en-GB" sz="2000" dirty="0" err="1" smtClean="0">
                <a:solidFill>
                  <a:srgbClr val="C00000"/>
                </a:solidFill>
                <a:latin typeface="Conformity" pitchFamily="2" charset="0"/>
              </a:rPr>
              <a:t>fsharp</a:t>
            </a: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 is C# and python with extra awesome"           --</a:t>
            </a:r>
            <a:r>
              <a:rPr lang="en-GB" sz="2000" i="1" dirty="0" smtClean="0">
                <a:solidFill>
                  <a:srgbClr val="C00000"/>
                </a:solidFill>
                <a:latin typeface="Conformity" pitchFamily="2" charset="0"/>
              </a:rPr>
              <a:t>me</a:t>
            </a:r>
            <a:endParaRPr lang="en-GB" sz="2000" i="1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499992" y="274638"/>
            <a:ext cx="3024336" cy="63408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is F#?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 rot="60000" flipH="1">
            <a:off x="194931" y="5219229"/>
            <a:ext cx="3881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anose="00000400000000000000" pitchFamily="2" charset="0"/>
              </a:rPr>
              <a:t>"</a:t>
            </a:r>
            <a:r>
              <a:rPr lang="en-GB" sz="2400" dirty="0">
                <a:solidFill>
                  <a:srgbClr val="C00000"/>
                </a:solidFill>
                <a:latin typeface="Conformity" panose="00000400000000000000" pitchFamily="2" charset="0"/>
              </a:rPr>
              <a:t>Focus on the domain and domain logic rather than </a:t>
            </a:r>
            <a:r>
              <a:rPr lang="en-GB" sz="2400" dirty="0" smtClean="0">
                <a:solidFill>
                  <a:srgbClr val="C00000"/>
                </a:solidFill>
                <a:latin typeface="Conformity" panose="00000400000000000000" pitchFamily="2" charset="0"/>
              </a:rPr>
              <a:t>technology"</a:t>
            </a:r>
            <a:br>
              <a:rPr lang="en-GB" sz="2400" dirty="0" smtClean="0">
                <a:solidFill>
                  <a:srgbClr val="C00000"/>
                </a:solidFill>
                <a:latin typeface="Conformity" panose="00000400000000000000" pitchFamily="2" charset="0"/>
              </a:rPr>
            </a:br>
            <a:r>
              <a:rPr lang="en-GB" sz="2400" dirty="0" smtClean="0">
                <a:solidFill>
                  <a:srgbClr val="C00000"/>
                </a:solidFill>
                <a:latin typeface="Conformity" panose="00000400000000000000" pitchFamily="2" charset="0"/>
              </a:rPr>
              <a:t>-- Eric Evans</a:t>
            </a:r>
            <a:endParaRPr lang="en-GB" sz="2400" i="1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Constrained strings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9552" y="1340768"/>
            <a:ext cx="8458200" cy="2952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 </a:t>
            </a: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String50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lang="en-GB" sz="2800" dirty="0" smtClean="0"/>
              <a:t>String50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string</a:t>
            </a:r>
          </a:p>
          <a:p>
            <a:pPr marL="342900" lvl="0" indent="-342900">
              <a:spcBef>
                <a:spcPct val="20000"/>
              </a:spcBef>
            </a:pPr>
            <a:endParaRPr lang="en-GB" sz="2800" dirty="0" smtClean="0"/>
          </a:p>
          <a:p>
            <a:r>
              <a:rPr lang="en-GB" sz="2800" dirty="0" smtClean="0"/>
              <a:t>let </a:t>
            </a:r>
            <a:r>
              <a:rPr lang="en-GB" sz="2800" b="1" dirty="0" smtClean="0"/>
              <a:t>createString50</a:t>
            </a:r>
            <a:r>
              <a:rPr lang="en-GB" sz="2800" dirty="0" smtClean="0"/>
              <a:t> (s:string) = </a:t>
            </a:r>
          </a:p>
          <a:p>
            <a:r>
              <a:rPr lang="en-GB" sz="2800" dirty="0" smtClean="0"/>
              <a:t>    if </a:t>
            </a:r>
            <a:r>
              <a:rPr lang="en-GB" sz="2800" dirty="0" err="1" smtClean="0"/>
              <a:t>s.Length</a:t>
            </a:r>
            <a:r>
              <a:rPr lang="en-GB" sz="2800" dirty="0" smtClean="0"/>
              <a:t> &lt;= 50</a:t>
            </a:r>
          </a:p>
          <a:p>
            <a:r>
              <a:rPr lang="en-GB" sz="2800" dirty="0" smtClean="0"/>
              <a:t>        then </a:t>
            </a:r>
            <a:r>
              <a:rPr lang="en-GB" sz="2800" dirty="0" smtClean="0">
                <a:solidFill>
                  <a:srgbClr val="C00000"/>
                </a:solidFill>
              </a:rPr>
              <a:t>Some</a:t>
            </a:r>
            <a:r>
              <a:rPr lang="en-GB" sz="2800" dirty="0" smtClean="0"/>
              <a:t> (String50 s)</a:t>
            </a:r>
          </a:p>
          <a:p>
            <a:r>
              <a:rPr lang="en-GB" sz="2800" dirty="0" smtClean="0"/>
              <a:t>        else </a:t>
            </a:r>
            <a:r>
              <a:rPr lang="en-GB" sz="2800" dirty="0" smtClean="0">
                <a:solidFill>
                  <a:srgbClr val="C00000"/>
                </a:solidFill>
              </a:rPr>
              <a:t>None</a:t>
            </a: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r>
              <a:rPr lang="en-GB" sz="2800" dirty="0" smtClean="0"/>
              <a:t>createString50</a:t>
            </a:r>
            <a:r>
              <a:rPr lang="en-GB" sz="2800" b="1" dirty="0" smtClean="0"/>
              <a:t> </a:t>
            </a:r>
            <a:r>
              <a:rPr lang="en-GB" sz="2800" dirty="0" smtClean="0"/>
              <a:t>: </a:t>
            </a:r>
            <a:br>
              <a:rPr lang="en-GB" sz="2800" dirty="0" smtClean="0"/>
            </a:br>
            <a:r>
              <a:rPr lang="en-GB" sz="2800" dirty="0" smtClean="0"/>
              <a:t>        string –› String50 </a:t>
            </a:r>
            <a:r>
              <a:rPr lang="en-GB" sz="2800" dirty="0" smtClean="0">
                <a:solidFill>
                  <a:srgbClr val="C00000"/>
                </a:solidFill>
              </a:rPr>
              <a:t>option</a:t>
            </a: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Constrained numbers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60000" flipH="1">
            <a:off x="5948301" y="3665294"/>
            <a:ext cx="2331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How could this happen?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60000" flipH="1">
            <a:off x="3496090" y="1237523"/>
            <a:ext cx="4676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What’s wrong with this picture?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 flipH="1" flipV="1">
            <a:off x="3995936" y="3140968"/>
            <a:ext cx="1952543" cy="98103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403648" y="2492896"/>
            <a:ext cx="5832648" cy="612934"/>
            <a:chOff x="971600" y="4653136"/>
            <a:chExt cx="5832648" cy="612934"/>
          </a:xfrm>
        </p:grpSpPr>
        <p:sp>
          <p:nvSpPr>
            <p:cNvPr id="12" name="TextBox 11"/>
            <p:cNvSpPr txBox="1"/>
            <p:nvPr/>
          </p:nvSpPr>
          <p:spPr>
            <a:xfrm>
              <a:off x="4283968" y="4653136"/>
              <a:ext cx="576064" cy="6129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36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+</a:t>
              </a:r>
              <a:endParaRPr lang="en-GB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79712" y="4653136"/>
              <a:ext cx="576064" cy="6129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36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–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27784" y="4653136"/>
              <a:ext cx="1584176" cy="584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Arial" pitchFamily="34" charset="0"/>
                  <a:cs typeface="Arial" pitchFamily="34" charset="0"/>
                </a:rPr>
                <a:t>999999</a:t>
              </a:r>
              <a:endParaRPr lang="en-GB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71600" y="4653136"/>
              <a:ext cx="1008112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Arial" pitchFamily="34" charset="0"/>
                  <a:cs typeface="Arial" pitchFamily="34" charset="0"/>
                </a:rPr>
                <a:t>Qty:</a:t>
              </a:r>
              <a:endParaRPr lang="en-GB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932040" y="4653136"/>
              <a:ext cx="1872208" cy="576064"/>
            </a:xfrm>
            <a:prstGeom prst="roundRect">
              <a:avLst/>
            </a:prstGeom>
            <a:solidFill>
              <a:srgbClr val="C00000"/>
            </a:solidFill>
            <a:ln w="28575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Add To Cart</a:t>
              </a:r>
              <a:endParaRPr lang="en-GB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Constrained numbers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9552" y="1340768"/>
            <a:ext cx="8458200" cy="2952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 </a:t>
            </a:r>
            <a:r>
              <a:rPr kumimoji="0" lang="en-GB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OrderLineQty</a:t>
            </a: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lang="en-GB" sz="2800" dirty="0" err="1" smtClean="0"/>
              <a:t>OrderLineQty</a:t>
            </a:r>
            <a:r>
              <a:rPr lang="en-GB" sz="2800" dirty="0" smtClean="0"/>
              <a:t> </a:t>
            </a:r>
            <a:r>
              <a:rPr kumimoji="0" lang="en-GB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</a:t>
            </a:r>
            <a:r>
              <a:rPr kumimoji="0" lang="en-GB" sz="2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endParaRPr kumimoji="0" lang="en-GB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endParaRPr lang="en-GB" sz="2800" dirty="0" smtClean="0"/>
          </a:p>
          <a:p>
            <a:r>
              <a:rPr lang="en-GB" sz="2800" dirty="0" smtClean="0"/>
              <a:t>let </a:t>
            </a:r>
            <a:r>
              <a:rPr lang="en-GB" sz="2800" b="1" dirty="0" err="1" smtClean="0"/>
              <a:t>createOrderLineQty</a:t>
            </a:r>
            <a:r>
              <a:rPr lang="en-GB" sz="2800" dirty="0" smtClean="0"/>
              <a:t> qty = </a:t>
            </a:r>
          </a:p>
          <a:p>
            <a:r>
              <a:rPr lang="en-GB" sz="2800" dirty="0" smtClean="0"/>
              <a:t>    if qty &gt;0 &amp;&amp; qty &lt;= 99</a:t>
            </a:r>
          </a:p>
          <a:p>
            <a:r>
              <a:rPr lang="en-GB" sz="2800" dirty="0" smtClean="0"/>
              <a:t>        then </a:t>
            </a:r>
            <a:r>
              <a:rPr lang="en-GB" sz="2800" dirty="0" smtClean="0">
                <a:solidFill>
                  <a:srgbClr val="C00000"/>
                </a:solidFill>
              </a:rPr>
              <a:t>Some</a:t>
            </a:r>
            <a:r>
              <a:rPr lang="en-GB" sz="2800" dirty="0" smtClean="0"/>
              <a:t> (</a:t>
            </a:r>
            <a:r>
              <a:rPr lang="en-GB" sz="2800" dirty="0" err="1" smtClean="0"/>
              <a:t>OrderLineQty</a:t>
            </a:r>
            <a:r>
              <a:rPr lang="en-GB" sz="2800" dirty="0" smtClean="0"/>
              <a:t> qty)</a:t>
            </a:r>
          </a:p>
          <a:p>
            <a:r>
              <a:rPr lang="en-GB" sz="2800" dirty="0" smtClean="0"/>
              <a:t>        else </a:t>
            </a:r>
            <a:r>
              <a:rPr lang="en-GB" sz="2800" dirty="0" smtClean="0">
                <a:solidFill>
                  <a:srgbClr val="C00000"/>
                </a:solidFill>
              </a:rPr>
              <a:t>None</a:t>
            </a: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r>
              <a:rPr lang="en-GB" sz="2800" dirty="0" err="1" smtClean="0"/>
              <a:t>createOrderLineQty</a:t>
            </a:r>
            <a:r>
              <a:rPr lang="en-GB" sz="2800" dirty="0" smtClean="0"/>
              <a:t>: </a:t>
            </a:r>
            <a:br>
              <a:rPr lang="en-GB" sz="2800" dirty="0" smtClean="0"/>
            </a:br>
            <a:r>
              <a:rPr lang="en-GB" sz="2800" dirty="0" smtClean="0"/>
              <a:t>        </a:t>
            </a:r>
            <a:r>
              <a:rPr lang="en-GB" sz="2800" dirty="0" err="1" smtClean="0"/>
              <a:t>int</a:t>
            </a:r>
            <a:r>
              <a:rPr lang="en-GB" sz="2800" dirty="0" smtClean="0"/>
              <a:t> –› </a:t>
            </a:r>
            <a:r>
              <a:rPr lang="en-GB" sz="2800" dirty="0" err="1" smtClean="0"/>
              <a:t>OrderLineQty</a:t>
            </a:r>
            <a:r>
              <a:rPr lang="en-GB" sz="2800" dirty="0" smtClean="0"/>
              <a:t> </a:t>
            </a:r>
            <a:r>
              <a:rPr lang="en-GB" sz="2800" dirty="0" smtClean="0">
                <a:solidFill>
                  <a:srgbClr val="C00000"/>
                </a:solidFill>
              </a:rPr>
              <a:t>option</a:t>
            </a: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15816" y="836712"/>
            <a:ext cx="4177826" cy="648072"/>
            <a:chOff x="2779281" y="3393414"/>
            <a:chExt cx="4177826" cy="648072"/>
          </a:xfrm>
        </p:grpSpPr>
        <p:sp>
          <p:nvSpPr>
            <p:cNvPr id="6" name="TextBox 5"/>
            <p:cNvSpPr txBox="1"/>
            <p:nvPr/>
          </p:nvSpPr>
          <p:spPr>
            <a:xfrm rot="21540000">
              <a:off x="2779281" y="3393414"/>
              <a:ext cx="4177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New type just for this domain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3495652" y="3789040"/>
              <a:ext cx="432048" cy="25244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009510" y="215933"/>
            <a:ext cx="3131237" cy="620778"/>
            <a:chOff x="3636548" y="3170952"/>
            <a:chExt cx="3027357" cy="620778"/>
          </a:xfrm>
        </p:grpSpPr>
        <p:sp>
          <p:nvSpPr>
            <p:cNvPr id="9" name="TextBox 8"/>
            <p:cNvSpPr txBox="1"/>
            <p:nvPr/>
          </p:nvSpPr>
          <p:spPr>
            <a:xfrm rot="21540000">
              <a:off x="3636548" y="3170952"/>
              <a:ext cx="30273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How many people ever do this?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4126444" y="3503699"/>
              <a:ext cx="835430" cy="28803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85792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+mj-lt"/>
                <a:cs typeface="Consolas" pitchFamily="49" charset="0"/>
              </a:rPr>
              <a:t>type Contact = {</a:t>
            </a:r>
          </a:p>
          <a:p>
            <a:endParaRPr lang="en-GB" sz="3200" dirty="0" smtClean="0"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3200" dirty="0" smtClean="0">
                <a:latin typeface="+mj-lt"/>
                <a:cs typeface="Consolas" pitchFamily="49" charset="0"/>
              </a:rPr>
              <a:t>: string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3200" dirty="0" smtClean="0">
                <a:latin typeface="+mj-lt"/>
                <a:cs typeface="Consolas" pitchFamily="49" charset="0"/>
              </a:rPr>
              <a:t>: string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3200" dirty="0" smtClean="0">
                <a:latin typeface="+mj-lt"/>
                <a:cs typeface="Consolas" pitchFamily="49" charset="0"/>
              </a:rPr>
              <a:t>: string</a:t>
            </a:r>
          </a:p>
          <a:p>
            <a:endParaRPr lang="en-GB" sz="3200" dirty="0" smtClean="0"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EmailAddress</a:t>
            </a:r>
            <a:r>
              <a:rPr lang="en-GB" sz="3200" dirty="0" smtClean="0">
                <a:latin typeface="+mj-lt"/>
                <a:cs typeface="Consolas" pitchFamily="49" charset="0"/>
              </a:rPr>
              <a:t>: string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IsEmailVerified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bool</a:t>
            </a:r>
            <a:r>
              <a:rPr lang="en-GB" sz="32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}</a:t>
            </a:r>
            <a:endParaRPr lang="en-GB" sz="3200" dirty="0">
              <a:latin typeface="+mj-lt"/>
              <a:cs typeface="Consolas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revisited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revisited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1340768"/>
            <a:ext cx="85792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+mj-lt"/>
                <a:cs typeface="Consolas" pitchFamily="49" charset="0"/>
              </a:rPr>
              <a:t>type Contact = {</a:t>
            </a:r>
          </a:p>
          <a:p>
            <a:endParaRPr lang="en-GB" sz="3200" dirty="0" smtClean="0"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3200" dirty="0" smtClean="0">
                <a:latin typeface="+mj-lt"/>
                <a:cs typeface="Consolas" pitchFamily="49" charset="0"/>
              </a:rPr>
              <a:t>: string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string option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3200" dirty="0" smtClean="0">
                <a:latin typeface="+mj-lt"/>
                <a:cs typeface="Consolas" pitchFamily="49" charset="0"/>
              </a:rPr>
              <a:t>: string</a:t>
            </a:r>
          </a:p>
          <a:p>
            <a:endParaRPr lang="en-GB" sz="3200" dirty="0" smtClean="0"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EmailAddress</a:t>
            </a:r>
            <a:r>
              <a:rPr lang="en-GB" sz="3200" dirty="0" smtClean="0">
                <a:latin typeface="+mj-lt"/>
                <a:cs typeface="Consolas" pitchFamily="49" charset="0"/>
              </a:rPr>
              <a:t>: string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IsEmailVerified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bool</a:t>
            </a:r>
            <a:r>
              <a:rPr lang="en-GB" sz="32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}</a:t>
            </a:r>
            <a:endParaRPr lang="en-GB" sz="3200" dirty="0">
              <a:latin typeface="+mj-lt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revisited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1340768"/>
            <a:ext cx="85792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+mj-lt"/>
                <a:cs typeface="Consolas" pitchFamily="49" charset="0"/>
              </a:rPr>
              <a:t>type Contact = {</a:t>
            </a:r>
          </a:p>
          <a:p>
            <a:endParaRPr lang="en-GB" sz="3200" dirty="0" smtClean="0"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String50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String1 option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String50</a:t>
            </a:r>
          </a:p>
          <a:p>
            <a:endParaRPr lang="en-GB" sz="3200" dirty="0" smtClean="0"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EmailAddress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err="1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EmailAddress</a:t>
            </a:r>
            <a:endParaRPr lang="en-GB" sz="3200" dirty="0" smtClean="0">
              <a:solidFill>
                <a:srgbClr val="C00000"/>
              </a:solidFill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IsEmailVerified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bool</a:t>
            </a:r>
            <a:r>
              <a:rPr lang="en-GB" sz="32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}</a:t>
            </a:r>
            <a:endParaRPr lang="en-GB" sz="3200" dirty="0">
              <a:latin typeface="+mj-lt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 descr="bill murra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98167" y="404664"/>
            <a:ext cx="4950097" cy="62048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1720" y="620688"/>
            <a:ext cx="23762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itchFamily="34" charset="0"/>
              </a:rPr>
              <a:t>I SEE WHAT YOU DID THERE</a:t>
            </a:r>
            <a:endParaRPr lang="en-GB" sz="32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55284"/>
            <a:ext cx="49068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+mj-lt"/>
                <a:cs typeface="Consolas" pitchFamily="49" charset="0"/>
              </a:rPr>
              <a:t>type Contact = {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Name: </a:t>
            </a:r>
            <a:r>
              <a:rPr lang="en-GB" sz="3200" dirty="0" err="1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PersonalName</a:t>
            </a:r>
            <a:r>
              <a:rPr lang="en-GB" sz="3200" dirty="0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 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Email: </a:t>
            </a:r>
            <a:r>
              <a:rPr lang="en-GB" sz="3200" dirty="0" err="1" smtClean="0">
                <a:solidFill>
                  <a:srgbClr val="0070C0"/>
                </a:solidFill>
                <a:latin typeface="+mj-lt"/>
                <a:cs typeface="Consolas" pitchFamily="49" charset="0"/>
              </a:rPr>
              <a:t>EmailContactInfo</a:t>
            </a:r>
            <a:r>
              <a:rPr lang="en-GB" sz="3200" dirty="0" smtClean="0">
                <a:latin typeface="+mj-lt"/>
                <a:cs typeface="Consolas" pitchFamily="49" charset="0"/>
              </a:rPr>
              <a:t> }</a:t>
            </a:r>
            <a:br>
              <a:rPr lang="en-GB" sz="3200" dirty="0" smtClean="0">
                <a:latin typeface="+mj-lt"/>
                <a:cs typeface="Consolas" pitchFamily="49" charset="0"/>
              </a:rPr>
            </a:br>
            <a:endParaRPr lang="en-GB" sz="3200" dirty="0" smtClean="0">
              <a:latin typeface="+mj-lt"/>
              <a:cs typeface="Consolas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revisited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751512" y="908720"/>
            <a:ext cx="4392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err="1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String1 option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51512" y="3356992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err="1" smtClean="0">
                <a:solidFill>
                  <a:srgbClr val="0070C0"/>
                </a:solidFill>
                <a:latin typeface="+mj-lt"/>
                <a:cs typeface="Consolas" pitchFamily="49" charset="0"/>
              </a:rPr>
              <a:t>EmailContactInfo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EmailAddress</a:t>
            </a:r>
            <a:r>
              <a:rPr lang="en-GB" sz="2400" dirty="0" smtClean="0">
                <a:latin typeface="+mj-lt"/>
                <a:cs typeface="Consolas" pitchFamily="49" charset="0"/>
              </a:rPr>
              <a:t>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EmailAddress</a:t>
            </a:r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IsEmailVerified</a:t>
            </a:r>
            <a:r>
              <a:rPr lang="en-GB" sz="2400" dirty="0" smtClean="0">
                <a:latin typeface="+mj-lt"/>
                <a:cs typeface="Consolas" pitchFamily="49" charset="0"/>
              </a:rPr>
              <a:t>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bool</a:t>
            </a:r>
            <a:r>
              <a:rPr lang="en-GB" sz="2400" dirty="0" smtClean="0">
                <a:latin typeface="+mj-lt"/>
                <a:cs typeface="Consolas" pitchFamily="49" charset="0"/>
              </a:rPr>
              <a:t> }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355976" y="1700808"/>
            <a:ext cx="432048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283968" y="2924944"/>
            <a:ext cx="1080120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788024" y="4077072"/>
            <a:ext cx="3024336" cy="57606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11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Encoding domain logic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9552" y="3933825"/>
            <a:ext cx="8229600" cy="2232025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Rule 1: If the email is changed, the verified flag must be reset to false.</a:t>
            </a:r>
          </a:p>
          <a:p>
            <a:pPr>
              <a:buNone/>
            </a:pPr>
            <a:r>
              <a:rPr lang="en-GB" dirty="0" smtClean="0"/>
              <a:t>Rule 2:  The verified flag can only be set by a special verification service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64704" y="1628800"/>
            <a:ext cx="8579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+mj-lt"/>
                <a:cs typeface="Consolas" pitchFamily="49" charset="0"/>
              </a:rPr>
              <a:t>type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EmailContactInfo</a:t>
            </a:r>
            <a:r>
              <a:rPr lang="en-GB" sz="32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EmailAddress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EmailAddress</a:t>
            </a:r>
            <a:endParaRPr lang="en-GB" sz="3200" dirty="0" smtClean="0"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IsEmailVerified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bool</a:t>
            </a:r>
            <a:r>
              <a:rPr lang="en-GB" sz="3200" dirty="0" smtClean="0">
                <a:latin typeface="+mj-lt"/>
                <a:cs typeface="Consolas" pitchFamily="49" charset="0"/>
              </a:rPr>
              <a:t> }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39667" y="3140968"/>
            <a:ext cx="3383860" cy="707181"/>
            <a:chOff x="3639667" y="3140968"/>
            <a:chExt cx="3383860" cy="707181"/>
          </a:xfrm>
        </p:grpSpPr>
        <p:sp>
          <p:nvSpPr>
            <p:cNvPr id="5" name="TextBox 4"/>
            <p:cNvSpPr txBox="1"/>
            <p:nvPr/>
          </p:nvSpPr>
          <p:spPr>
            <a:xfrm rot="60000" flipH="1">
              <a:off x="3639667" y="3386484"/>
              <a:ext cx="33838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anyone can set this to true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4139952" y="3140968"/>
              <a:ext cx="432048" cy="28803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Encoding domain logic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64704" y="1628800"/>
            <a:ext cx="8579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cs typeface="Consolas" pitchFamily="49" charset="0"/>
              </a:rPr>
              <a:t>type </a:t>
            </a:r>
            <a:r>
              <a:rPr lang="en-GB" sz="2800" b="1" dirty="0" err="1" smtClean="0">
                <a:cs typeface="Consolas" pitchFamily="49" charset="0"/>
              </a:rPr>
              <a:t>VerifiedEmail</a:t>
            </a:r>
            <a:r>
              <a:rPr lang="en-GB" sz="2800" dirty="0" smtClean="0">
                <a:cs typeface="Consolas" pitchFamily="49" charset="0"/>
              </a:rPr>
              <a:t> = </a:t>
            </a:r>
            <a:r>
              <a:rPr lang="en-GB" sz="2800" dirty="0" err="1" smtClean="0">
                <a:cs typeface="Consolas" pitchFamily="49" charset="0"/>
              </a:rPr>
              <a:t>VerifiedEmail</a:t>
            </a:r>
            <a:r>
              <a:rPr lang="en-GB" sz="2800" dirty="0" smtClean="0">
                <a:cs typeface="Consolas" pitchFamily="49" charset="0"/>
              </a:rPr>
              <a:t> of </a:t>
            </a:r>
            <a:r>
              <a:rPr lang="en-GB" sz="2800" dirty="0" err="1" smtClean="0">
                <a:cs typeface="Consolas" pitchFamily="49" charset="0"/>
              </a:rPr>
              <a:t>EmailAddress</a:t>
            </a:r>
            <a:endParaRPr lang="en-GB" sz="2800" dirty="0" smtClean="0">
              <a:latin typeface="+mj-lt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1972" y="3781161"/>
            <a:ext cx="771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+mj-lt"/>
                <a:cs typeface="Consolas" pitchFamily="49" charset="0"/>
              </a:rPr>
              <a:t>type </a:t>
            </a:r>
            <a:r>
              <a:rPr lang="en-GB" sz="2800" b="1" dirty="0" err="1" smtClean="0">
                <a:latin typeface="+mj-lt"/>
                <a:cs typeface="Consolas" pitchFamily="49" charset="0"/>
              </a:rPr>
              <a:t>EmailContactInfo</a:t>
            </a:r>
            <a:r>
              <a:rPr lang="en-GB" sz="2800" dirty="0" smtClean="0">
                <a:latin typeface="+mj-lt"/>
                <a:cs typeface="Consolas" pitchFamily="49" charset="0"/>
              </a:rPr>
              <a:t> = </a:t>
            </a:r>
          </a:p>
          <a:p>
            <a:r>
              <a:rPr lang="en-GB" sz="2800" dirty="0" smtClean="0">
                <a:latin typeface="+mj-lt"/>
                <a:cs typeface="Consolas" pitchFamily="49" charset="0"/>
              </a:rPr>
              <a:t>  | </a:t>
            </a:r>
            <a:r>
              <a:rPr lang="en-GB" sz="2800" b="1" dirty="0" smtClean="0">
                <a:latin typeface="+mj-lt"/>
                <a:cs typeface="Consolas" pitchFamily="49" charset="0"/>
              </a:rPr>
              <a:t>Unverified</a:t>
            </a:r>
            <a:r>
              <a:rPr lang="en-GB" sz="2800" dirty="0" smtClean="0">
                <a:latin typeface="+mj-lt"/>
                <a:cs typeface="Consolas" pitchFamily="49" charset="0"/>
              </a:rPr>
              <a:t> of </a:t>
            </a:r>
            <a:r>
              <a:rPr lang="en-GB" sz="2800" dirty="0" err="1" smtClean="0">
                <a:latin typeface="+mj-lt"/>
                <a:cs typeface="Consolas" pitchFamily="49" charset="0"/>
              </a:rPr>
              <a:t>EmailAddress</a:t>
            </a:r>
            <a:endParaRPr lang="en-GB" sz="2800" dirty="0" smtClean="0">
              <a:latin typeface="+mj-lt"/>
              <a:cs typeface="Consolas" pitchFamily="49" charset="0"/>
            </a:endParaRPr>
          </a:p>
          <a:p>
            <a:r>
              <a:rPr lang="en-GB" sz="2800" dirty="0" smtClean="0">
                <a:cs typeface="Consolas" pitchFamily="49" charset="0"/>
              </a:rPr>
              <a:t>  | </a:t>
            </a:r>
            <a:r>
              <a:rPr lang="en-GB" sz="2800" b="1" dirty="0" smtClean="0">
                <a:cs typeface="Consolas" pitchFamily="49" charset="0"/>
              </a:rPr>
              <a:t>Verified</a:t>
            </a:r>
            <a:r>
              <a:rPr lang="en-GB" sz="2800" dirty="0" smtClean="0">
                <a:cs typeface="Consolas" pitchFamily="49" charset="0"/>
              </a:rPr>
              <a:t> of </a:t>
            </a:r>
            <a:r>
              <a:rPr lang="en-GB" sz="2800" dirty="0" err="1" smtClean="0">
                <a:cs typeface="Consolas" pitchFamily="49" charset="0"/>
              </a:rPr>
              <a:t>VerifiedEmail</a:t>
            </a:r>
            <a:endParaRPr lang="en-GB" sz="2800" dirty="0" smtClean="0">
              <a:latin typeface="+mj-lt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4704" y="2423790"/>
            <a:ext cx="8975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+mj-lt"/>
                <a:cs typeface="Consolas" pitchFamily="49" charset="0"/>
              </a:rPr>
              <a:t>type </a:t>
            </a:r>
            <a:r>
              <a:rPr lang="en-GB" sz="2800" b="1" dirty="0" err="1" smtClean="0">
                <a:latin typeface="+mj-lt"/>
                <a:cs typeface="Consolas" pitchFamily="49" charset="0"/>
              </a:rPr>
              <a:t>VerificationService</a:t>
            </a:r>
            <a:r>
              <a:rPr lang="en-GB" sz="2800" dirty="0" smtClean="0">
                <a:latin typeface="+mj-lt"/>
                <a:cs typeface="Consolas" pitchFamily="49" charset="0"/>
              </a:rPr>
              <a:t> = </a:t>
            </a:r>
            <a:br>
              <a:rPr lang="en-GB" sz="2800" dirty="0" smtClean="0">
                <a:latin typeface="+mj-lt"/>
                <a:cs typeface="Consolas" pitchFamily="49" charset="0"/>
              </a:rPr>
            </a:br>
            <a:r>
              <a:rPr lang="en-GB" sz="2800" dirty="0" smtClean="0">
                <a:latin typeface="+mj-lt"/>
                <a:cs typeface="Consolas" pitchFamily="49" charset="0"/>
              </a:rPr>
              <a:t> </a:t>
            </a:r>
            <a:r>
              <a:rPr lang="en-GB" sz="2400" dirty="0" smtClean="0">
                <a:latin typeface="+mj-lt"/>
                <a:cs typeface="Consolas" pitchFamily="49" charset="0"/>
              </a:rPr>
              <a:t>  (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r>
              <a:rPr lang="en-GB" sz="2400" dirty="0" smtClean="0">
                <a:cs typeface="Consolas" pitchFamily="49" charset="0"/>
              </a:rPr>
              <a:t> *  </a:t>
            </a:r>
            <a:r>
              <a:rPr lang="en-GB" sz="2400" dirty="0" err="1" smtClean="0">
                <a:cs typeface="Consolas" pitchFamily="49" charset="0"/>
              </a:rPr>
              <a:t>VerificationHash</a:t>
            </a:r>
            <a:r>
              <a:rPr lang="en-GB" sz="2400" dirty="0" smtClean="0">
                <a:cs typeface="Consolas" pitchFamily="49" charset="0"/>
              </a:rPr>
              <a:t>)  </a:t>
            </a:r>
            <a:r>
              <a:rPr lang="en-GB" sz="2400" dirty="0" smtClean="0"/>
              <a:t>–›  </a:t>
            </a:r>
            <a:r>
              <a:rPr lang="en-GB" sz="2400" dirty="0" err="1">
                <a:cs typeface="Consolas" pitchFamily="49" charset="0"/>
              </a:rPr>
              <a:t>VerifiedEmail</a:t>
            </a:r>
            <a:r>
              <a:rPr lang="en-GB" sz="2400" dirty="0">
                <a:cs typeface="Consolas" pitchFamily="49" charset="0"/>
              </a:rPr>
              <a:t> </a:t>
            </a:r>
            <a:r>
              <a:rPr lang="en-GB" sz="2400" dirty="0" smtClean="0">
                <a:cs typeface="Consolas" pitchFamily="49" charset="0"/>
              </a:rPr>
              <a:t>option</a:t>
            </a:r>
            <a:endParaRPr lang="en-GB" sz="2400" dirty="0" smtClean="0">
              <a:latin typeface="+mj-lt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60000" flipH="1">
            <a:off x="5153957" y="1010062"/>
            <a:ext cx="3720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"there is no problem that can’t be solved by wrapping it in a type"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ven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1210239"/>
            <a:ext cx="6613614" cy="44375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-180000">
            <a:off x="2279708" y="5582824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This talk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563888" y="3717032"/>
            <a:ext cx="829820" cy="1866151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4906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EmailAddress</a:t>
            </a:r>
            <a:r>
              <a:rPr lang="en-GB" sz="2400" dirty="0" smtClean="0">
                <a:cs typeface="Consolas" pitchFamily="49" charset="0"/>
              </a:rPr>
              <a:t> = ...</a:t>
            </a:r>
          </a:p>
          <a:p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EmailContactInfo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| Unverified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  | Verified of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completed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1340768"/>
            <a:ext cx="3960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err="1" smtClean="0"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String1 option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 }</a:t>
            </a: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smtClean="0">
                <a:latin typeface="+mj-lt"/>
                <a:cs typeface="Consolas" pitchFamily="49" charset="0"/>
              </a:rPr>
              <a:t>Contact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Name: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Email: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EmailContactInfo</a:t>
            </a:r>
            <a:r>
              <a:rPr lang="en-GB" sz="2400" dirty="0" smtClean="0">
                <a:latin typeface="+mj-lt"/>
                <a:cs typeface="Consolas" pitchFamily="49" charset="0"/>
              </a:rPr>
              <a:t> }</a:t>
            </a:r>
          </a:p>
        </p:txBody>
      </p:sp>
      <p:sp>
        <p:nvSpPr>
          <p:cNvPr id="5" name="TextBox 4"/>
          <p:cNvSpPr txBox="1"/>
          <p:nvPr/>
        </p:nvSpPr>
        <p:spPr>
          <a:xfrm rot="21540000">
            <a:off x="4292984" y="4913031"/>
            <a:ext cx="50367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C00000"/>
                </a:solidFill>
                <a:latin typeface="Conformity" pitchFamily="2" charset="0"/>
              </a:rPr>
              <a:t>The ubiquitous language is evolving along with the design</a:t>
            </a:r>
            <a:endParaRPr lang="en-GB" sz="32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60000" flipH="1">
            <a:off x="183251" y="6126492"/>
            <a:ext cx="3808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(all this is </a:t>
            </a:r>
            <a:r>
              <a:rPr lang="en-GB" sz="2400" dirty="0" err="1" smtClean="0">
                <a:solidFill>
                  <a:srgbClr val="C00000"/>
                </a:solidFill>
                <a:latin typeface="Conformity" pitchFamily="2" charset="0"/>
              </a:rPr>
              <a:t>compilable</a:t>
            </a:r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 code, BTW)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547664" y="5589240"/>
            <a:ext cx="432048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Making illegal states </a:t>
            </a:r>
            <a:r>
              <a:rPr lang="en-GB" dirty="0" err="1" smtClean="0"/>
              <a:t>unrepresentable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24896"/>
            <a:ext cx="7272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type Contact = { </a:t>
            </a:r>
            <a:br>
              <a:rPr lang="en-GB" sz="3600" dirty="0" smtClean="0"/>
            </a:br>
            <a:r>
              <a:rPr lang="en-GB" sz="3600" dirty="0" smtClean="0"/>
              <a:t>   Name: Name</a:t>
            </a:r>
            <a:br>
              <a:rPr lang="en-GB" sz="3600" dirty="0" smtClean="0"/>
            </a:br>
            <a:r>
              <a:rPr lang="en-GB" sz="3600" dirty="0" smtClean="0"/>
              <a:t>   Email: </a:t>
            </a:r>
            <a:r>
              <a:rPr lang="en-GB" sz="3600" dirty="0" err="1" smtClean="0"/>
              <a:t>EmailContactInfo</a:t>
            </a: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smtClean="0"/>
              <a:t>   Address: </a:t>
            </a:r>
            <a:r>
              <a:rPr lang="en-GB" sz="3600" dirty="0" err="1" smtClean="0"/>
              <a:t>PostalContactInfo</a:t>
            </a:r>
            <a:r>
              <a:rPr lang="en-GB" sz="3600" dirty="0" smtClean="0"/>
              <a:t>  </a:t>
            </a:r>
          </a:p>
          <a:p>
            <a:r>
              <a:rPr lang="en-GB" sz="3600" dirty="0" smtClean="0"/>
              <a:t>   }</a:t>
            </a:r>
            <a:endParaRPr lang="en-GB" sz="3600" dirty="0"/>
          </a:p>
        </p:txBody>
      </p:sp>
      <p:sp>
        <p:nvSpPr>
          <p:cNvPr id="6" name="TextBox 5"/>
          <p:cNvSpPr txBox="1"/>
          <p:nvPr/>
        </p:nvSpPr>
        <p:spPr>
          <a:xfrm rot="21540000">
            <a:off x="6017164" y="4146316"/>
            <a:ext cx="1291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C00000"/>
                </a:solidFill>
                <a:latin typeface="Conformity" pitchFamily="2" charset="0"/>
              </a:rPr>
              <a:t>New!</a:t>
            </a:r>
            <a:endParaRPr lang="en-GB" sz="32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7544" y="836712"/>
            <a:ext cx="8496944" cy="100811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rule:</a:t>
            </a:r>
            <a:b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lang="en-GB" sz="3200" i="1" dirty="0" smtClean="0"/>
              <a:t>A contact must have an email or a postal address”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 rot="21540000">
            <a:off x="2851653" y="5128958"/>
            <a:ext cx="6293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This design does not meet the requirements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uild="p"/>
      <p:bldP spid="7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Making illegal states unrepresentable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24896"/>
            <a:ext cx="86044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type Contact = { </a:t>
            </a:r>
            <a:br>
              <a:rPr lang="en-GB" sz="3600" dirty="0" smtClean="0"/>
            </a:br>
            <a:r>
              <a:rPr lang="en-GB" sz="3600" dirty="0" smtClean="0"/>
              <a:t>   Name: Name</a:t>
            </a:r>
            <a:br>
              <a:rPr lang="en-GB" sz="3600" dirty="0" smtClean="0"/>
            </a:br>
            <a:r>
              <a:rPr lang="en-GB" sz="3600" dirty="0" smtClean="0"/>
              <a:t>   Email: </a:t>
            </a:r>
            <a:r>
              <a:rPr lang="en-GB" sz="3600" dirty="0" err="1" smtClean="0"/>
              <a:t>EmailContactInfo</a:t>
            </a:r>
            <a:r>
              <a:rPr lang="en-GB" sz="3600" dirty="0" smtClean="0"/>
              <a:t> </a:t>
            </a:r>
            <a:r>
              <a:rPr lang="en-GB" sz="3600" dirty="0" smtClean="0">
                <a:solidFill>
                  <a:srgbClr val="C00000"/>
                </a:solidFill>
              </a:rPr>
              <a:t>option</a:t>
            </a: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smtClean="0"/>
              <a:t>   Address: </a:t>
            </a:r>
            <a:r>
              <a:rPr lang="en-GB" sz="3600" dirty="0" err="1" smtClean="0"/>
              <a:t>PostalContactInfo</a:t>
            </a:r>
            <a:r>
              <a:rPr lang="en-GB" sz="3600" dirty="0" smtClean="0"/>
              <a:t> </a:t>
            </a:r>
            <a:r>
              <a:rPr lang="en-GB" sz="3600" dirty="0" smtClean="0">
                <a:solidFill>
                  <a:srgbClr val="C00000"/>
                </a:solidFill>
              </a:rPr>
              <a:t>option</a:t>
            </a:r>
          </a:p>
          <a:p>
            <a:r>
              <a:rPr lang="en-GB" sz="3600" dirty="0" smtClean="0"/>
              <a:t>   }</a:t>
            </a:r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 rot="21540000">
            <a:off x="6080579" y="4608739"/>
            <a:ext cx="3168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Could both be missing?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836712"/>
            <a:ext cx="8496944" cy="100811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rule:</a:t>
            </a:r>
            <a:b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lang="en-GB" sz="3200" i="1" dirty="0" smtClean="0"/>
              <a:t>A contact must have an email or a postal address”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 rot="60000" flipH="1">
            <a:off x="186326" y="5411136"/>
            <a:ext cx="5755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"Make illegal states </a:t>
            </a:r>
            <a:r>
              <a:rPr lang="en-GB" sz="2800" dirty="0" err="1" smtClean="0">
                <a:solidFill>
                  <a:srgbClr val="C00000"/>
                </a:solidFill>
                <a:latin typeface="Conformity" pitchFamily="2" charset="0"/>
              </a:rPr>
              <a:t>unrepresentable</a:t>
            </a: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!" </a:t>
            </a:r>
            <a:b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– </a:t>
            </a:r>
            <a:r>
              <a:rPr lang="en-GB" sz="2000" dirty="0" err="1" smtClean="0">
                <a:solidFill>
                  <a:srgbClr val="C00000"/>
                </a:solidFill>
                <a:latin typeface="Conformity" pitchFamily="2" charset="0"/>
              </a:rPr>
              <a:t>Yaron</a:t>
            </a: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 </a:t>
            </a:r>
            <a:r>
              <a:rPr lang="en-GB" sz="2000" dirty="0" err="1" smtClean="0">
                <a:solidFill>
                  <a:srgbClr val="C00000"/>
                </a:solidFill>
                <a:latin typeface="Conformity" pitchFamily="2" charset="0"/>
              </a:rPr>
              <a:t>Minsky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21540000">
            <a:off x="3243575" y="4856668"/>
            <a:ext cx="6293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This design does not meet the requirements either!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Making illegal states unrepresentable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196752"/>
            <a:ext cx="828092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“</a:t>
            </a:r>
            <a:r>
              <a:rPr lang="en-GB" sz="3200" i="1" dirty="0" smtClean="0"/>
              <a:t>A contact must have an email or a postal address”</a:t>
            </a:r>
          </a:p>
          <a:p>
            <a:endParaRPr lang="en-GB" sz="3200" i="1" dirty="0" smtClean="0"/>
          </a:p>
          <a:p>
            <a:r>
              <a:rPr lang="en-GB" sz="3200" dirty="0" smtClean="0"/>
              <a:t>implies: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 smtClean="0"/>
              <a:t> email address only, </a:t>
            </a:r>
            <a:r>
              <a:rPr lang="en-GB" sz="3200" i="1" dirty="0" smtClean="0"/>
              <a:t>or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 smtClean="0"/>
              <a:t> postal address only, </a:t>
            </a:r>
            <a:r>
              <a:rPr lang="en-GB" sz="3200" i="1" dirty="0" smtClean="0"/>
              <a:t>or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 smtClean="0"/>
              <a:t> both email address and postal address</a:t>
            </a:r>
          </a:p>
          <a:p>
            <a:endParaRPr lang="en-GB" sz="3600" dirty="0"/>
          </a:p>
        </p:txBody>
      </p:sp>
      <p:sp>
        <p:nvSpPr>
          <p:cNvPr id="6" name="TextBox 5"/>
          <p:cNvSpPr txBox="1"/>
          <p:nvPr/>
        </p:nvSpPr>
        <p:spPr>
          <a:xfrm rot="21540000">
            <a:off x="5656444" y="4248695"/>
            <a:ext cx="316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only </a:t>
            </a:r>
            <a:r>
              <a:rPr lang="en-GB" sz="2800" u="sng" dirty="0" smtClean="0">
                <a:solidFill>
                  <a:srgbClr val="C00000"/>
                </a:solidFill>
                <a:latin typeface="Conformity" pitchFamily="2" charset="0"/>
              </a:rPr>
              <a:t>three</a:t>
            </a: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 possibilities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Making illegal states unrepresentable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988840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ContactInfo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| </a:t>
            </a:r>
            <a:r>
              <a:rPr lang="en-GB" sz="2800" dirty="0" err="1" smtClean="0"/>
              <a:t>EmailOnly</a:t>
            </a:r>
            <a:r>
              <a:rPr lang="en-GB" sz="2800" dirty="0" smtClean="0"/>
              <a:t> of </a:t>
            </a:r>
            <a:r>
              <a:rPr lang="en-GB" sz="2800" dirty="0" err="1" smtClean="0"/>
              <a:t>EmailContactInfo</a:t>
            </a:r>
            <a:endParaRPr lang="en-GB" sz="2800" dirty="0" smtClean="0"/>
          </a:p>
          <a:p>
            <a:r>
              <a:rPr lang="en-GB" sz="2800" dirty="0" smtClean="0"/>
              <a:t>    | </a:t>
            </a:r>
            <a:r>
              <a:rPr lang="en-GB" sz="2800" dirty="0" err="1" smtClean="0"/>
              <a:t>AddrOnly</a:t>
            </a:r>
            <a:r>
              <a:rPr lang="en-GB" sz="2800" dirty="0" smtClean="0"/>
              <a:t> of </a:t>
            </a:r>
            <a:r>
              <a:rPr lang="en-GB" sz="2800" dirty="0" err="1" smtClean="0"/>
              <a:t>PostalContactInfo</a:t>
            </a:r>
            <a:endParaRPr lang="en-GB" sz="2800" dirty="0" smtClean="0"/>
          </a:p>
          <a:p>
            <a:r>
              <a:rPr lang="en-GB" sz="2800" dirty="0" smtClean="0"/>
              <a:t>    | </a:t>
            </a:r>
            <a:r>
              <a:rPr lang="en-GB" sz="2800" dirty="0" err="1" smtClean="0"/>
              <a:t>EmailAndAddr</a:t>
            </a:r>
            <a:r>
              <a:rPr lang="en-GB" sz="2800" dirty="0" smtClean="0"/>
              <a:t> of </a:t>
            </a:r>
            <a:r>
              <a:rPr lang="en-GB" sz="2400" dirty="0" err="1" smtClean="0"/>
              <a:t>EmailContactInfo</a:t>
            </a:r>
            <a:r>
              <a:rPr lang="en-GB" sz="2400" dirty="0" smtClean="0"/>
              <a:t> * </a:t>
            </a:r>
            <a:r>
              <a:rPr lang="en-GB" sz="2400" dirty="0" err="1" smtClean="0"/>
              <a:t>PostalContactInfo</a:t>
            </a:r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smtClean="0"/>
              <a:t>type Contact = { </a:t>
            </a:r>
            <a:br>
              <a:rPr lang="en-GB" sz="2800" dirty="0" smtClean="0"/>
            </a:br>
            <a:r>
              <a:rPr lang="en-GB" sz="2800" dirty="0" smtClean="0"/>
              <a:t>   Name: Name</a:t>
            </a:r>
            <a:br>
              <a:rPr lang="en-GB" sz="2800" dirty="0" smtClean="0"/>
            </a:br>
            <a:r>
              <a:rPr lang="en-GB" sz="2800" dirty="0" smtClean="0"/>
              <a:t>   </a:t>
            </a:r>
            <a:r>
              <a:rPr lang="en-GB" sz="2800" dirty="0" err="1" smtClean="0"/>
              <a:t>ContactInfo</a:t>
            </a:r>
            <a:r>
              <a:rPr lang="en-GB" sz="2800" dirty="0" smtClean="0"/>
              <a:t> : </a:t>
            </a:r>
            <a:r>
              <a:rPr lang="en-GB" sz="2800" dirty="0" err="1" smtClean="0"/>
              <a:t>ContactInfo</a:t>
            </a:r>
            <a:r>
              <a:rPr lang="en-GB" sz="2800" dirty="0" smtClean="0"/>
              <a:t>  }</a:t>
            </a:r>
            <a:endParaRPr lang="en-GB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9552" y="1196752"/>
            <a:ext cx="8496944" cy="64807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lang="en-GB" sz="3200" i="1" dirty="0" smtClean="0"/>
              <a:t>A contact must have an email or a postal address”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 rot="21540000">
            <a:off x="5967763" y="2160430"/>
            <a:ext cx="31681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requirements are now encoded in the type!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60000" flipH="1">
            <a:off x="254771" y="3865370"/>
            <a:ext cx="3168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only </a:t>
            </a:r>
            <a:r>
              <a:rPr lang="en-GB" sz="2000" u="sng" dirty="0" smtClean="0">
                <a:solidFill>
                  <a:srgbClr val="C00000"/>
                </a:solidFill>
                <a:latin typeface="Conformity" pitchFamily="2" charset="0"/>
              </a:rPr>
              <a:t>three</a:t>
            </a: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 possibilities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683568" y="2492896"/>
            <a:ext cx="288032" cy="1301261"/>
          </a:xfrm>
          <a:prstGeom prst="rightBrace">
            <a:avLst>
              <a:gd name="adj1" fmla="val 8333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  <p:bldP spid="8" grpId="0"/>
      <p:bldP spid="9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Making illegal states unrepresentable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2132856"/>
            <a:ext cx="3927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type Contact = { </a:t>
            </a:r>
            <a:br>
              <a:rPr lang="en-GB" sz="2400" dirty="0" smtClean="0"/>
            </a:br>
            <a:r>
              <a:rPr lang="en-GB" sz="2400" dirty="0" smtClean="0"/>
              <a:t>   Name: Name</a:t>
            </a:r>
            <a:br>
              <a:rPr lang="en-GB" sz="2400" dirty="0" smtClean="0"/>
            </a:br>
            <a:r>
              <a:rPr lang="en-GB" sz="2400" dirty="0" smtClean="0"/>
              <a:t>   Email: </a:t>
            </a:r>
            <a:r>
              <a:rPr lang="en-GB" sz="2400" dirty="0" err="1" smtClean="0">
                <a:solidFill>
                  <a:srgbClr val="0070C0"/>
                </a:solidFill>
              </a:rPr>
              <a:t>EmailContactInfo</a:t>
            </a:r>
            <a:r>
              <a:rPr lang="en-GB" sz="2400" dirty="0" smtClean="0"/>
              <a:t> </a:t>
            </a:r>
            <a:br>
              <a:rPr lang="en-GB" sz="2400" dirty="0" smtClean="0"/>
            </a:br>
            <a:r>
              <a:rPr lang="en-GB" sz="2400" dirty="0" smtClean="0"/>
              <a:t>   Address: </a:t>
            </a:r>
            <a:r>
              <a:rPr lang="en-GB" sz="2400" dirty="0" err="1" smtClean="0">
                <a:solidFill>
                  <a:srgbClr val="0070C0"/>
                </a:solidFill>
              </a:rPr>
              <a:t>PostalContactInfo</a:t>
            </a:r>
            <a:endParaRPr lang="en-GB" sz="2400" dirty="0" smtClean="0">
              <a:solidFill>
                <a:srgbClr val="0070C0"/>
              </a:solidFill>
            </a:endParaRPr>
          </a:p>
          <a:p>
            <a:r>
              <a:rPr lang="en-GB" sz="2400" dirty="0" smtClean="0">
                <a:solidFill>
                  <a:srgbClr val="C00000"/>
                </a:solidFill>
              </a:rPr>
              <a:t> </a:t>
            </a:r>
            <a:r>
              <a:rPr lang="en-GB" sz="2400" dirty="0" smtClean="0"/>
              <a:t>}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283968" y="2132856"/>
            <a:ext cx="48965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type Contact = { </a:t>
            </a:r>
            <a:br>
              <a:rPr lang="en-GB" sz="2400" dirty="0"/>
            </a:br>
            <a:r>
              <a:rPr lang="en-GB" sz="2400" dirty="0"/>
              <a:t>   Name: Name</a:t>
            </a:r>
            <a:br>
              <a:rPr lang="en-GB" sz="2400" dirty="0"/>
            </a:br>
            <a:r>
              <a:rPr lang="en-GB" sz="2400" dirty="0"/>
              <a:t>   </a:t>
            </a:r>
            <a:r>
              <a:rPr lang="en-GB" sz="2400" dirty="0" err="1"/>
              <a:t>ContactInfo</a:t>
            </a:r>
            <a:r>
              <a:rPr lang="en-GB" sz="2400" dirty="0"/>
              <a:t> : </a:t>
            </a:r>
            <a:r>
              <a:rPr lang="en-GB" sz="2400" dirty="0" err="1">
                <a:solidFill>
                  <a:srgbClr val="0070C0"/>
                </a:solidFill>
              </a:rPr>
              <a:t>ContactInfo</a:t>
            </a:r>
            <a:r>
              <a:rPr lang="en-GB" sz="2400" dirty="0"/>
              <a:t>  }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type </a:t>
            </a:r>
            <a:r>
              <a:rPr lang="en-GB" sz="2400" dirty="0" err="1" smtClean="0"/>
              <a:t>ContactInfo</a:t>
            </a:r>
            <a:r>
              <a:rPr lang="en-GB" sz="2400" dirty="0" smtClean="0">
                <a:solidFill>
                  <a:srgbClr val="C00000"/>
                </a:solidFill>
              </a:rPr>
              <a:t> </a:t>
            </a:r>
            <a:r>
              <a:rPr lang="en-GB" sz="2400" dirty="0" smtClean="0"/>
              <a:t>= </a:t>
            </a:r>
          </a:p>
          <a:p>
            <a:r>
              <a:rPr lang="en-GB" sz="2400" dirty="0" smtClean="0"/>
              <a:t>    | </a:t>
            </a:r>
            <a:r>
              <a:rPr lang="en-GB" sz="2400" dirty="0" err="1" smtClean="0"/>
              <a:t>EmailOnly</a:t>
            </a:r>
            <a:r>
              <a:rPr lang="en-GB" sz="2400" dirty="0" smtClean="0"/>
              <a:t> of </a:t>
            </a:r>
            <a:r>
              <a:rPr lang="en-GB" sz="2400" dirty="0" err="1" smtClean="0"/>
              <a:t>EmailContactInfo</a:t>
            </a:r>
            <a:endParaRPr lang="en-GB" sz="2400" dirty="0" smtClean="0"/>
          </a:p>
          <a:p>
            <a:r>
              <a:rPr lang="en-GB" sz="2400" dirty="0" smtClean="0"/>
              <a:t>    | </a:t>
            </a:r>
            <a:r>
              <a:rPr lang="en-GB" sz="2400" dirty="0" err="1" smtClean="0"/>
              <a:t>AddrOnly</a:t>
            </a:r>
            <a:r>
              <a:rPr lang="en-GB" sz="2400" dirty="0" smtClean="0"/>
              <a:t> of </a:t>
            </a:r>
            <a:r>
              <a:rPr lang="en-GB" sz="2400" dirty="0" err="1" smtClean="0"/>
              <a:t>PostalContactInfo</a:t>
            </a:r>
            <a:endParaRPr lang="en-GB" sz="2400" dirty="0" smtClean="0"/>
          </a:p>
          <a:p>
            <a:r>
              <a:rPr lang="en-GB" sz="2400" dirty="0" smtClean="0"/>
              <a:t>    | </a:t>
            </a:r>
            <a:r>
              <a:rPr lang="en-GB" sz="2400" dirty="0" err="1" smtClean="0"/>
              <a:t>EmailAndAddr</a:t>
            </a:r>
            <a:r>
              <a:rPr lang="en-GB" sz="2400" dirty="0" smtClean="0"/>
              <a:t> of </a:t>
            </a:r>
            <a:br>
              <a:rPr lang="en-GB" sz="2400" dirty="0" smtClean="0"/>
            </a:br>
            <a:r>
              <a:rPr lang="en-GB" sz="2400" dirty="0" smtClean="0"/>
              <a:t>        </a:t>
            </a:r>
            <a:r>
              <a:rPr lang="en-GB" sz="2000" dirty="0" err="1" smtClean="0"/>
              <a:t>EmailContactInfo</a:t>
            </a:r>
            <a:r>
              <a:rPr lang="en-GB" sz="2000" dirty="0" smtClean="0"/>
              <a:t> * </a:t>
            </a:r>
            <a:r>
              <a:rPr lang="en-GB" sz="2000" dirty="0" err="1" smtClean="0"/>
              <a:t>PostalContactInfo</a:t>
            </a:r>
            <a:endParaRPr lang="en-GB" sz="2400" dirty="0" smtClean="0"/>
          </a:p>
          <a:p>
            <a:endParaRPr lang="en-GB" sz="2400" dirty="0" smtClean="0"/>
          </a:p>
        </p:txBody>
      </p:sp>
      <p:sp>
        <p:nvSpPr>
          <p:cNvPr id="10" name="TextBox 9"/>
          <p:cNvSpPr txBox="1"/>
          <p:nvPr/>
        </p:nvSpPr>
        <p:spPr>
          <a:xfrm flipH="1">
            <a:off x="4322692" y="1916832"/>
            <a:ext cx="435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AFTER: Email and address merged into one type</a:t>
            </a:r>
            <a:endParaRPr lang="en-GB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39552" y="1196752"/>
            <a:ext cx="8496944" cy="64807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lang="en-GB" sz="3200" i="1" dirty="0" smtClean="0"/>
              <a:t>A contact must have an email or a postal address”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395536" y="191683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BEFORE: Email and address separate</a:t>
            </a:r>
            <a:endParaRPr lang="en-GB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51920" y="3068960"/>
            <a:ext cx="648072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175956" y="3284984"/>
            <a:ext cx="468052" cy="13489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2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http://cdn.superbwallpapers.com/wallpapers/funny/cat-riding-a-fire-breathing-unicorn-16414-1280x800.jpg"/>
          <p:cNvPicPr>
            <a:picLocks noChangeAspect="1" noChangeArrowheads="1"/>
          </p:cNvPicPr>
          <p:nvPr/>
        </p:nvPicPr>
        <p:blipFill>
          <a:blip r:embed="rId3" cstate="print"/>
          <a:srcRect l="4568" r="11385"/>
          <a:stretch>
            <a:fillRect/>
          </a:stretch>
        </p:blipFill>
        <p:spPr bwMode="auto">
          <a:xfrm>
            <a:off x="1043608" y="908720"/>
            <a:ext cx="6545327" cy="4867309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 rot="-60000">
            <a:off x="2201893" y="6039603"/>
            <a:ext cx="6469699" cy="762000"/>
          </a:xfrm>
          <a:prstGeom prst="rect">
            <a:avLst/>
          </a:prstGeom>
          <a:noFill/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F# is almost as awesome as this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436096" y="5013176"/>
            <a:ext cx="504056" cy="108012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Making illegal states unrepresentable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9552" y="1196752"/>
            <a:ext cx="8496944" cy="64807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lang="en-GB" sz="3200" i="1" dirty="0" smtClean="0"/>
              <a:t>A contact must have an email or a postal address”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 rot="21540000">
            <a:off x="5829955" y="539108"/>
            <a:ext cx="31681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Is this really what the business wants?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Making illegal states unrepresentable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977802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ContactInfo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| Email of </a:t>
            </a:r>
            <a:r>
              <a:rPr lang="en-GB" sz="2800" dirty="0" err="1" smtClean="0"/>
              <a:t>EmailContactInfo</a:t>
            </a:r>
            <a:endParaRPr lang="en-GB" sz="2800" dirty="0" smtClean="0"/>
          </a:p>
          <a:p>
            <a:r>
              <a:rPr lang="en-GB" sz="2800" dirty="0" smtClean="0"/>
              <a:t>    | </a:t>
            </a:r>
            <a:r>
              <a:rPr lang="en-GB" sz="2800" dirty="0" err="1" smtClean="0"/>
              <a:t>Addr</a:t>
            </a:r>
            <a:r>
              <a:rPr lang="en-GB" sz="2800" dirty="0" smtClean="0"/>
              <a:t> of </a:t>
            </a:r>
            <a:r>
              <a:rPr lang="en-GB" sz="2800" dirty="0" err="1" smtClean="0"/>
              <a:t>PostalContactInfo</a:t>
            </a:r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smtClean="0"/>
              <a:t>type Contact = { </a:t>
            </a:r>
            <a:br>
              <a:rPr lang="en-GB" sz="2800" dirty="0" smtClean="0"/>
            </a:br>
            <a:r>
              <a:rPr lang="en-GB" sz="2800" dirty="0" smtClean="0"/>
              <a:t>   Name: Name</a:t>
            </a:r>
            <a:br>
              <a:rPr lang="en-GB" sz="2800" dirty="0" smtClean="0"/>
            </a:br>
            <a:r>
              <a:rPr lang="en-GB" sz="2800" dirty="0" smtClean="0"/>
              <a:t>   </a:t>
            </a:r>
            <a:r>
              <a:rPr lang="en-GB" sz="2800" dirty="0" err="1" smtClean="0"/>
              <a:t>PrimaryContactInfo</a:t>
            </a:r>
            <a:r>
              <a:rPr lang="en-GB" sz="2800" dirty="0" smtClean="0"/>
              <a:t>: </a:t>
            </a:r>
            <a:r>
              <a:rPr lang="en-GB" sz="2800" dirty="0" err="1" smtClean="0">
                <a:solidFill>
                  <a:srgbClr val="C00000"/>
                </a:solidFill>
              </a:rPr>
              <a:t>ContactInfo</a:t>
            </a:r>
            <a:r>
              <a:rPr lang="en-GB" sz="2800" dirty="0" smtClean="0">
                <a:solidFill>
                  <a:srgbClr val="C00000"/>
                </a:solidFill>
              </a:rPr>
              <a:t/>
            </a:r>
            <a:br>
              <a:rPr lang="en-GB" sz="2800" dirty="0" smtClean="0">
                <a:solidFill>
                  <a:srgbClr val="C00000"/>
                </a:solidFill>
              </a:rPr>
            </a:br>
            <a:r>
              <a:rPr lang="en-GB" sz="2800" dirty="0" smtClean="0">
                <a:solidFill>
                  <a:srgbClr val="C00000"/>
                </a:solidFill>
              </a:rPr>
              <a:t>  </a:t>
            </a:r>
            <a:r>
              <a:rPr lang="en-GB" sz="2800" dirty="0" smtClean="0"/>
              <a:t> </a:t>
            </a:r>
            <a:r>
              <a:rPr lang="en-GB" sz="2800" dirty="0" err="1" smtClean="0"/>
              <a:t>SecondaryContactInfo</a:t>
            </a:r>
            <a:r>
              <a:rPr lang="en-GB" sz="2800" dirty="0" smtClean="0"/>
              <a:t>: </a:t>
            </a:r>
            <a:r>
              <a:rPr lang="en-GB" sz="2800" dirty="0" err="1" smtClean="0">
                <a:solidFill>
                  <a:srgbClr val="C00000"/>
                </a:solidFill>
              </a:rPr>
              <a:t>ContactInfo</a:t>
            </a:r>
            <a:r>
              <a:rPr lang="en-GB" sz="2800" dirty="0" smtClean="0">
                <a:solidFill>
                  <a:srgbClr val="C00000"/>
                </a:solidFill>
              </a:rPr>
              <a:t> option</a:t>
            </a:r>
            <a:r>
              <a:rPr lang="en-GB" sz="2800" dirty="0" smtClean="0"/>
              <a:t> }</a:t>
            </a:r>
            <a:endParaRPr lang="en-GB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9552" y="1196752"/>
            <a:ext cx="8496944" cy="64807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lang="en-GB" sz="3200" i="1" dirty="0" smtClean="0"/>
              <a:t>A contact must have an email or a postal address”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9552" y="1196752"/>
            <a:ext cx="8496944" cy="64807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“</a:t>
            </a:r>
            <a:r>
              <a:rPr lang="en-GB" sz="2800" i="1" dirty="0" smtClean="0"/>
              <a:t>A contact must have at least one way of being contacted”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 rot="21540000">
            <a:off x="5829955" y="754551"/>
            <a:ext cx="316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Better rule perhaps?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 animBg="1"/>
      <p:bldP spid="7" grpId="0"/>
      <p:bldP spid="7" grpId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819522"/>
          </a:xfrm>
        </p:spPr>
        <p:txBody>
          <a:bodyPr/>
          <a:lstStyle/>
          <a:p>
            <a:r>
              <a:rPr lang="en-GB" dirty="0" smtClean="0"/>
              <a:t>Stuff I haven’t had time to cover: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204864"/>
            <a:ext cx="7272808" cy="3539430"/>
          </a:xfrm>
          <a:prstGeom prst="rect">
            <a:avLst/>
          </a:prstGeom>
          <a:noFill/>
        </p:spPr>
        <p:txBody>
          <a:bodyPr wrap="square" numCol="1" spcCol="10800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3200" dirty="0" smtClean="0"/>
              <a:t> Services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 smtClean="0"/>
              <a:t> States and transitions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/>
              <a:t> </a:t>
            </a:r>
            <a:r>
              <a:rPr lang="en-GB" sz="3200" dirty="0" smtClean="0"/>
              <a:t>CQRS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 smtClean="0"/>
              <a:t> The functional approach to use cases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 smtClean="0"/>
              <a:t> Domain events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 smtClean="0"/>
              <a:t> Error handling 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 smtClean="0"/>
              <a:t> And much more...</a:t>
            </a:r>
            <a:endParaRPr lang="en-GB" sz="3200" dirty="0"/>
          </a:p>
        </p:txBody>
      </p:sp>
      <p:sp>
        <p:nvSpPr>
          <p:cNvPr id="5" name="TextBox 4"/>
          <p:cNvSpPr txBox="1"/>
          <p:nvPr/>
        </p:nvSpPr>
        <p:spPr>
          <a:xfrm rot="21540000">
            <a:off x="4215655" y="1536302"/>
            <a:ext cx="438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just scratching the surface today...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4079</Words>
  <Application>Microsoft Office PowerPoint</Application>
  <PresentationFormat>On-screen Show (4:3)</PresentationFormat>
  <Paragraphs>1125</Paragraphs>
  <Slides>101</Slides>
  <Notes>101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101</vt:i4>
      </vt:variant>
    </vt:vector>
  </HeadingPairs>
  <TitlesOfParts>
    <vt:vector size="103" baseType="lpstr">
      <vt:lpstr>Office Theme</vt:lpstr>
      <vt:lpstr>Custom Design</vt:lpstr>
      <vt:lpstr>Prologue: how many things are wrong?</vt:lpstr>
      <vt:lpstr>Prologue: which values are optional?</vt:lpstr>
      <vt:lpstr>Prologue: what are the constraints?</vt:lpstr>
      <vt:lpstr>Prologue: what groups are atomic?</vt:lpstr>
      <vt:lpstr>Prologue: domain logic?</vt:lpstr>
      <vt:lpstr>Prologue: F# can help</vt:lpstr>
      <vt:lpstr>Domain Driven Design with the F# type system</vt:lpstr>
      <vt:lpstr>What is DDD and F#?</vt:lpstr>
      <vt:lpstr>Slide 9</vt:lpstr>
      <vt:lpstr>What I’m going talk about:</vt:lpstr>
      <vt:lpstr>Functional programming  for real world applications</vt:lpstr>
      <vt:lpstr>Functional programming is...</vt:lpstr>
      <vt:lpstr>Functional programming is good for...</vt:lpstr>
      <vt:lpstr>Must haves for BLOBA development...</vt:lpstr>
      <vt:lpstr>Slide 15</vt:lpstr>
      <vt:lpstr>F# vs. C#  for Domain Driven Design</vt:lpstr>
      <vt:lpstr>Values vs. Entities</vt:lpstr>
      <vt:lpstr>Values vs. Entities</vt:lpstr>
      <vt:lpstr>Values vs. Entities</vt:lpstr>
      <vt:lpstr>How do you implement a Value object?</vt:lpstr>
      <vt:lpstr>Value object definition in C#</vt:lpstr>
      <vt:lpstr>Value object definition in C# (extra code for equality)</vt:lpstr>
      <vt:lpstr>Value object definition in F#</vt:lpstr>
      <vt:lpstr>Value object definition in F# (extra code for equality)</vt:lpstr>
      <vt:lpstr>How do you implement an Entity object?</vt:lpstr>
      <vt:lpstr>Entity object definition in C# (part 1)</vt:lpstr>
      <vt:lpstr>Entity object definition in C# (part 2)</vt:lpstr>
      <vt:lpstr>Entity object definition in F# with equality override</vt:lpstr>
      <vt:lpstr>Entity object definition in F# with no equality allowed</vt:lpstr>
      <vt:lpstr>Entity immutability </vt:lpstr>
      <vt:lpstr>Slide 31</vt:lpstr>
      <vt:lpstr>Entity object definition in F# with mutability</vt:lpstr>
      <vt:lpstr>Reviewing the C# code so far...</vt:lpstr>
      <vt:lpstr>Reviewing the C# code so far...</vt:lpstr>
      <vt:lpstr>Reviewing the F# code so far...</vt:lpstr>
      <vt:lpstr>Comparing C# vs. F#</vt:lpstr>
      <vt:lpstr>F# for Domain Driven Design</vt:lpstr>
      <vt:lpstr>Communication is hard...</vt:lpstr>
      <vt:lpstr>Communication in DDD:  “Bounded Context”</vt:lpstr>
      <vt:lpstr>Communication in DDD:  “Ubiquitous Language”</vt:lpstr>
      <vt:lpstr>Slide 41</vt:lpstr>
      <vt:lpstr>Slide 42</vt:lpstr>
      <vt:lpstr>Slide 43</vt:lpstr>
      <vt:lpstr>Slide 44</vt:lpstr>
      <vt:lpstr>Slide 45</vt:lpstr>
      <vt:lpstr>Understanding the F# type system</vt:lpstr>
      <vt:lpstr>Understanding the F# type system</vt:lpstr>
      <vt:lpstr>Composable types</vt:lpstr>
      <vt:lpstr>Creating new types in F#</vt:lpstr>
      <vt:lpstr>Creating new types in F#</vt:lpstr>
      <vt:lpstr>Representing pairs</vt:lpstr>
      <vt:lpstr>Representing pairs</vt:lpstr>
      <vt:lpstr>Representing pairs</vt:lpstr>
      <vt:lpstr>Representing pairs</vt:lpstr>
      <vt:lpstr>Using tuples for data</vt:lpstr>
      <vt:lpstr>Using tuples for data</vt:lpstr>
      <vt:lpstr>Representing a choice</vt:lpstr>
      <vt:lpstr>Representing a choice</vt:lpstr>
      <vt:lpstr>Representing a choice</vt:lpstr>
      <vt:lpstr>Using choices for data</vt:lpstr>
      <vt:lpstr>Working with a choice type</vt:lpstr>
      <vt:lpstr>What are types for in F#?</vt:lpstr>
      <vt:lpstr>Slide 63</vt:lpstr>
      <vt:lpstr>Designing with types</vt:lpstr>
      <vt:lpstr>Required vs. Optional</vt:lpstr>
      <vt:lpstr>Null is not the same as “optional”</vt:lpstr>
      <vt:lpstr>Slide 67</vt:lpstr>
      <vt:lpstr>Null is not the same as “optional”</vt:lpstr>
      <vt:lpstr>Slide 69</vt:lpstr>
      <vt:lpstr>Null is not allowed in F#</vt:lpstr>
      <vt:lpstr>A better way for optional values</vt:lpstr>
      <vt:lpstr>Defining optional types</vt:lpstr>
      <vt:lpstr>The built-in “Option” type</vt:lpstr>
      <vt:lpstr>The built-in “Option” type</vt:lpstr>
      <vt:lpstr>The built-in “Option” type</vt:lpstr>
      <vt:lpstr>Single choice types</vt:lpstr>
      <vt:lpstr>Wrapping primitive types</vt:lpstr>
      <vt:lpstr>Creating the EmailAddress type</vt:lpstr>
      <vt:lpstr>Creating the EmailAddress type</vt:lpstr>
      <vt:lpstr>Constrained strings</vt:lpstr>
      <vt:lpstr>Constrained numbers</vt:lpstr>
      <vt:lpstr>Constrained numbers</vt:lpstr>
      <vt:lpstr>The challenge, revisited</vt:lpstr>
      <vt:lpstr>The challenge, revisited</vt:lpstr>
      <vt:lpstr>The challenge, revisited</vt:lpstr>
      <vt:lpstr>Slide 86</vt:lpstr>
      <vt:lpstr>The challenge, revisited</vt:lpstr>
      <vt:lpstr>Encoding domain logic</vt:lpstr>
      <vt:lpstr>Encoding domain logic</vt:lpstr>
      <vt:lpstr>The challenge, completed</vt:lpstr>
      <vt:lpstr>Making illegal states unrepresentable</vt:lpstr>
      <vt:lpstr>Making illegal states unrepresentable</vt:lpstr>
      <vt:lpstr>Making illegal states unrepresentable</vt:lpstr>
      <vt:lpstr>Making illegal states unrepresentable</vt:lpstr>
      <vt:lpstr>Making illegal states unrepresentable</vt:lpstr>
      <vt:lpstr>Slide 96</vt:lpstr>
      <vt:lpstr>Making illegal states unrepresentable</vt:lpstr>
      <vt:lpstr>Making illegal states unrepresentable</vt:lpstr>
      <vt:lpstr>Stuff I haven’t had time to cover:</vt:lpstr>
      <vt:lpstr>F# is low risk</vt:lpstr>
      <vt:lpstr>Thank you!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2013-12-07T13:29:48Z</dcterms:created>
  <dcterms:modified xsi:type="dcterms:W3CDTF">2013-12-07T14:12:15Z</dcterms:modified>
</cp:coreProperties>
</file>