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1" r:id="rId2"/>
    <p:sldId id="317" r:id="rId3"/>
    <p:sldId id="334" r:id="rId4"/>
    <p:sldId id="328" r:id="rId5"/>
    <p:sldId id="329" r:id="rId6"/>
    <p:sldId id="322" r:id="rId7"/>
    <p:sldId id="319" r:id="rId8"/>
    <p:sldId id="320" r:id="rId9"/>
    <p:sldId id="321" r:id="rId10"/>
    <p:sldId id="325" r:id="rId11"/>
    <p:sldId id="346" r:id="rId12"/>
    <p:sldId id="323" r:id="rId13"/>
    <p:sldId id="326" r:id="rId14"/>
    <p:sldId id="318" r:id="rId15"/>
    <p:sldId id="327" r:id="rId16"/>
    <p:sldId id="339" r:id="rId17"/>
    <p:sldId id="344" r:id="rId18"/>
    <p:sldId id="335" r:id="rId19"/>
    <p:sldId id="336" r:id="rId20"/>
    <p:sldId id="337" r:id="rId21"/>
    <p:sldId id="338" r:id="rId22"/>
    <p:sldId id="343" r:id="rId23"/>
    <p:sldId id="341" r:id="rId24"/>
    <p:sldId id="342" r:id="rId25"/>
  </p:sldIdLst>
  <p:sldSz cx="9144000" cy="6858000" type="screen4x3"/>
  <p:notesSz cx="6797675" cy="9928225"/>
  <p:embeddedFontLst>
    <p:embeddedFont>
      <p:font typeface="나눔바른고딕" panose="020B0600000101010101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HY헤드라인M" panose="02030600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401"/>
    <a:srgbClr val="FEF6F0"/>
    <a:srgbClr val="FDF0E7"/>
    <a:srgbClr val="AC14A1"/>
    <a:srgbClr val="0B3F8B"/>
    <a:srgbClr val="FFFFFF"/>
    <a:srgbClr val="CD371D"/>
    <a:srgbClr val="005942"/>
    <a:srgbClr val="025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78441" autoAdjust="0"/>
  </p:normalViewPr>
  <p:slideViewPr>
    <p:cSldViewPr snapToGrid="0">
      <p:cViewPr varScale="1">
        <p:scale>
          <a:sx n="108" d="100"/>
          <a:sy n="108" d="100"/>
        </p:scale>
        <p:origin x="25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99C58-3325-4473-B9C7-C1630C9A7051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4967-BA48-4909-86FA-66DC54BD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90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B853-76A0-498A-8959-D7A650D26074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87052-2C7F-48E1-A02E-7F8FB9F4A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DEDC-C65E-4713-B05B-1488D3AF42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6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29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647564" y="824012"/>
            <a:ext cx="7848872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543300" y="6394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FC624-7194-46CD-AFA8-1C95F4AA95BC}" type="slidenum">
              <a:rPr lang="ko-KR" altLang="en-US" sz="1600" b="1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6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/27</a:t>
            </a:r>
            <a:endParaRPr lang="ko-KR" altLang="en-US" sz="16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0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24FC624-7194-46CD-AFA8-1C95F4AA95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7"/>
          <p:cNvSpPr/>
          <p:nvPr/>
        </p:nvSpPr>
        <p:spPr>
          <a:xfrm>
            <a:off x="-2370" y="6721476"/>
            <a:ext cx="9141619" cy="140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9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61791" y="1583268"/>
            <a:ext cx="8218040" cy="1923017"/>
          </a:xfrm>
        </p:spPr>
        <p:txBody>
          <a:bodyPr lIns="90000" rIns="90000">
            <a:no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ko-K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Table-Top Free Space </a:t>
            </a:r>
            <a:br>
              <a:rPr lang="en-US" altLang="ko-K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QKD Results</a:t>
            </a:r>
            <a:endParaRPr lang="en-US" altLang="ko-KR" sz="4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613" y="3742770"/>
            <a:ext cx="703581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Heasin</a:t>
            </a:r>
            <a:r>
              <a:rPr lang="en-US" altLang="ko-KR" sz="2400" dirty="0" smtClean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Ko</a:t>
            </a:r>
            <a:endParaRPr lang="en-US" altLang="ko-KR" sz="2400" dirty="0" smtClean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2017.02.06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" y="6450603"/>
            <a:ext cx="9141619" cy="407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2" y="6369627"/>
            <a:ext cx="9146869" cy="89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://cfile9.uf.tistory.com/original/27631737523BDEB427B3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4" y="290063"/>
            <a:ext cx="1829426" cy="7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 Characteristics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0589" y="921991"/>
            <a:ext cx="534147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Single photon Detector: Perkin Elmer SPCM-AQ4C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Detection efficiency: 50 % @ 787 nm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Afterpulse</a:t>
            </a:r>
            <a:r>
              <a:rPr lang="en-US" altLang="ko-KR" sz="1600" dirty="0" smtClean="0"/>
              <a:t> probability: 0.5 %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Deadtime</a:t>
            </a:r>
            <a:r>
              <a:rPr lang="en-US" altLang="ko-KR" sz="1600" dirty="0" smtClean="0"/>
              <a:t>: 50ns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Dark Count: &lt; 500 cps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589" y="3759286"/>
            <a:ext cx="228742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Dark Count Estimation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06843"/>
              </p:ext>
            </p:extLst>
          </p:nvPr>
        </p:nvGraphicFramePr>
        <p:xfrm>
          <a:off x="702734" y="4268794"/>
          <a:ext cx="369993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11"/>
                <a:gridCol w="1233311"/>
                <a:gridCol w="123331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Counts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Std. dev.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Detector1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173.9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Detector2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281.7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15.1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Detector3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418.7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21.9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Detector4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22.1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87" y="3495286"/>
            <a:ext cx="3730680" cy="22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225" y="166105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With Bulk optics at</a:t>
            </a:r>
            <a:br>
              <a:rPr lang="en-US" altLang="ko-KR" dirty="0" smtClean="0"/>
            </a:br>
            <a:r>
              <a:rPr lang="en-US" altLang="ko-KR" dirty="0" smtClean="0"/>
              <a:t>Receiver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1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Result1 – Polarization Extinction Ratio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0589" y="905057"/>
            <a:ext cx="791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Counts of single photon detector output (Polarization Extinction Ratio ~ Expected QBER)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Each laser is exclusively on.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9" y="1836925"/>
            <a:ext cx="4055080" cy="23541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603" y="1836925"/>
            <a:ext cx="4062460" cy="2354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9" y="4231898"/>
            <a:ext cx="4046894" cy="235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603" y="4231898"/>
            <a:ext cx="4046894" cy="23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Result1 – Polarization Extinction Ratio (PER)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1067"/>
              </p:ext>
            </p:extLst>
          </p:nvPr>
        </p:nvGraphicFramePr>
        <p:xfrm>
          <a:off x="669858" y="1008416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LD1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421142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701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 smtClean="0">
                          <a:effectLst/>
                        </a:rPr>
                        <a:t>226416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214968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600.33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1002.74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1669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1191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6089"/>
              </p:ext>
            </p:extLst>
          </p:nvPr>
        </p:nvGraphicFramePr>
        <p:xfrm>
          <a:off x="669858" y="2386693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LD2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1045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430337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223631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223616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411.76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493.66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1170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62861"/>
              </p:ext>
            </p:extLst>
          </p:nvPr>
        </p:nvGraphicFramePr>
        <p:xfrm>
          <a:off x="669858" y="3764970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LD3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218325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219919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440910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935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472.21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813.21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988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995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49420"/>
              </p:ext>
            </p:extLst>
          </p:nvPr>
        </p:nvGraphicFramePr>
        <p:xfrm>
          <a:off x="669858" y="5143248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LD4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210199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207421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1991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424923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213.33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269.86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1491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Result2 – Key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589" y="4028582"/>
            <a:ext cx="791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FPGA Processed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Raw Key rates: 3149.858 </a:t>
            </a:r>
            <a:r>
              <a:rPr lang="en-US" altLang="ko-KR" sz="1600" dirty="0" err="1" smtClean="0"/>
              <a:t>kbits</a:t>
            </a:r>
            <a:r>
              <a:rPr lang="en-US" altLang="ko-KR" sz="1600" dirty="0" smtClean="0"/>
              <a:t>/s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Sifted Key rates:   1562.240 </a:t>
            </a:r>
            <a:r>
              <a:rPr lang="en-US" altLang="ko-KR" sz="1600" dirty="0" err="1" smtClean="0"/>
              <a:t>kbits</a:t>
            </a:r>
            <a:r>
              <a:rPr lang="en-US" altLang="ko-KR" sz="1600" dirty="0" smtClean="0"/>
              <a:t>/s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7" y="1051915"/>
            <a:ext cx="7741848" cy="29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Result3 – QBER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02" y="936940"/>
            <a:ext cx="6771529" cy="26052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3" y="3689899"/>
            <a:ext cx="6771528" cy="2603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0854" y="5188772"/>
            <a:ext cx="19547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QBER: 0.69 %</a:t>
            </a:r>
          </a:p>
        </p:txBody>
      </p:sp>
    </p:spTree>
    <p:extLst>
      <p:ext uri="{BB962C8B-B14F-4D97-AF65-F5344CB8AC3E}">
        <p14:creationId xmlns:p14="http://schemas.microsoft.com/office/powerpoint/2010/main" val="368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225" y="1661055"/>
            <a:ext cx="7772400" cy="2387600"/>
          </a:xfrm>
        </p:spPr>
        <p:txBody>
          <a:bodyPr/>
          <a:lstStyle/>
          <a:p>
            <a:r>
              <a:rPr lang="en-US" altLang="ko-KR" dirty="0" smtClean="0"/>
              <a:t>With PLC module at Receiver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86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Block Diagram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18569" y="844840"/>
            <a:ext cx="8137054" cy="5497258"/>
            <a:chOff x="518569" y="844840"/>
            <a:chExt cx="8137054" cy="5497258"/>
          </a:xfrm>
        </p:grpSpPr>
        <p:sp>
          <p:nvSpPr>
            <p:cNvPr id="508" name="모서리가 둥근 직사각형 507"/>
            <p:cNvSpPr/>
            <p:nvPr/>
          </p:nvSpPr>
          <p:spPr>
            <a:xfrm>
              <a:off x="4986686" y="1181102"/>
              <a:ext cx="3390226" cy="4356099"/>
            </a:xfrm>
            <a:prstGeom prst="roundRect">
              <a:avLst>
                <a:gd name="adj" fmla="val 263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5" name="모서리가 둥근 직사각형 504"/>
            <p:cNvSpPr/>
            <p:nvPr/>
          </p:nvSpPr>
          <p:spPr>
            <a:xfrm>
              <a:off x="1164995" y="1181100"/>
              <a:ext cx="2704685" cy="4356101"/>
            </a:xfrm>
            <a:prstGeom prst="roundRect">
              <a:avLst>
                <a:gd name="adj" fmla="val 337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5" name="꺾인 연결선 484"/>
            <p:cNvCxnSpPr>
              <a:stCxn id="378" idx="0"/>
              <a:endCxn id="551" idx="2"/>
            </p:cNvCxnSpPr>
            <p:nvPr/>
          </p:nvCxnSpPr>
          <p:spPr>
            <a:xfrm rot="10800000">
              <a:off x="5870448" y="1609986"/>
              <a:ext cx="122641" cy="272850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>
              <a:off x="6875840" y="4029531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flipH="1">
              <a:off x="2007891" y="3946706"/>
              <a:ext cx="217698" cy="29854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1" name="직선 연결선 180"/>
            <p:cNvCxnSpPr>
              <a:stCxn id="45" idx="0"/>
              <a:endCxn id="113" idx="2"/>
            </p:cNvCxnSpPr>
            <p:nvPr/>
          </p:nvCxnSpPr>
          <p:spPr>
            <a:xfrm flipV="1">
              <a:off x="2116741" y="3555370"/>
              <a:ext cx="354" cy="19011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45" name="타원 44"/>
            <p:cNvSpPr/>
            <p:nvPr/>
          </p:nvSpPr>
          <p:spPr>
            <a:xfrm>
              <a:off x="1961257" y="3745481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298614" y="2587626"/>
              <a:ext cx="470665" cy="2106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LD4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36296" y="3254376"/>
              <a:ext cx="462554" cy="2059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LD1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546644" y="2793071"/>
              <a:ext cx="461636" cy="217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LD2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84587" y="2137044"/>
              <a:ext cx="465016" cy="214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LD3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28" name="직선 연결선 127"/>
            <p:cNvCxnSpPr>
              <a:stCxn id="108" idx="1"/>
              <a:endCxn id="112" idx="3"/>
            </p:cNvCxnSpPr>
            <p:nvPr/>
          </p:nvCxnSpPr>
          <p:spPr>
            <a:xfrm flipH="1">
              <a:off x="1769279" y="2692967"/>
              <a:ext cx="149161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64" name="직선 연결선 163"/>
            <p:cNvCxnSpPr>
              <a:stCxn id="108" idx="0"/>
              <a:endCxn id="110" idx="2"/>
            </p:cNvCxnSpPr>
            <p:nvPr/>
          </p:nvCxnSpPr>
          <p:spPr>
            <a:xfrm flipV="1">
              <a:off x="2117095" y="2351641"/>
              <a:ext cx="0" cy="14267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68" name="직선 연결선 167"/>
            <p:cNvCxnSpPr>
              <a:stCxn id="111" idx="0"/>
              <a:endCxn id="109" idx="2"/>
            </p:cNvCxnSpPr>
            <p:nvPr/>
          </p:nvCxnSpPr>
          <p:spPr>
            <a:xfrm flipH="1" flipV="1">
              <a:off x="2777462" y="3010746"/>
              <a:ext cx="1427" cy="147786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1" name="직선 연결선 170"/>
            <p:cNvCxnSpPr>
              <a:stCxn id="107" idx="1"/>
              <a:endCxn id="111" idx="3"/>
            </p:cNvCxnSpPr>
            <p:nvPr/>
          </p:nvCxnSpPr>
          <p:spPr>
            <a:xfrm flipH="1" flipV="1">
              <a:off x="2977544" y="3357187"/>
              <a:ext cx="158752" cy="16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4" name="직선 연결선 173"/>
            <p:cNvCxnSpPr>
              <a:stCxn id="111" idx="1"/>
              <a:endCxn id="113" idx="3"/>
            </p:cNvCxnSpPr>
            <p:nvPr/>
          </p:nvCxnSpPr>
          <p:spPr>
            <a:xfrm flipH="1" flipV="1">
              <a:off x="2315749" y="3356715"/>
              <a:ext cx="264484" cy="473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7" name="직선 연결선 176"/>
            <p:cNvCxnSpPr>
              <a:stCxn id="113" idx="0"/>
              <a:endCxn id="108" idx="2"/>
            </p:cNvCxnSpPr>
            <p:nvPr/>
          </p:nvCxnSpPr>
          <p:spPr>
            <a:xfrm flipV="1">
              <a:off x="2117095" y="2891621"/>
              <a:ext cx="0" cy="26643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grpSp>
          <p:nvGrpSpPr>
            <p:cNvPr id="158" name="그룹 157"/>
            <p:cNvGrpSpPr/>
            <p:nvPr/>
          </p:nvGrpSpPr>
          <p:grpSpPr>
            <a:xfrm>
              <a:off x="1918440" y="2494312"/>
              <a:ext cx="397310" cy="397309"/>
              <a:chOff x="2932243" y="1628231"/>
              <a:chExt cx="576064" cy="57606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932243" y="1628231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89" name="직선 연결선 188"/>
              <p:cNvCxnSpPr/>
              <p:nvPr/>
            </p:nvCxnSpPr>
            <p:spPr>
              <a:xfrm flipH="1" flipV="1">
                <a:off x="2932243" y="1629717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06" name="그룹 205"/>
            <p:cNvGrpSpPr/>
            <p:nvPr/>
          </p:nvGrpSpPr>
          <p:grpSpPr>
            <a:xfrm>
              <a:off x="2580234" y="3158532"/>
              <a:ext cx="397310" cy="397475"/>
              <a:chOff x="3705209" y="2404008"/>
              <a:chExt cx="576064" cy="576304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705209" y="2404008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 rot="16200000" flipH="1" flipV="1">
                <a:off x="3705209" y="2407183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07" name="그룹 206"/>
            <p:cNvGrpSpPr/>
            <p:nvPr/>
          </p:nvGrpSpPr>
          <p:grpSpPr>
            <a:xfrm>
              <a:off x="1918440" y="3154307"/>
              <a:ext cx="397310" cy="401063"/>
              <a:chOff x="2932243" y="2398567"/>
              <a:chExt cx="576064" cy="58150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13" name="직사각형 112"/>
              <p:cNvSpPr/>
              <p:nvPr/>
            </p:nvSpPr>
            <p:spPr>
              <a:xfrm>
                <a:off x="2932243" y="2404008"/>
                <a:ext cx="576064" cy="576064"/>
              </a:xfrm>
              <a:prstGeom prst="rect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09" name="직선 연결선 208"/>
              <p:cNvCxnSpPr/>
              <p:nvPr/>
            </p:nvCxnSpPr>
            <p:spPr>
              <a:xfrm rot="16200000" flipH="1" flipV="1">
                <a:off x="2932243" y="2401502"/>
                <a:ext cx="576064" cy="570194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cxnSp>
          <p:nvCxnSpPr>
            <p:cNvPr id="218" name="직선 화살표 연결선 217"/>
            <p:cNvCxnSpPr/>
            <p:nvPr/>
          </p:nvCxnSpPr>
          <p:spPr>
            <a:xfrm>
              <a:off x="2111020" y="4002121"/>
              <a:ext cx="0" cy="198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122" idx="0"/>
              <a:endCxn id="45" idx="4"/>
            </p:cNvCxnSpPr>
            <p:nvPr/>
          </p:nvCxnSpPr>
          <p:spPr>
            <a:xfrm flipV="1">
              <a:off x="2116740" y="3837912"/>
              <a:ext cx="1" cy="108794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225" name="직선 연결선 224"/>
            <p:cNvCxnSpPr>
              <a:stCxn id="231" idx="0"/>
              <a:endCxn id="122" idx="2"/>
            </p:cNvCxnSpPr>
            <p:nvPr/>
          </p:nvCxnSpPr>
          <p:spPr>
            <a:xfrm flipH="1" flipV="1">
              <a:off x="2116740" y="4245253"/>
              <a:ext cx="1" cy="12104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H="1">
              <a:off x="1978307" y="4892014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rgbClr val="FF3401"/>
              </a:solidFill>
              <a:prstDash val="solid"/>
            </a:ln>
            <a:effectLst/>
          </p:spPr>
        </p:cxnSp>
        <p:sp>
          <p:nvSpPr>
            <p:cNvPr id="231" name="타원 230"/>
            <p:cNvSpPr/>
            <p:nvPr/>
          </p:nvSpPr>
          <p:spPr>
            <a:xfrm>
              <a:off x="1961257" y="4366293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연결선 236"/>
            <p:cNvCxnSpPr>
              <a:endCxn id="231" idx="4"/>
            </p:cNvCxnSpPr>
            <p:nvPr/>
          </p:nvCxnSpPr>
          <p:spPr>
            <a:xfrm flipV="1">
              <a:off x="2116741" y="4458724"/>
              <a:ext cx="0" cy="59252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>
            <a:xfrm flipH="1">
              <a:off x="663877" y="4892014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>
            <a:xfrm rot="5400000" flipH="1">
              <a:off x="663877" y="5727020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3" name="직선 연결선 242"/>
            <p:cNvCxnSpPr/>
            <p:nvPr/>
          </p:nvCxnSpPr>
          <p:spPr>
            <a:xfrm flipV="1">
              <a:off x="829885" y="5051251"/>
              <a:ext cx="0" cy="81285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5" name="직선 연결선 244"/>
            <p:cNvCxnSpPr/>
            <p:nvPr/>
          </p:nvCxnSpPr>
          <p:spPr>
            <a:xfrm>
              <a:off x="829885" y="5051251"/>
              <a:ext cx="1281135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7" name="직선 연결선 246"/>
            <p:cNvCxnSpPr/>
            <p:nvPr/>
          </p:nvCxnSpPr>
          <p:spPr>
            <a:xfrm>
              <a:off x="814645" y="5864101"/>
              <a:ext cx="3576647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>
            <a:xfrm rot="10800000" flipH="1">
              <a:off x="4232904" y="4892014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>
            <a:xfrm rot="10800000" flipH="1">
              <a:off x="4232904" y="5727020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>
            <a:xfrm flipV="1">
              <a:off x="4388117" y="5051251"/>
              <a:ext cx="0" cy="81285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54" name="직선 연결선 253"/>
            <p:cNvCxnSpPr>
              <a:endCxn id="258" idx="3"/>
            </p:cNvCxnSpPr>
            <p:nvPr/>
          </p:nvCxnSpPr>
          <p:spPr>
            <a:xfrm>
              <a:off x="4388744" y="5066385"/>
              <a:ext cx="749510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>
            <a:xfrm flipH="1">
              <a:off x="5961342" y="4912670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rgbClr val="FFC000"/>
              </a:solidFill>
              <a:prstDash val="solid"/>
            </a:ln>
            <a:effectLst/>
          </p:spPr>
        </p:cxnSp>
        <p:sp>
          <p:nvSpPr>
            <p:cNvPr id="261" name="직사각형 260"/>
            <p:cNvSpPr/>
            <p:nvPr/>
          </p:nvSpPr>
          <p:spPr>
            <a:xfrm>
              <a:off x="1928266" y="5170118"/>
              <a:ext cx="423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2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900350" y="5192044"/>
              <a:ext cx="423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200" dirty="0"/>
            </a:p>
          </p:txBody>
        </p:sp>
        <p:cxnSp>
          <p:nvCxnSpPr>
            <p:cNvPr id="269" name="직선 연결선 268"/>
            <p:cNvCxnSpPr/>
            <p:nvPr/>
          </p:nvCxnSpPr>
          <p:spPr>
            <a:xfrm rot="10800000" flipH="1">
              <a:off x="6521146" y="4912670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309" name="직사각형 308"/>
            <p:cNvSpPr/>
            <p:nvPr/>
          </p:nvSpPr>
          <p:spPr>
            <a:xfrm>
              <a:off x="524918" y="4781159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518569" y="5859583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354835" y="5879144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4081517" y="4779045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6671863" y="5092411"/>
              <a:ext cx="333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400" dirty="0"/>
            </a:p>
          </p:txBody>
        </p:sp>
        <p:cxnSp>
          <p:nvCxnSpPr>
            <p:cNvPr id="287" name="직선 연결선 286"/>
            <p:cNvCxnSpPr>
              <a:endCxn id="296" idx="2"/>
            </p:cNvCxnSpPr>
            <p:nvPr/>
          </p:nvCxnSpPr>
          <p:spPr>
            <a:xfrm flipV="1">
              <a:off x="6654100" y="3505940"/>
              <a:ext cx="0" cy="158647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315" name="직사각형 314"/>
            <p:cNvSpPr/>
            <p:nvPr/>
          </p:nvSpPr>
          <p:spPr>
            <a:xfrm>
              <a:off x="1884587" y="4606703"/>
              <a:ext cx="461905" cy="949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163652" y="5603434"/>
              <a:ext cx="909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780nm </a:t>
              </a:r>
            </a:p>
            <a:p>
              <a:pPr algn="ctr"/>
              <a:r>
                <a:rPr lang="en-US" altLang="ko-KR" sz="1400" dirty="0" smtClean="0"/>
                <a:t>Quantum</a:t>
              </a:r>
            </a:p>
            <a:p>
              <a:pPr algn="ctr"/>
              <a:r>
                <a:rPr lang="en-US" altLang="ko-KR" sz="1400" dirty="0" smtClean="0"/>
                <a:t>Signal</a:t>
              </a:r>
              <a:endParaRPr lang="ko-KR" altLang="en-US" sz="14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623546" y="5711156"/>
              <a:ext cx="1032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1550nm </a:t>
              </a:r>
            </a:p>
            <a:p>
              <a:pPr algn="ctr"/>
              <a:r>
                <a:rPr lang="en-US" altLang="ko-KR" sz="1400" dirty="0" smtClean="0"/>
                <a:t>Sync. Signal</a:t>
              </a:r>
              <a:endParaRPr lang="ko-KR" altLang="en-US" sz="1400" dirty="0"/>
            </a:p>
          </p:txBody>
        </p:sp>
        <p:cxnSp>
          <p:nvCxnSpPr>
            <p:cNvPr id="354" name="직선 연결선 353"/>
            <p:cNvCxnSpPr/>
            <p:nvPr/>
          </p:nvCxnSpPr>
          <p:spPr>
            <a:xfrm flipH="1">
              <a:off x="5633057" y="5972766"/>
              <a:ext cx="395129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>
            <a:xfrm flipH="1">
              <a:off x="7215102" y="5972766"/>
              <a:ext cx="395129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58" name="직선 연결선 357"/>
            <p:cNvCxnSpPr>
              <a:stCxn id="490" idx="1"/>
            </p:cNvCxnSpPr>
            <p:nvPr/>
          </p:nvCxnSpPr>
          <p:spPr>
            <a:xfrm flipH="1">
              <a:off x="837824" y="5035623"/>
              <a:ext cx="191181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1" name="직선 연결선 360"/>
            <p:cNvCxnSpPr/>
            <p:nvPr/>
          </p:nvCxnSpPr>
          <p:spPr>
            <a:xfrm flipV="1">
              <a:off x="845034" y="5029273"/>
              <a:ext cx="0" cy="859592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4" name="직선 연결선 363"/>
            <p:cNvCxnSpPr/>
            <p:nvPr/>
          </p:nvCxnSpPr>
          <p:spPr>
            <a:xfrm flipH="1">
              <a:off x="836566" y="5876681"/>
              <a:ext cx="353280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8" name="직선 연결선 367"/>
            <p:cNvCxnSpPr/>
            <p:nvPr/>
          </p:nvCxnSpPr>
          <p:spPr>
            <a:xfrm flipV="1">
              <a:off x="4370993" y="5083576"/>
              <a:ext cx="0" cy="80389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>
            <a:xfrm flipH="1">
              <a:off x="4369370" y="5083576"/>
              <a:ext cx="1742739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grpSp>
          <p:nvGrpSpPr>
            <p:cNvPr id="256" name="그룹 255"/>
            <p:cNvGrpSpPr/>
            <p:nvPr/>
          </p:nvGrpSpPr>
          <p:grpSpPr>
            <a:xfrm rot="10800000">
              <a:off x="5138254" y="4881077"/>
              <a:ext cx="651776" cy="370617"/>
              <a:chOff x="-952500" y="2668358"/>
              <a:chExt cx="1642947" cy="108141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7" name="순서도: 처리 256"/>
              <p:cNvSpPr/>
              <p:nvPr/>
            </p:nvSpPr>
            <p:spPr>
              <a:xfrm>
                <a:off x="-952500" y="2887535"/>
                <a:ext cx="603250" cy="651194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8" name="순서도: 처리 257"/>
              <p:cNvSpPr/>
              <p:nvPr/>
            </p:nvSpPr>
            <p:spPr>
              <a:xfrm>
                <a:off x="87196" y="2668358"/>
                <a:ext cx="603251" cy="1081416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9" name="순서도: 수동 연산 258"/>
              <p:cNvSpPr/>
              <p:nvPr/>
            </p:nvSpPr>
            <p:spPr>
              <a:xfrm rot="5400000">
                <a:off x="-665544" y="2995200"/>
                <a:ext cx="1064419" cy="431832"/>
              </a:xfrm>
              <a:prstGeom prst="flowChartManualOperation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264" name="직선 연결선 263"/>
            <p:cNvCxnSpPr/>
            <p:nvPr/>
          </p:nvCxnSpPr>
          <p:spPr>
            <a:xfrm flipV="1">
              <a:off x="5794761" y="5064756"/>
              <a:ext cx="877153" cy="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76" name="직선 연결선 375"/>
            <p:cNvCxnSpPr/>
            <p:nvPr/>
          </p:nvCxnSpPr>
          <p:spPr>
            <a:xfrm flipV="1">
              <a:off x="6112108" y="4506355"/>
              <a:ext cx="0" cy="57831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339" name="타원 338"/>
            <p:cNvSpPr/>
            <p:nvPr/>
          </p:nvSpPr>
          <p:spPr>
            <a:xfrm>
              <a:off x="5956625" y="4682723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순서도: 지연 377"/>
            <p:cNvSpPr/>
            <p:nvPr/>
          </p:nvSpPr>
          <p:spPr>
            <a:xfrm rot="16200000">
              <a:off x="5934389" y="4219466"/>
              <a:ext cx="355438" cy="238040"/>
            </a:xfrm>
            <a:prstGeom prst="flowChartDelay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162852" y="3854677"/>
              <a:ext cx="7649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Sync. </a:t>
              </a:r>
            </a:p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Detector</a:t>
              </a:r>
              <a:endParaRPr lang="ko-KR" altLang="en-US" sz="1200" dirty="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2304420" y="1736924"/>
              <a:ext cx="94608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24" name="꺾인 연결선 423"/>
            <p:cNvCxnSpPr>
              <a:stCxn id="415" idx="2"/>
              <a:endCxn id="109" idx="0"/>
            </p:cNvCxnSpPr>
            <p:nvPr/>
          </p:nvCxnSpPr>
          <p:spPr>
            <a:xfrm rot="5400000">
              <a:off x="2398373" y="2413980"/>
              <a:ext cx="7581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꺾인 연결선 424"/>
            <p:cNvCxnSpPr>
              <a:stCxn id="415" idx="3"/>
              <a:endCxn id="107" idx="0"/>
            </p:cNvCxnSpPr>
            <p:nvPr/>
          </p:nvCxnSpPr>
          <p:spPr>
            <a:xfrm>
              <a:off x="3250506" y="1885907"/>
              <a:ext cx="117067" cy="13684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꺾인 연결선 427"/>
            <p:cNvCxnSpPr>
              <a:stCxn id="415" idx="1"/>
              <a:endCxn id="110" idx="0"/>
            </p:cNvCxnSpPr>
            <p:nvPr/>
          </p:nvCxnSpPr>
          <p:spPr>
            <a:xfrm rot="10800000" flipV="1">
              <a:off x="2117096" y="1885906"/>
              <a:ext cx="187325" cy="2511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꺾인 연결선 430"/>
            <p:cNvCxnSpPr>
              <a:stCxn id="415" idx="1"/>
              <a:endCxn id="112" idx="0"/>
            </p:cNvCxnSpPr>
            <p:nvPr/>
          </p:nvCxnSpPr>
          <p:spPr>
            <a:xfrm rot="10800000" flipV="1">
              <a:off x="1533948" y="1885906"/>
              <a:ext cx="770473" cy="70171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>
              <a:stCxn id="303" idx="1"/>
            </p:cNvCxnSpPr>
            <p:nvPr/>
          </p:nvCxnSpPr>
          <p:spPr>
            <a:xfrm flipH="1">
              <a:off x="7074003" y="2822762"/>
              <a:ext cx="168169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303" name="순서도: 지연 302"/>
            <p:cNvSpPr/>
            <p:nvPr/>
          </p:nvSpPr>
          <p:spPr>
            <a:xfrm>
              <a:off x="7242172" y="2720167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7504219" y="2836340"/>
              <a:ext cx="504626" cy="238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SPD2</a:t>
              </a:r>
              <a:endParaRPr lang="ko-KR" altLang="en-US" sz="12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7504219" y="2561125"/>
              <a:ext cx="504626" cy="238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SPD3</a:t>
              </a:r>
              <a:endParaRPr lang="ko-KR" altLang="en-US" sz="1200" dirty="0"/>
            </a:p>
          </p:txBody>
        </p:sp>
        <p:grpSp>
          <p:nvGrpSpPr>
            <p:cNvPr id="460" name="그룹 459"/>
            <p:cNvGrpSpPr/>
            <p:nvPr/>
          </p:nvGrpSpPr>
          <p:grpSpPr>
            <a:xfrm>
              <a:off x="6445598" y="4182063"/>
              <a:ext cx="417002" cy="326989"/>
              <a:chOff x="6535386" y="4127313"/>
              <a:chExt cx="461905" cy="362199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6535386" y="4258962"/>
                <a:ext cx="461905" cy="94992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6535386" y="4127313"/>
                <a:ext cx="461905" cy="949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6535386" y="4394520"/>
                <a:ext cx="461905" cy="949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67" name="직사각형 466"/>
            <p:cNvSpPr/>
            <p:nvPr/>
          </p:nvSpPr>
          <p:spPr>
            <a:xfrm>
              <a:off x="6832060" y="1312019"/>
              <a:ext cx="98670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74" name="꺾인 연결선 473"/>
            <p:cNvCxnSpPr>
              <a:stCxn id="146" idx="3"/>
              <a:endCxn id="467" idx="3"/>
            </p:cNvCxnSpPr>
            <p:nvPr/>
          </p:nvCxnSpPr>
          <p:spPr>
            <a:xfrm flipV="1">
              <a:off x="7548557" y="1461002"/>
              <a:ext cx="270210" cy="1641596"/>
            </a:xfrm>
            <a:prstGeom prst="bentConnector3">
              <a:avLst>
                <a:gd name="adj1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직사각형 489"/>
            <p:cNvSpPr/>
            <p:nvPr/>
          </p:nvSpPr>
          <p:spPr>
            <a:xfrm>
              <a:off x="2749642" y="4932647"/>
              <a:ext cx="305086" cy="2059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1" name="타원 490"/>
            <p:cNvSpPr/>
            <p:nvPr/>
          </p:nvSpPr>
          <p:spPr>
            <a:xfrm rot="5400000">
              <a:off x="2430610" y="4990345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875840" y="422037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6874838" y="4417841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1372219" y="2874032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918254" y="2975736"/>
              <a:ext cx="395471" cy="8133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1523511" y="323794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547063" y="355070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5021759" y="4411977"/>
              <a:ext cx="8402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Expander</a:t>
              </a:r>
              <a:endParaRPr lang="ko-KR" altLang="en-US" sz="12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2163404" y="3970889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Isolator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2854063" y="4478974"/>
              <a:ext cx="612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Sync. </a:t>
              </a:r>
            </a:p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Laser</a:t>
              </a:r>
              <a:endParaRPr lang="ko-KR" altLang="en-US" sz="1200" dirty="0"/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1254881" y="872901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</a:t>
              </a:r>
              <a:endParaRPr lang="ko-KR" altLang="en-US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7741191" y="512395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endParaRPr lang="ko-KR" altLang="en-US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323329" y="452181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Attn.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642233" y="5925792"/>
              <a:ext cx="1759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Quantum Channel</a:t>
              </a:r>
              <a:endParaRPr lang="ko-KR" altLang="en-US" sz="14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3995883" y="932626"/>
              <a:ext cx="85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Classical </a:t>
              </a:r>
            </a:p>
            <a:p>
              <a:pPr algn="ctr"/>
              <a:r>
                <a:rPr lang="en-US" altLang="ko-KR" sz="1400" dirty="0" smtClean="0"/>
                <a:t>Channel</a:t>
              </a:r>
              <a:endParaRPr lang="ko-KR" altLang="en-US" sz="1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2304419" y="1312019"/>
              <a:ext cx="94608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5423909" y="1312019"/>
              <a:ext cx="89307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54" name="꺾인 연결선 553"/>
            <p:cNvCxnSpPr>
              <a:stCxn id="415" idx="3"/>
              <a:endCxn id="490" idx="3"/>
            </p:cNvCxnSpPr>
            <p:nvPr/>
          </p:nvCxnSpPr>
          <p:spPr>
            <a:xfrm flipH="1">
              <a:off x="3054728" y="1885907"/>
              <a:ext cx="195778" cy="3149716"/>
            </a:xfrm>
            <a:prstGeom prst="bentConnector3">
              <a:avLst>
                <a:gd name="adj1" fmla="val -2367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화살표 연결선 559"/>
            <p:cNvCxnSpPr>
              <a:stCxn id="531" idx="2"/>
              <a:endCxn id="415" idx="0"/>
            </p:cNvCxnSpPr>
            <p:nvPr/>
          </p:nvCxnSpPr>
          <p:spPr>
            <a:xfrm>
              <a:off x="2777463" y="1609985"/>
              <a:ext cx="0" cy="126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/>
            <p:cNvCxnSpPr>
              <a:stCxn id="531" idx="3"/>
              <a:endCxn id="551" idx="1"/>
            </p:cNvCxnSpPr>
            <p:nvPr/>
          </p:nvCxnSpPr>
          <p:spPr>
            <a:xfrm>
              <a:off x="3250506" y="1461002"/>
              <a:ext cx="2173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직선 화살표 연결선 605"/>
            <p:cNvCxnSpPr>
              <a:stCxn id="467" idx="1"/>
              <a:endCxn id="551" idx="3"/>
            </p:cNvCxnSpPr>
            <p:nvPr/>
          </p:nvCxnSpPr>
          <p:spPr>
            <a:xfrm flipH="1">
              <a:off x="6316985" y="1461002"/>
              <a:ext cx="515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꺾인 연결선 621"/>
            <p:cNvCxnSpPr>
              <a:stCxn id="148" idx="3"/>
              <a:endCxn id="467" idx="3"/>
            </p:cNvCxnSpPr>
            <p:nvPr/>
          </p:nvCxnSpPr>
          <p:spPr>
            <a:xfrm flipV="1">
              <a:off x="7548557" y="1461002"/>
              <a:ext cx="270210" cy="1887544"/>
            </a:xfrm>
            <a:prstGeom prst="bentConnector3">
              <a:avLst>
                <a:gd name="adj1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>
              <a:stCxn id="150" idx="3"/>
              <a:endCxn id="467" idx="3"/>
            </p:cNvCxnSpPr>
            <p:nvPr/>
          </p:nvCxnSpPr>
          <p:spPr>
            <a:xfrm flipV="1">
              <a:off x="7548557" y="1461002"/>
              <a:ext cx="270210" cy="1099634"/>
            </a:xfrm>
            <a:prstGeom prst="bentConnector3">
              <a:avLst>
                <a:gd name="adj1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46" idx="1"/>
            </p:cNvCxnSpPr>
            <p:nvPr/>
          </p:nvCxnSpPr>
          <p:spPr>
            <a:xfrm flipH="1">
              <a:off x="7061268" y="3102598"/>
              <a:ext cx="180904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146" name="순서도: 지연 145"/>
            <p:cNvSpPr/>
            <p:nvPr/>
          </p:nvSpPr>
          <p:spPr>
            <a:xfrm>
              <a:off x="7242172" y="3000003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>
              <a:stCxn id="148" idx="1"/>
            </p:cNvCxnSpPr>
            <p:nvPr/>
          </p:nvCxnSpPr>
          <p:spPr>
            <a:xfrm flipH="1">
              <a:off x="7081100" y="3348546"/>
              <a:ext cx="161072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148" name="순서도: 지연 147"/>
            <p:cNvSpPr/>
            <p:nvPr/>
          </p:nvSpPr>
          <p:spPr>
            <a:xfrm>
              <a:off x="7242172" y="3245951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>
              <a:stCxn id="150" idx="1"/>
            </p:cNvCxnSpPr>
            <p:nvPr/>
          </p:nvCxnSpPr>
          <p:spPr>
            <a:xfrm flipH="1">
              <a:off x="7057195" y="2560636"/>
              <a:ext cx="184977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150" name="순서도: 지연 149"/>
            <p:cNvSpPr/>
            <p:nvPr/>
          </p:nvSpPr>
          <p:spPr>
            <a:xfrm>
              <a:off x="7242172" y="2458041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231128" y="2434575"/>
              <a:ext cx="845944" cy="10713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200" b="1" kern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PLC</a:t>
              </a:r>
            </a:p>
            <a:p>
              <a:pPr lvl="0" algn="ctr" latinLnBrk="0">
                <a:defRPr/>
              </a:pPr>
              <a:r>
                <a:rPr lang="en-US" altLang="ko-KR" sz="1200" b="1" kern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  <a:endParaRPr lang="ko-KR" altLang="en-US" sz="12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꺾인 연결선 152"/>
            <p:cNvCxnSpPr>
              <a:stCxn id="303" idx="3"/>
              <a:endCxn id="467" idx="3"/>
            </p:cNvCxnSpPr>
            <p:nvPr/>
          </p:nvCxnSpPr>
          <p:spPr>
            <a:xfrm flipV="1">
              <a:off x="7548557" y="1461002"/>
              <a:ext cx="270210" cy="1361760"/>
            </a:xfrm>
            <a:prstGeom prst="bentConnector3">
              <a:avLst>
                <a:gd name="adj1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7504219" y="2285910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SPD4</a:t>
              </a:r>
              <a:endParaRPr lang="ko-KR" altLang="en-US" sz="12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504219" y="3111556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SPD1</a:t>
              </a:r>
              <a:endParaRPr lang="ko-KR" altLang="en-US" sz="12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119972" y="844840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7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Result1 – Polarization Extinction Ratio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0589" y="905057"/>
            <a:ext cx="791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Counts of single photon detector output (Polarization Extinction Ratio ~ Expected QBER)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Each laser is exclusively on.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1" y="1736054"/>
            <a:ext cx="3895847" cy="23369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36" y="1736054"/>
            <a:ext cx="3892997" cy="2336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3" y="4072574"/>
            <a:ext cx="3883525" cy="23369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548" y="4072574"/>
            <a:ext cx="3888255" cy="23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Result1 – Polarization Extinction Ratio (PER)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01101"/>
              </p:ext>
            </p:extLst>
          </p:nvPr>
        </p:nvGraphicFramePr>
        <p:xfrm>
          <a:off x="669858" y="1008416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LD1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98603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1899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37501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55354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51.91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60.84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1580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875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89937"/>
              </p:ext>
            </p:extLst>
          </p:nvPr>
        </p:nvGraphicFramePr>
        <p:xfrm>
          <a:off x="669858" y="2386693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LD2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2133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90088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61960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41005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42.22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45.83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8659"/>
              </p:ext>
            </p:extLst>
          </p:nvPr>
        </p:nvGraphicFramePr>
        <p:xfrm>
          <a:off x="669858" y="3764970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LD3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47437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39545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87418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2987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29.26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33.55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20565"/>
              </p:ext>
            </p:extLst>
          </p:nvPr>
        </p:nvGraphicFramePr>
        <p:xfrm>
          <a:off x="669858" y="5143248"/>
          <a:ext cx="777771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49"/>
                <a:gridCol w="939800"/>
                <a:gridCol w="939800"/>
                <a:gridCol w="939800"/>
                <a:gridCol w="939800"/>
                <a:gridCol w="1168400"/>
                <a:gridCol w="1049866"/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LD4 on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LD4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(Dark </a:t>
                      </a:r>
                      <a:r>
                        <a:rPr lang="ko-KR" altLang="en-US" sz="1400" baseline="0" dirty="0" smtClean="0"/>
                        <a:t>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 Counts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51607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42396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2548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89264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35.02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41.72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Standard</a:t>
                      </a:r>
                      <a:r>
                        <a:rPr lang="en-US" altLang="ko-KR" sz="1400" baseline="0" dirty="0" smtClean="0"/>
                        <a:t> Deviation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Block Diagram </a:t>
            </a:r>
          </a:p>
        </p:txBody>
      </p:sp>
      <p:grpSp>
        <p:nvGrpSpPr>
          <p:cNvPr id="644" name="그룹 643"/>
          <p:cNvGrpSpPr/>
          <p:nvPr/>
        </p:nvGrpSpPr>
        <p:grpSpPr>
          <a:xfrm>
            <a:off x="518569" y="932626"/>
            <a:ext cx="8137054" cy="5409472"/>
            <a:chOff x="472858" y="1000359"/>
            <a:chExt cx="8137054" cy="5409472"/>
          </a:xfrm>
        </p:grpSpPr>
        <p:sp>
          <p:nvSpPr>
            <p:cNvPr id="508" name="모서리가 둥근 직사각형 507"/>
            <p:cNvSpPr/>
            <p:nvPr/>
          </p:nvSpPr>
          <p:spPr>
            <a:xfrm>
              <a:off x="4940975" y="1248835"/>
              <a:ext cx="3390226" cy="4356099"/>
            </a:xfrm>
            <a:prstGeom prst="roundRect">
              <a:avLst>
                <a:gd name="adj" fmla="val 263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5" name="모서리가 둥근 직사각형 504"/>
            <p:cNvSpPr/>
            <p:nvPr/>
          </p:nvSpPr>
          <p:spPr>
            <a:xfrm>
              <a:off x="1119284" y="1248833"/>
              <a:ext cx="2704685" cy="4356101"/>
            </a:xfrm>
            <a:prstGeom prst="roundRect">
              <a:avLst>
                <a:gd name="adj" fmla="val 337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5" name="꺾인 연결선 484"/>
            <p:cNvCxnSpPr>
              <a:stCxn id="378" idx="0"/>
              <a:endCxn id="551" idx="2"/>
            </p:cNvCxnSpPr>
            <p:nvPr/>
          </p:nvCxnSpPr>
          <p:spPr>
            <a:xfrm rot="10800000">
              <a:off x="5824737" y="1677719"/>
              <a:ext cx="122641" cy="272850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>
              <a:off x="6830129" y="4097264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flipH="1">
              <a:off x="1962180" y="4014439"/>
              <a:ext cx="217698" cy="29854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1" name="직선 연결선 180"/>
            <p:cNvCxnSpPr>
              <a:stCxn id="45" idx="0"/>
              <a:endCxn id="113" idx="2"/>
            </p:cNvCxnSpPr>
            <p:nvPr/>
          </p:nvCxnSpPr>
          <p:spPr>
            <a:xfrm flipV="1">
              <a:off x="2071030" y="3623103"/>
              <a:ext cx="354" cy="19011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45" name="타원 44"/>
            <p:cNvSpPr/>
            <p:nvPr/>
          </p:nvSpPr>
          <p:spPr>
            <a:xfrm>
              <a:off x="1915546" y="3813214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252903" y="2655359"/>
              <a:ext cx="470665" cy="2106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LD4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090585" y="3322109"/>
              <a:ext cx="462554" cy="2059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LD1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500933" y="2860804"/>
              <a:ext cx="461636" cy="217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LD2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38876" y="2204777"/>
              <a:ext cx="465016" cy="214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LD3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28" name="직선 연결선 127"/>
            <p:cNvCxnSpPr>
              <a:stCxn id="108" idx="1"/>
              <a:endCxn id="112" idx="3"/>
            </p:cNvCxnSpPr>
            <p:nvPr/>
          </p:nvCxnSpPr>
          <p:spPr>
            <a:xfrm flipH="1">
              <a:off x="1723568" y="2760700"/>
              <a:ext cx="149161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64" name="직선 연결선 163"/>
            <p:cNvCxnSpPr>
              <a:stCxn id="108" idx="0"/>
              <a:endCxn id="110" idx="2"/>
            </p:cNvCxnSpPr>
            <p:nvPr/>
          </p:nvCxnSpPr>
          <p:spPr>
            <a:xfrm flipV="1">
              <a:off x="2071384" y="2419374"/>
              <a:ext cx="0" cy="14267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68" name="직선 연결선 167"/>
            <p:cNvCxnSpPr>
              <a:stCxn id="111" idx="0"/>
              <a:endCxn id="109" idx="2"/>
            </p:cNvCxnSpPr>
            <p:nvPr/>
          </p:nvCxnSpPr>
          <p:spPr>
            <a:xfrm flipH="1" flipV="1">
              <a:off x="2731751" y="3078479"/>
              <a:ext cx="1427" cy="147786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1" name="직선 연결선 170"/>
            <p:cNvCxnSpPr>
              <a:stCxn id="107" idx="1"/>
              <a:endCxn id="111" idx="3"/>
            </p:cNvCxnSpPr>
            <p:nvPr/>
          </p:nvCxnSpPr>
          <p:spPr>
            <a:xfrm flipH="1" flipV="1">
              <a:off x="2931833" y="3424920"/>
              <a:ext cx="158752" cy="16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4" name="직선 연결선 173"/>
            <p:cNvCxnSpPr>
              <a:stCxn id="111" idx="1"/>
              <a:endCxn id="113" idx="3"/>
            </p:cNvCxnSpPr>
            <p:nvPr/>
          </p:nvCxnSpPr>
          <p:spPr>
            <a:xfrm flipH="1" flipV="1">
              <a:off x="2270038" y="3424448"/>
              <a:ext cx="264484" cy="473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7" name="직선 연결선 176"/>
            <p:cNvCxnSpPr>
              <a:stCxn id="113" idx="0"/>
              <a:endCxn id="108" idx="2"/>
            </p:cNvCxnSpPr>
            <p:nvPr/>
          </p:nvCxnSpPr>
          <p:spPr>
            <a:xfrm flipV="1">
              <a:off x="2071384" y="2959354"/>
              <a:ext cx="0" cy="26643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grpSp>
          <p:nvGrpSpPr>
            <p:cNvPr id="158" name="그룹 157"/>
            <p:cNvGrpSpPr/>
            <p:nvPr/>
          </p:nvGrpSpPr>
          <p:grpSpPr>
            <a:xfrm>
              <a:off x="1872729" y="2562045"/>
              <a:ext cx="397310" cy="397309"/>
              <a:chOff x="2932243" y="1628231"/>
              <a:chExt cx="576064" cy="57606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932243" y="1628231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89" name="직선 연결선 188"/>
              <p:cNvCxnSpPr/>
              <p:nvPr/>
            </p:nvCxnSpPr>
            <p:spPr>
              <a:xfrm flipH="1" flipV="1">
                <a:off x="2932243" y="1629717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06" name="그룹 205"/>
            <p:cNvGrpSpPr/>
            <p:nvPr/>
          </p:nvGrpSpPr>
          <p:grpSpPr>
            <a:xfrm>
              <a:off x="2534523" y="3226265"/>
              <a:ext cx="397310" cy="397475"/>
              <a:chOff x="3705209" y="2404008"/>
              <a:chExt cx="576064" cy="576304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705209" y="2404008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 rot="16200000" flipH="1" flipV="1">
                <a:off x="3705209" y="2407183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07" name="그룹 206"/>
            <p:cNvGrpSpPr/>
            <p:nvPr/>
          </p:nvGrpSpPr>
          <p:grpSpPr>
            <a:xfrm>
              <a:off x="1872729" y="3222040"/>
              <a:ext cx="397310" cy="401063"/>
              <a:chOff x="2932243" y="2398567"/>
              <a:chExt cx="576064" cy="58150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13" name="직사각형 112"/>
              <p:cNvSpPr/>
              <p:nvPr/>
            </p:nvSpPr>
            <p:spPr>
              <a:xfrm>
                <a:off x="2932243" y="2404008"/>
                <a:ext cx="576064" cy="576064"/>
              </a:xfrm>
              <a:prstGeom prst="rect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09" name="직선 연결선 208"/>
              <p:cNvCxnSpPr/>
              <p:nvPr/>
            </p:nvCxnSpPr>
            <p:spPr>
              <a:xfrm rot="16200000" flipH="1" flipV="1">
                <a:off x="2932243" y="2401502"/>
                <a:ext cx="576064" cy="570194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cxnSp>
          <p:nvCxnSpPr>
            <p:cNvPr id="218" name="직선 화살표 연결선 217"/>
            <p:cNvCxnSpPr/>
            <p:nvPr/>
          </p:nvCxnSpPr>
          <p:spPr>
            <a:xfrm>
              <a:off x="2065309" y="4069854"/>
              <a:ext cx="0" cy="198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122" idx="0"/>
              <a:endCxn id="45" idx="4"/>
            </p:cNvCxnSpPr>
            <p:nvPr/>
          </p:nvCxnSpPr>
          <p:spPr>
            <a:xfrm flipV="1">
              <a:off x="2071029" y="3905645"/>
              <a:ext cx="1" cy="108794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225" name="직선 연결선 224"/>
            <p:cNvCxnSpPr>
              <a:stCxn id="231" idx="0"/>
              <a:endCxn id="122" idx="2"/>
            </p:cNvCxnSpPr>
            <p:nvPr/>
          </p:nvCxnSpPr>
          <p:spPr>
            <a:xfrm flipH="1" flipV="1">
              <a:off x="2071029" y="4312986"/>
              <a:ext cx="1" cy="12104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H="1">
              <a:off x="1932596" y="4959747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rgbClr val="FF3401"/>
              </a:solidFill>
              <a:prstDash val="solid"/>
            </a:ln>
            <a:effectLst/>
          </p:spPr>
        </p:cxnSp>
        <p:sp>
          <p:nvSpPr>
            <p:cNvPr id="231" name="타원 230"/>
            <p:cNvSpPr/>
            <p:nvPr/>
          </p:nvSpPr>
          <p:spPr>
            <a:xfrm>
              <a:off x="1915546" y="4434026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연결선 236"/>
            <p:cNvCxnSpPr>
              <a:endCxn id="231" idx="4"/>
            </p:cNvCxnSpPr>
            <p:nvPr/>
          </p:nvCxnSpPr>
          <p:spPr>
            <a:xfrm flipV="1">
              <a:off x="2071030" y="4526457"/>
              <a:ext cx="0" cy="59252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>
            <a:xfrm flipH="1">
              <a:off x="618166" y="4959747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>
            <a:xfrm rot="5400000" flipH="1">
              <a:off x="618166" y="579475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3" name="직선 연결선 242"/>
            <p:cNvCxnSpPr/>
            <p:nvPr/>
          </p:nvCxnSpPr>
          <p:spPr>
            <a:xfrm flipV="1">
              <a:off x="784174" y="5118984"/>
              <a:ext cx="0" cy="81285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5" name="직선 연결선 244"/>
            <p:cNvCxnSpPr/>
            <p:nvPr/>
          </p:nvCxnSpPr>
          <p:spPr>
            <a:xfrm>
              <a:off x="784174" y="5118984"/>
              <a:ext cx="1281135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47" name="직선 연결선 246"/>
            <p:cNvCxnSpPr/>
            <p:nvPr/>
          </p:nvCxnSpPr>
          <p:spPr>
            <a:xfrm>
              <a:off x="768934" y="5931834"/>
              <a:ext cx="3576647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>
            <a:xfrm rot="10800000" flipH="1">
              <a:off x="4187193" y="4959747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>
            <a:xfrm rot="10800000" flipH="1">
              <a:off x="4187193" y="579475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>
            <a:xfrm flipV="1">
              <a:off x="4342406" y="5118984"/>
              <a:ext cx="0" cy="81285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54" name="직선 연결선 253"/>
            <p:cNvCxnSpPr>
              <a:endCxn id="258" idx="3"/>
            </p:cNvCxnSpPr>
            <p:nvPr/>
          </p:nvCxnSpPr>
          <p:spPr>
            <a:xfrm>
              <a:off x="4343033" y="5134118"/>
              <a:ext cx="749510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>
            <a:xfrm flipH="1">
              <a:off x="5915631" y="498040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rgbClr val="FFC000"/>
              </a:solidFill>
              <a:prstDash val="solid"/>
            </a:ln>
            <a:effectLst/>
          </p:spPr>
        </p:cxnSp>
        <p:sp>
          <p:nvSpPr>
            <p:cNvPr id="261" name="직사각형 260"/>
            <p:cNvSpPr/>
            <p:nvPr/>
          </p:nvSpPr>
          <p:spPr>
            <a:xfrm>
              <a:off x="1882555" y="5237851"/>
              <a:ext cx="423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2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854639" y="5259777"/>
              <a:ext cx="423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200" dirty="0"/>
            </a:p>
          </p:txBody>
        </p:sp>
        <p:cxnSp>
          <p:nvCxnSpPr>
            <p:cNvPr id="269" name="직선 연결선 268"/>
            <p:cNvCxnSpPr/>
            <p:nvPr/>
          </p:nvCxnSpPr>
          <p:spPr>
            <a:xfrm rot="10800000" flipH="1">
              <a:off x="6475435" y="498040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309" name="직사각형 308"/>
            <p:cNvSpPr/>
            <p:nvPr/>
          </p:nvSpPr>
          <p:spPr>
            <a:xfrm>
              <a:off x="479207" y="4848892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472858" y="5927316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309124" y="5946877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4035806" y="4846778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6626152" y="5160144"/>
              <a:ext cx="333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400" dirty="0"/>
            </a:p>
          </p:txBody>
        </p:sp>
        <p:cxnSp>
          <p:nvCxnSpPr>
            <p:cNvPr id="287" name="직선 연결선 286"/>
            <p:cNvCxnSpPr>
              <a:endCxn id="282" idx="2"/>
            </p:cNvCxnSpPr>
            <p:nvPr/>
          </p:nvCxnSpPr>
          <p:spPr>
            <a:xfrm flipV="1">
              <a:off x="6607836" y="2986740"/>
              <a:ext cx="0" cy="214574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315" name="직사각형 314"/>
            <p:cNvSpPr/>
            <p:nvPr/>
          </p:nvSpPr>
          <p:spPr>
            <a:xfrm>
              <a:off x="1838876" y="4674436"/>
              <a:ext cx="461905" cy="949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117941" y="5671167"/>
              <a:ext cx="909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780nm </a:t>
              </a:r>
            </a:p>
            <a:p>
              <a:pPr algn="ctr"/>
              <a:r>
                <a:rPr lang="en-US" altLang="ko-KR" sz="1400" dirty="0" smtClean="0"/>
                <a:t>Quantum</a:t>
              </a:r>
            </a:p>
            <a:p>
              <a:pPr algn="ctr"/>
              <a:r>
                <a:rPr lang="en-US" altLang="ko-KR" sz="1400" dirty="0" smtClean="0"/>
                <a:t>Signal</a:t>
              </a:r>
              <a:endParaRPr lang="ko-KR" altLang="en-US" sz="14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577835" y="5778889"/>
              <a:ext cx="1032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1550nm </a:t>
              </a:r>
            </a:p>
            <a:p>
              <a:pPr algn="ctr"/>
              <a:r>
                <a:rPr lang="en-US" altLang="ko-KR" sz="1400" dirty="0" smtClean="0"/>
                <a:t>Sync. Signal</a:t>
              </a:r>
              <a:endParaRPr lang="ko-KR" altLang="en-US" sz="1400" dirty="0"/>
            </a:p>
          </p:txBody>
        </p:sp>
        <p:cxnSp>
          <p:nvCxnSpPr>
            <p:cNvPr id="354" name="직선 연결선 353"/>
            <p:cNvCxnSpPr/>
            <p:nvPr/>
          </p:nvCxnSpPr>
          <p:spPr>
            <a:xfrm flipH="1">
              <a:off x="5587346" y="6040499"/>
              <a:ext cx="395129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>
            <a:xfrm flipH="1">
              <a:off x="7169391" y="6040499"/>
              <a:ext cx="395129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58" name="직선 연결선 357"/>
            <p:cNvCxnSpPr>
              <a:stCxn id="490" idx="1"/>
            </p:cNvCxnSpPr>
            <p:nvPr/>
          </p:nvCxnSpPr>
          <p:spPr>
            <a:xfrm flipH="1">
              <a:off x="792113" y="5103356"/>
              <a:ext cx="191181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1" name="직선 연결선 360"/>
            <p:cNvCxnSpPr/>
            <p:nvPr/>
          </p:nvCxnSpPr>
          <p:spPr>
            <a:xfrm flipV="1">
              <a:off x="799323" y="5097006"/>
              <a:ext cx="0" cy="859592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4" name="직선 연결선 363"/>
            <p:cNvCxnSpPr/>
            <p:nvPr/>
          </p:nvCxnSpPr>
          <p:spPr>
            <a:xfrm flipH="1">
              <a:off x="790855" y="5944414"/>
              <a:ext cx="353280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68" name="직선 연결선 367"/>
            <p:cNvCxnSpPr/>
            <p:nvPr/>
          </p:nvCxnSpPr>
          <p:spPr>
            <a:xfrm flipV="1">
              <a:off x="4325282" y="5151309"/>
              <a:ext cx="0" cy="80389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>
            <a:xfrm flipH="1">
              <a:off x="4323659" y="5151309"/>
              <a:ext cx="1742739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grpSp>
          <p:nvGrpSpPr>
            <p:cNvPr id="256" name="그룹 255"/>
            <p:cNvGrpSpPr/>
            <p:nvPr/>
          </p:nvGrpSpPr>
          <p:grpSpPr>
            <a:xfrm rot="10800000">
              <a:off x="5092543" y="4948810"/>
              <a:ext cx="651776" cy="370617"/>
              <a:chOff x="-952500" y="2668358"/>
              <a:chExt cx="1642947" cy="108141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7" name="순서도: 처리 256"/>
              <p:cNvSpPr/>
              <p:nvPr/>
            </p:nvSpPr>
            <p:spPr>
              <a:xfrm>
                <a:off x="-952500" y="2887535"/>
                <a:ext cx="603250" cy="651194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8" name="순서도: 처리 257"/>
              <p:cNvSpPr/>
              <p:nvPr/>
            </p:nvSpPr>
            <p:spPr>
              <a:xfrm>
                <a:off x="87196" y="2668358"/>
                <a:ext cx="603251" cy="1081416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9" name="순서도: 수동 연산 258"/>
              <p:cNvSpPr/>
              <p:nvPr/>
            </p:nvSpPr>
            <p:spPr>
              <a:xfrm rot="5400000">
                <a:off x="-665544" y="2995200"/>
                <a:ext cx="1064419" cy="431832"/>
              </a:xfrm>
              <a:prstGeom prst="flowChartManualOperation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264" name="직선 연결선 263"/>
            <p:cNvCxnSpPr/>
            <p:nvPr/>
          </p:nvCxnSpPr>
          <p:spPr>
            <a:xfrm flipV="1">
              <a:off x="5749050" y="5132489"/>
              <a:ext cx="877153" cy="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76" name="직선 연결선 375"/>
            <p:cNvCxnSpPr/>
            <p:nvPr/>
          </p:nvCxnSpPr>
          <p:spPr>
            <a:xfrm flipV="1">
              <a:off x="6066397" y="4574088"/>
              <a:ext cx="0" cy="57831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339" name="타원 338"/>
            <p:cNvSpPr/>
            <p:nvPr/>
          </p:nvSpPr>
          <p:spPr>
            <a:xfrm>
              <a:off x="5910914" y="4750456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순서도: 지연 377"/>
            <p:cNvSpPr/>
            <p:nvPr/>
          </p:nvSpPr>
          <p:spPr>
            <a:xfrm rot="16200000">
              <a:off x="5888678" y="4287199"/>
              <a:ext cx="355438" cy="238040"/>
            </a:xfrm>
            <a:prstGeom prst="flowChartDelay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117141" y="3922410"/>
              <a:ext cx="7649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Sync. </a:t>
              </a:r>
            </a:p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Detector</a:t>
              </a:r>
              <a:endParaRPr lang="ko-KR" altLang="en-US" sz="1200" dirty="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2258709" y="1804657"/>
              <a:ext cx="94608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24" name="꺾인 연결선 423"/>
            <p:cNvCxnSpPr>
              <a:stCxn id="415" idx="2"/>
              <a:endCxn id="109" idx="0"/>
            </p:cNvCxnSpPr>
            <p:nvPr/>
          </p:nvCxnSpPr>
          <p:spPr>
            <a:xfrm rot="5400000">
              <a:off x="2352662" y="2481713"/>
              <a:ext cx="7581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꺾인 연결선 424"/>
            <p:cNvCxnSpPr>
              <a:stCxn id="415" idx="3"/>
              <a:endCxn id="107" idx="0"/>
            </p:cNvCxnSpPr>
            <p:nvPr/>
          </p:nvCxnSpPr>
          <p:spPr>
            <a:xfrm>
              <a:off x="3204795" y="1953640"/>
              <a:ext cx="117067" cy="13684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꺾인 연결선 427"/>
            <p:cNvCxnSpPr>
              <a:stCxn id="415" idx="1"/>
              <a:endCxn id="110" idx="0"/>
            </p:cNvCxnSpPr>
            <p:nvPr/>
          </p:nvCxnSpPr>
          <p:spPr>
            <a:xfrm rot="10800000" flipV="1">
              <a:off x="2071385" y="1953639"/>
              <a:ext cx="187325" cy="2511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꺾인 연결선 430"/>
            <p:cNvCxnSpPr>
              <a:stCxn id="415" idx="1"/>
              <a:endCxn id="112" idx="0"/>
            </p:cNvCxnSpPr>
            <p:nvPr/>
          </p:nvCxnSpPr>
          <p:spPr>
            <a:xfrm rot="10800000" flipV="1">
              <a:off x="1488237" y="1953639"/>
              <a:ext cx="770473" cy="70171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직사각형 304"/>
            <p:cNvSpPr/>
            <p:nvPr/>
          </p:nvSpPr>
          <p:spPr>
            <a:xfrm>
              <a:off x="7343809" y="3879207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SPD1</a:t>
              </a:r>
              <a:endParaRPr lang="ko-KR" altLang="en-US" sz="1200" dirty="0"/>
            </a:p>
          </p:txBody>
        </p:sp>
        <p:cxnSp>
          <p:nvCxnSpPr>
            <p:cNvPr id="281" name="직선 연결선 280"/>
            <p:cNvCxnSpPr>
              <a:stCxn id="293" idx="2"/>
            </p:cNvCxnSpPr>
            <p:nvPr/>
          </p:nvCxnSpPr>
          <p:spPr>
            <a:xfrm flipH="1">
              <a:off x="7279703" y="3574149"/>
              <a:ext cx="1" cy="26538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282" name="직사각형 281"/>
            <p:cNvSpPr/>
            <p:nvPr/>
          </p:nvSpPr>
          <p:spPr>
            <a:xfrm>
              <a:off x="6408203" y="2904858"/>
              <a:ext cx="399265" cy="81882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83" name="직선 연결선 282"/>
            <p:cNvCxnSpPr>
              <a:stCxn id="290" idx="0"/>
              <a:endCxn id="302" idx="1"/>
            </p:cNvCxnSpPr>
            <p:nvPr/>
          </p:nvCxnSpPr>
          <p:spPr>
            <a:xfrm flipV="1">
              <a:off x="6608389" y="2366342"/>
              <a:ext cx="0" cy="13906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84" name="직선 연결선 283"/>
            <p:cNvCxnSpPr>
              <a:stCxn id="303" idx="1"/>
              <a:endCxn id="290" idx="3"/>
            </p:cNvCxnSpPr>
            <p:nvPr/>
          </p:nvCxnSpPr>
          <p:spPr>
            <a:xfrm flipH="1">
              <a:off x="6808394" y="2705409"/>
              <a:ext cx="173025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85" name="직선 연결선 284"/>
            <p:cNvCxnSpPr>
              <a:endCxn id="293" idx="3"/>
            </p:cNvCxnSpPr>
            <p:nvPr/>
          </p:nvCxnSpPr>
          <p:spPr>
            <a:xfrm flipH="1">
              <a:off x="7479708" y="3374123"/>
              <a:ext cx="266096" cy="2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86" name="직선 연결선 285"/>
            <p:cNvCxnSpPr>
              <a:stCxn id="293" idx="1"/>
              <a:endCxn id="296" idx="3"/>
            </p:cNvCxnSpPr>
            <p:nvPr/>
          </p:nvCxnSpPr>
          <p:spPr>
            <a:xfrm flipH="1" flipV="1">
              <a:off x="6808393" y="3373668"/>
              <a:ext cx="271305" cy="47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grpSp>
          <p:nvGrpSpPr>
            <p:cNvPr id="289" name="그룹 288"/>
            <p:cNvGrpSpPr/>
            <p:nvPr/>
          </p:nvGrpSpPr>
          <p:grpSpPr>
            <a:xfrm>
              <a:off x="6408384" y="2504398"/>
              <a:ext cx="400010" cy="401015"/>
              <a:chOff x="2932243" y="1626782"/>
              <a:chExt cx="576064" cy="577513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2932243" y="1628231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91" name="직선 연결선 290"/>
              <p:cNvCxnSpPr/>
              <p:nvPr/>
            </p:nvCxnSpPr>
            <p:spPr>
              <a:xfrm rot="5400000" flipH="1" flipV="1">
                <a:off x="2932243" y="1629717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92" name="그룹 291"/>
            <p:cNvGrpSpPr/>
            <p:nvPr/>
          </p:nvGrpSpPr>
          <p:grpSpPr>
            <a:xfrm>
              <a:off x="7079699" y="3174139"/>
              <a:ext cx="400011" cy="400010"/>
              <a:chOff x="3705209" y="2404008"/>
              <a:chExt cx="576065" cy="576064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705209" y="2404008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94" name="직선 연결선 293"/>
              <p:cNvCxnSpPr/>
              <p:nvPr/>
            </p:nvCxnSpPr>
            <p:spPr>
              <a:xfrm flipH="1" flipV="1">
                <a:off x="3705209" y="2407183"/>
                <a:ext cx="576065" cy="570193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295" name="그룹 294"/>
            <p:cNvGrpSpPr/>
            <p:nvPr/>
          </p:nvGrpSpPr>
          <p:grpSpPr>
            <a:xfrm>
              <a:off x="6408384" y="3169884"/>
              <a:ext cx="400010" cy="403788"/>
              <a:chOff x="2932243" y="2398567"/>
              <a:chExt cx="576064" cy="58150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96" name="직사각형 295"/>
              <p:cNvSpPr/>
              <p:nvPr/>
            </p:nvSpPr>
            <p:spPr>
              <a:xfrm>
                <a:off x="2932243" y="2404008"/>
                <a:ext cx="576064" cy="576064"/>
              </a:xfrm>
              <a:prstGeom prst="rect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97" name="직선 연결선 296"/>
              <p:cNvCxnSpPr/>
              <p:nvPr/>
            </p:nvCxnSpPr>
            <p:spPr>
              <a:xfrm rot="16200000" flipH="1" flipV="1">
                <a:off x="2932243" y="2401502"/>
                <a:ext cx="576064" cy="570194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sp>
          <p:nvSpPr>
            <p:cNvPr id="301" name="순서도: 지연 300"/>
            <p:cNvSpPr/>
            <p:nvPr/>
          </p:nvSpPr>
          <p:spPr>
            <a:xfrm>
              <a:off x="7636518" y="3275612"/>
              <a:ext cx="306385" cy="203513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순서도: 지연 301"/>
            <p:cNvSpPr/>
            <p:nvPr/>
          </p:nvSpPr>
          <p:spPr>
            <a:xfrm rot="16200000">
              <a:off x="6455196" y="2110744"/>
              <a:ext cx="306385" cy="204810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순서도: 지연 302"/>
            <p:cNvSpPr/>
            <p:nvPr/>
          </p:nvSpPr>
          <p:spPr>
            <a:xfrm>
              <a:off x="6981419" y="2602814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순서도: 지연 303"/>
            <p:cNvSpPr/>
            <p:nvPr/>
          </p:nvSpPr>
          <p:spPr>
            <a:xfrm rot="5400000">
              <a:off x="7126697" y="3783454"/>
              <a:ext cx="306385" cy="205189"/>
            </a:xfrm>
            <a:prstGeom prst="flowChartDelay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7460313" y="2982160"/>
              <a:ext cx="504626" cy="238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SPD2</a:t>
              </a:r>
              <a:endParaRPr lang="ko-KR" altLang="en-US" sz="12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7133420" y="2333271"/>
              <a:ext cx="504626" cy="238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SPD3</a:t>
              </a:r>
              <a:endParaRPr lang="ko-KR" altLang="en-US" sz="12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589794" y="1860429"/>
              <a:ext cx="504626" cy="238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SPD4</a:t>
              </a:r>
              <a:endParaRPr lang="ko-KR" altLang="en-US" sz="12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6404215" y="3701303"/>
              <a:ext cx="398159" cy="8188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60" name="그룹 459"/>
            <p:cNvGrpSpPr/>
            <p:nvPr/>
          </p:nvGrpSpPr>
          <p:grpSpPr>
            <a:xfrm>
              <a:off x="6399887" y="4249796"/>
              <a:ext cx="417002" cy="326989"/>
              <a:chOff x="6535386" y="4127313"/>
              <a:chExt cx="461905" cy="362199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6535386" y="4258962"/>
                <a:ext cx="461905" cy="94992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6535386" y="4127313"/>
                <a:ext cx="461905" cy="949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6535386" y="4394520"/>
                <a:ext cx="461905" cy="949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67" name="직사각형 466"/>
            <p:cNvSpPr/>
            <p:nvPr/>
          </p:nvSpPr>
          <p:spPr>
            <a:xfrm>
              <a:off x="6786349" y="1379752"/>
              <a:ext cx="98670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74" name="꺾인 연결선 473"/>
            <p:cNvCxnSpPr>
              <a:stCxn id="301" idx="3"/>
              <a:endCxn id="467" idx="3"/>
            </p:cNvCxnSpPr>
            <p:nvPr/>
          </p:nvCxnSpPr>
          <p:spPr>
            <a:xfrm flipH="1" flipV="1">
              <a:off x="7773056" y="1528735"/>
              <a:ext cx="169847" cy="1848634"/>
            </a:xfrm>
            <a:prstGeom prst="bentConnector3">
              <a:avLst>
                <a:gd name="adj1" fmla="val -13459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직사각형 489"/>
            <p:cNvSpPr/>
            <p:nvPr/>
          </p:nvSpPr>
          <p:spPr>
            <a:xfrm>
              <a:off x="2703931" y="5000380"/>
              <a:ext cx="305086" cy="2059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1" name="타원 490"/>
            <p:cNvSpPr/>
            <p:nvPr/>
          </p:nvSpPr>
          <p:spPr>
            <a:xfrm rot="5400000">
              <a:off x="2384899" y="5058078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830129" y="4288111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6829127" y="4485574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1326508" y="2941765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HWP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872543" y="3043469"/>
              <a:ext cx="395471" cy="8133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1477800" y="330568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501352" y="361843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5921295" y="258409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6011674" y="323516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4976048" y="4479710"/>
              <a:ext cx="8402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Expander</a:t>
              </a:r>
              <a:endParaRPr lang="ko-KR" altLang="en-US" sz="12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2117693" y="4038622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Isolator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2808352" y="4546707"/>
              <a:ext cx="612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Sync. </a:t>
              </a:r>
            </a:p>
            <a:p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Laser</a:t>
              </a:r>
              <a:endParaRPr lang="ko-KR" altLang="en-US" sz="1200" dirty="0"/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1145833" y="1297900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</a:t>
              </a:r>
              <a:endParaRPr lang="ko-KR" altLang="en-US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7695480" y="5191684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endParaRPr lang="ko-KR" altLang="en-US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277618" y="4589547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Attn.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6136563" y="3773937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596522" y="5993525"/>
              <a:ext cx="1759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Quantum Channel</a:t>
              </a:r>
              <a:endParaRPr lang="ko-KR" altLang="en-US" sz="14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3950172" y="1000359"/>
              <a:ext cx="85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Classical </a:t>
              </a:r>
            </a:p>
            <a:p>
              <a:pPr algn="ctr"/>
              <a:r>
                <a:rPr lang="en-US" altLang="ko-KR" sz="1400" dirty="0" smtClean="0"/>
                <a:t>Channel</a:t>
              </a:r>
              <a:endParaRPr lang="ko-KR" altLang="en-US" sz="1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2258708" y="1379752"/>
              <a:ext cx="94608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5378198" y="1379752"/>
              <a:ext cx="89307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54" name="꺾인 연결선 553"/>
            <p:cNvCxnSpPr>
              <a:stCxn id="415" idx="3"/>
              <a:endCxn id="490" idx="3"/>
            </p:cNvCxnSpPr>
            <p:nvPr/>
          </p:nvCxnSpPr>
          <p:spPr>
            <a:xfrm flipH="1">
              <a:off x="3009017" y="1953640"/>
              <a:ext cx="195778" cy="3149716"/>
            </a:xfrm>
            <a:prstGeom prst="bentConnector3">
              <a:avLst>
                <a:gd name="adj1" fmla="val -2367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화살표 연결선 559"/>
            <p:cNvCxnSpPr>
              <a:stCxn id="531" idx="2"/>
              <a:endCxn id="415" idx="0"/>
            </p:cNvCxnSpPr>
            <p:nvPr/>
          </p:nvCxnSpPr>
          <p:spPr>
            <a:xfrm>
              <a:off x="2731752" y="1677718"/>
              <a:ext cx="0" cy="126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/>
            <p:cNvCxnSpPr>
              <a:stCxn id="531" idx="3"/>
              <a:endCxn id="551" idx="1"/>
            </p:cNvCxnSpPr>
            <p:nvPr/>
          </p:nvCxnSpPr>
          <p:spPr>
            <a:xfrm>
              <a:off x="3204795" y="1528735"/>
              <a:ext cx="2173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꺾인 연결선 602"/>
            <p:cNvCxnSpPr>
              <a:stCxn id="302" idx="3"/>
              <a:endCxn id="467" idx="2"/>
            </p:cNvCxnSpPr>
            <p:nvPr/>
          </p:nvCxnSpPr>
          <p:spPr>
            <a:xfrm rot="5400000" flipH="1" flipV="1">
              <a:off x="6752927" y="1533181"/>
              <a:ext cx="382239" cy="6713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직선 화살표 연결선 605"/>
            <p:cNvCxnSpPr>
              <a:stCxn id="467" idx="1"/>
              <a:endCxn id="551" idx="3"/>
            </p:cNvCxnSpPr>
            <p:nvPr/>
          </p:nvCxnSpPr>
          <p:spPr>
            <a:xfrm flipH="1">
              <a:off x="6271274" y="1528735"/>
              <a:ext cx="515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꺾인 연결선 621"/>
            <p:cNvCxnSpPr>
              <a:stCxn id="304" idx="0"/>
              <a:endCxn id="467" idx="3"/>
            </p:cNvCxnSpPr>
            <p:nvPr/>
          </p:nvCxnSpPr>
          <p:spPr>
            <a:xfrm flipV="1">
              <a:off x="7382484" y="1528735"/>
              <a:ext cx="390572" cy="2357314"/>
            </a:xfrm>
            <a:prstGeom prst="bentConnector3">
              <a:avLst>
                <a:gd name="adj1" fmla="val 2008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꺾인 연결선 144"/>
          <p:cNvCxnSpPr>
            <a:stCxn id="303" idx="0"/>
            <a:endCxn id="467" idx="2"/>
          </p:cNvCxnSpPr>
          <p:nvPr/>
        </p:nvCxnSpPr>
        <p:spPr>
          <a:xfrm rot="5400000" flipH="1" flipV="1">
            <a:off x="6790320" y="1999988"/>
            <a:ext cx="925096" cy="145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Result2 – Key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589" y="4028582"/>
            <a:ext cx="791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FPGA Processed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Raw Key rates: 831.182 </a:t>
            </a:r>
            <a:r>
              <a:rPr lang="en-US" altLang="ko-KR" sz="1600" dirty="0" err="1" smtClean="0"/>
              <a:t>kbits</a:t>
            </a:r>
            <a:r>
              <a:rPr lang="en-US" altLang="ko-KR" sz="1600" dirty="0" smtClean="0"/>
              <a:t>/s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Sifted Key rates:   415.399 </a:t>
            </a:r>
            <a:r>
              <a:rPr lang="en-US" altLang="ko-KR" sz="1600" dirty="0" err="1" smtClean="0"/>
              <a:t>kbits</a:t>
            </a:r>
            <a:r>
              <a:rPr lang="en-US" altLang="ko-KR" sz="1600" dirty="0" smtClean="0"/>
              <a:t>/s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7" y="1018115"/>
            <a:ext cx="7831667" cy="30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Result3 – QBER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92" y="951101"/>
            <a:ext cx="6895605" cy="27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2" y="3737130"/>
            <a:ext cx="6898433" cy="27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4528" y="5350612"/>
            <a:ext cx="14798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QBER: 2.81%</a:t>
            </a:r>
          </a:p>
        </p:txBody>
      </p:sp>
    </p:spTree>
    <p:extLst>
      <p:ext uri="{BB962C8B-B14F-4D97-AF65-F5344CB8AC3E}">
        <p14:creationId xmlns:p14="http://schemas.microsoft.com/office/powerpoint/2010/main" val="91482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Software Preview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5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Transmitter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9143" y="4817303"/>
            <a:ext cx="2826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Transmitter Program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35" y="1201535"/>
            <a:ext cx="682085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Receiver Software &amp; Monitoring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9" y="1047776"/>
            <a:ext cx="3885211" cy="27535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3" y="1047776"/>
            <a:ext cx="4782757" cy="48729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809" y="3801302"/>
            <a:ext cx="19547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Receiver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141" y="5921591"/>
            <a:ext cx="314754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QKD 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2034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89" y="235262"/>
            <a:ext cx="79153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Part Numbers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8317"/>
              </p:ext>
            </p:extLst>
          </p:nvPr>
        </p:nvGraphicFramePr>
        <p:xfrm>
          <a:off x="762989" y="1253071"/>
          <a:ext cx="342801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44"/>
                <a:gridCol w="1075596"/>
                <a:gridCol w="1142670"/>
              </a:tblGrid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Component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Company</a:t>
                      </a:r>
                      <a:r>
                        <a:rPr lang="en-US" altLang="ko-KR" sz="1000" b="1" baseline="0" dirty="0" smtClean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Part number 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FPGA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Opal Kelly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XEM7360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1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FMC-SMA</a:t>
                      </a:r>
                      <a:r>
                        <a:rPr lang="en-US" altLang="ko-KR" sz="1000" baseline="0" dirty="0" smtClean="0"/>
                        <a:t> Board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Hitech Global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HTG-FMC-X8SMA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CMOS Camera</a:t>
                      </a:r>
                      <a:endParaRPr lang="ko-KR" altLang="en-US" sz="10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Thorlabs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DCC1545M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Camera Lens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MVL100M23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Beam Expander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GBE03-B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Fiberport</a:t>
                      </a:r>
                      <a:r>
                        <a:rPr lang="en-US" altLang="ko-KR" sz="1000" baseline="0" dirty="0" smtClean="0"/>
                        <a:t> Lens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cs typeface="Arial" panose="020B0604020202020204" pitchFamily="34" charset="0"/>
                        </a:rPr>
                        <a:t>PAF-X-18-PC-B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Pol. Independent</a:t>
                      </a:r>
                      <a:r>
                        <a:rPr lang="en-US" altLang="ko-KR" sz="1000" baseline="0" dirty="0" smtClean="0"/>
                        <a:t> Isolator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IO-F-780APC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Dichroic Mirror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DMLP950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Tracking LD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  <a:tr h="13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WDM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Haphit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780-1550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0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Gimbal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Meade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LX200-ACF </a:t>
                      </a:r>
                      <a:r>
                        <a:rPr lang="en-US" altLang="ko-KR" sz="1000" baseline="0" dirty="0" err="1" smtClean="0"/>
                        <a:t>Autostar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69856" y="911145"/>
            <a:ext cx="519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Tx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64407"/>
              </p:ext>
            </p:extLst>
          </p:nvPr>
        </p:nvGraphicFramePr>
        <p:xfrm>
          <a:off x="4759255" y="1253071"/>
          <a:ext cx="342801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45"/>
                <a:gridCol w="1075595"/>
                <a:gridCol w="1142670"/>
              </a:tblGrid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Component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Company</a:t>
                      </a:r>
                      <a:r>
                        <a:rPr lang="en-US" altLang="ko-KR" sz="1000" b="1" baseline="0" dirty="0" smtClean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Part number 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FPGA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Xilinx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VC707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FMC-SMA</a:t>
                      </a:r>
                      <a:r>
                        <a:rPr lang="en-US" altLang="ko-KR" sz="1000" baseline="0" dirty="0" smtClean="0"/>
                        <a:t> Board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Hitech Global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HTG-FMC-X8SMA</a:t>
                      </a:r>
                      <a:endParaRPr lang="ko-KR" altLang="en-US" sz="10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TTL to LVDS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Pulse Research</a:t>
                      </a:r>
                      <a:r>
                        <a:rPr lang="en-US" altLang="ko-KR" sz="1000" baseline="0" dirty="0" smtClean="0"/>
                        <a:t> Lab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PRL-426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CMOS Camera</a:t>
                      </a:r>
                      <a:endParaRPr lang="ko-KR" altLang="en-US" sz="10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Thorlabs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DCC1545M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Camera Lens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MVL100M23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Beam Expander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GBE10-B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0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Fiberport</a:t>
                      </a:r>
                      <a:r>
                        <a:rPr lang="en-US" altLang="ko-KR" sz="1000" dirty="0" smtClean="0"/>
                        <a:t> Lens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cs typeface="Arial" panose="020B0604020202020204" pitchFamily="34" charset="0"/>
                        </a:rPr>
                        <a:t>PAF-X-7-B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cs typeface="Arial" panose="020B0604020202020204" pitchFamily="34" charset="0"/>
                        </a:rPr>
                        <a:t>PAF-X-11-PC-C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0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Dichroic Mirror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DMSP950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Spectral</a:t>
                      </a:r>
                      <a:r>
                        <a:rPr lang="en-US" altLang="ko-KR" sz="1000" baseline="0" dirty="0" smtClean="0"/>
                        <a:t> Filter1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FESH0800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Spectral Filter2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Semrock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LD01-785.10-25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Single</a:t>
                      </a:r>
                      <a:r>
                        <a:rPr lang="en-US" altLang="ko-KR" sz="1000" baseline="0" dirty="0" smtClean="0"/>
                        <a:t> Photon Detector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Perkin</a:t>
                      </a:r>
                      <a:r>
                        <a:rPr lang="en-US" altLang="ko-KR" sz="1000" baseline="0" dirty="0" smtClean="0"/>
                        <a:t> Elmer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SPCM-AQ4C</a:t>
                      </a:r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USB-6002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FSM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Newport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FSM-300-02</a:t>
                      </a:r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Gimbal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Custom</a:t>
                      </a:r>
                      <a:r>
                        <a:rPr lang="en-US" altLang="ko-KR" sz="1000" baseline="0" dirty="0" smtClean="0"/>
                        <a:t> Design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2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Gimbal</a:t>
                      </a:r>
                      <a:r>
                        <a:rPr lang="en-US" altLang="ko-KR" sz="1000" baseline="0" dirty="0" smtClean="0"/>
                        <a:t> Controller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EPS301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66122" y="911145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2. Rx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10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Transmitter (Alice)</a:t>
            </a:r>
          </a:p>
        </p:txBody>
      </p:sp>
      <p:sp>
        <p:nvSpPr>
          <p:cNvPr id="505" name="모서리가 둥근 직사각형 504"/>
          <p:cNvSpPr/>
          <p:nvPr/>
        </p:nvSpPr>
        <p:spPr>
          <a:xfrm>
            <a:off x="2942995" y="1765299"/>
            <a:ext cx="2704685" cy="4356101"/>
          </a:xfrm>
          <a:prstGeom prst="roundRect">
            <a:avLst>
              <a:gd name="adj" fmla="val 33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flipH="1">
            <a:off x="3785891" y="4530905"/>
            <a:ext cx="217698" cy="29854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1" name="직선 연결선 180"/>
          <p:cNvCxnSpPr>
            <a:stCxn id="45" idx="0"/>
            <a:endCxn id="113" idx="2"/>
          </p:cNvCxnSpPr>
          <p:nvPr/>
        </p:nvCxnSpPr>
        <p:spPr>
          <a:xfrm flipV="1">
            <a:off x="3894741" y="4139569"/>
            <a:ext cx="354" cy="190111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45" name="타원 44"/>
          <p:cNvSpPr/>
          <p:nvPr/>
        </p:nvSpPr>
        <p:spPr>
          <a:xfrm>
            <a:off x="3739257" y="4329680"/>
            <a:ext cx="310967" cy="9243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076614" y="3171825"/>
            <a:ext cx="470665" cy="210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LD4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14296" y="3838575"/>
            <a:ext cx="462554" cy="205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LD1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324644" y="3377270"/>
            <a:ext cx="461636" cy="217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LD2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62587" y="2721243"/>
            <a:ext cx="465016" cy="214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LD3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>
            <a:stCxn id="108" idx="1"/>
            <a:endCxn id="112" idx="3"/>
          </p:cNvCxnSpPr>
          <p:nvPr/>
        </p:nvCxnSpPr>
        <p:spPr>
          <a:xfrm flipH="1">
            <a:off x="3547279" y="3277166"/>
            <a:ext cx="149161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64" name="직선 연결선 163"/>
          <p:cNvCxnSpPr>
            <a:stCxn id="108" idx="0"/>
            <a:endCxn id="110" idx="2"/>
          </p:cNvCxnSpPr>
          <p:nvPr/>
        </p:nvCxnSpPr>
        <p:spPr>
          <a:xfrm flipV="1">
            <a:off x="3895095" y="2935840"/>
            <a:ext cx="0" cy="142671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68" name="직선 연결선 167"/>
          <p:cNvCxnSpPr>
            <a:stCxn id="111" idx="0"/>
            <a:endCxn id="109" idx="2"/>
          </p:cNvCxnSpPr>
          <p:nvPr/>
        </p:nvCxnSpPr>
        <p:spPr>
          <a:xfrm flipH="1" flipV="1">
            <a:off x="4555462" y="3594945"/>
            <a:ext cx="1427" cy="147786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1" name="직선 연결선 170"/>
          <p:cNvCxnSpPr>
            <a:stCxn id="107" idx="1"/>
            <a:endCxn id="111" idx="3"/>
          </p:cNvCxnSpPr>
          <p:nvPr/>
        </p:nvCxnSpPr>
        <p:spPr>
          <a:xfrm flipH="1" flipV="1">
            <a:off x="4755544" y="3941386"/>
            <a:ext cx="158752" cy="165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4" name="직선 연결선 173"/>
          <p:cNvCxnSpPr>
            <a:stCxn id="111" idx="1"/>
            <a:endCxn id="113" idx="3"/>
          </p:cNvCxnSpPr>
          <p:nvPr/>
        </p:nvCxnSpPr>
        <p:spPr>
          <a:xfrm flipH="1" flipV="1">
            <a:off x="4093749" y="3940914"/>
            <a:ext cx="264484" cy="473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직선 연결선 176"/>
          <p:cNvCxnSpPr>
            <a:stCxn id="113" idx="0"/>
            <a:endCxn id="108" idx="2"/>
          </p:cNvCxnSpPr>
          <p:nvPr/>
        </p:nvCxnSpPr>
        <p:spPr>
          <a:xfrm flipV="1">
            <a:off x="3895095" y="3475820"/>
            <a:ext cx="0" cy="266439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grpSp>
        <p:nvGrpSpPr>
          <p:cNvPr id="158" name="그룹 157"/>
          <p:cNvGrpSpPr/>
          <p:nvPr/>
        </p:nvGrpSpPr>
        <p:grpSpPr>
          <a:xfrm>
            <a:off x="3696440" y="3078511"/>
            <a:ext cx="397310" cy="397309"/>
            <a:chOff x="2932243" y="1628231"/>
            <a:chExt cx="576064" cy="576064"/>
          </a:xfrm>
        </p:grpSpPr>
        <p:sp>
          <p:nvSpPr>
            <p:cNvPr id="108" name="직사각형 107"/>
            <p:cNvSpPr/>
            <p:nvPr/>
          </p:nvSpPr>
          <p:spPr>
            <a:xfrm>
              <a:off x="2932243" y="1628231"/>
              <a:ext cx="576064" cy="576064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 flipH="1" flipV="1">
              <a:off x="2932243" y="1629717"/>
              <a:ext cx="576064" cy="570194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06" name="그룹 205"/>
          <p:cNvGrpSpPr/>
          <p:nvPr/>
        </p:nvGrpSpPr>
        <p:grpSpPr>
          <a:xfrm>
            <a:off x="4358234" y="3742731"/>
            <a:ext cx="397310" cy="397475"/>
            <a:chOff x="3705209" y="2404008"/>
            <a:chExt cx="576064" cy="576304"/>
          </a:xfrm>
        </p:grpSpPr>
        <p:sp>
          <p:nvSpPr>
            <p:cNvPr id="111" name="직사각형 110"/>
            <p:cNvSpPr/>
            <p:nvPr/>
          </p:nvSpPr>
          <p:spPr>
            <a:xfrm>
              <a:off x="3705209" y="2404008"/>
              <a:ext cx="576064" cy="576064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1" name="직선 연결선 190"/>
            <p:cNvCxnSpPr/>
            <p:nvPr/>
          </p:nvCxnSpPr>
          <p:spPr>
            <a:xfrm rot="16200000" flipH="1" flipV="1">
              <a:off x="3705209" y="2407183"/>
              <a:ext cx="576064" cy="570194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07" name="그룹 206"/>
          <p:cNvGrpSpPr/>
          <p:nvPr/>
        </p:nvGrpSpPr>
        <p:grpSpPr>
          <a:xfrm>
            <a:off x="3696440" y="3738506"/>
            <a:ext cx="397310" cy="401063"/>
            <a:chOff x="2932243" y="2398567"/>
            <a:chExt cx="576064" cy="58150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3" name="직사각형 112"/>
            <p:cNvSpPr/>
            <p:nvPr/>
          </p:nvSpPr>
          <p:spPr>
            <a:xfrm>
              <a:off x="2932243" y="2404008"/>
              <a:ext cx="576064" cy="576064"/>
            </a:xfrm>
            <a:prstGeom prst="rect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>
            <a:xfrm rot="16200000" flipH="1" flipV="1">
              <a:off x="2932243" y="2401502"/>
              <a:ext cx="576064" cy="570194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cxnSp>
        <p:nvCxnSpPr>
          <p:cNvPr id="218" name="직선 화살표 연결선 217"/>
          <p:cNvCxnSpPr/>
          <p:nvPr/>
        </p:nvCxnSpPr>
        <p:spPr>
          <a:xfrm>
            <a:off x="3889020" y="4586320"/>
            <a:ext cx="0" cy="19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22" idx="0"/>
            <a:endCxn id="45" idx="4"/>
          </p:cNvCxnSpPr>
          <p:nvPr/>
        </p:nvCxnSpPr>
        <p:spPr>
          <a:xfrm flipV="1">
            <a:off x="3894740" y="4422111"/>
            <a:ext cx="1" cy="108794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5" name="직선 연결선 224"/>
          <p:cNvCxnSpPr>
            <a:stCxn id="231" idx="0"/>
            <a:endCxn id="122" idx="2"/>
          </p:cNvCxnSpPr>
          <p:nvPr/>
        </p:nvCxnSpPr>
        <p:spPr>
          <a:xfrm flipH="1" flipV="1">
            <a:off x="3894740" y="4829452"/>
            <a:ext cx="1" cy="12104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8" name="직선 연결선 227"/>
          <p:cNvCxnSpPr/>
          <p:nvPr/>
        </p:nvCxnSpPr>
        <p:spPr>
          <a:xfrm flipH="1">
            <a:off x="3756307" y="5476213"/>
            <a:ext cx="301537" cy="304643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rgbClr val="FF3401"/>
            </a:solidFill>
            <a:prstDash val="solid"/>
          </a:ln>
          <a:effectLst/>
        </p:spPr>
      </p:cxnSp>
      <p:sp>
        <p:nvSpPr>
          <p:cNvPr id="231" name="타원 230"/>
          <p:cNvSpPr/>
          <p:nvPr/>
        </p:nvSpPr>
        <p:spPr>
          <a:xfrm>
            <a:off x="3739257" y="4950492"/>
            <a:ext cx="310967" cy="9243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endCxn id="231" idx="4"/>
          </p:cNvCxnSpPr>
          <p:nvPr/>
        </p:nvCxnSpPr>
        <p:spPr>
          <a:xfrm flipV="1">
            <a:off x="3894741" y="5042923"/>
            <a:ext cx="0" cy="59252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245" name="직선 연결선 244"/>
          <p:cNvCxnSpPr/>
          <p:nvPr/>
        </p:nvCxnSpPr>
        <p:spPr>
          <a:xfrm>
            <a:off x="2607885" y="5635450"/>
            <a:ext cx="1281135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261" name="직사각형 260"/>
          <p:cNvSpPr/>
          <p:nvPr/>
        </p:nvSpPr>
        <p:spPr>
          <a:xfrm>
            <a:off x="3706266" y="5754317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</a:t>
            </a:r>
            <a:endParaRPr lang="ko-KR" altLang="en-US" sz="1200" dirty="0"/>
          </a:p>
        </p:txBody>
      </p:sp>
      <p:sp>
        <p:nvSpPr>
          <p:cNvPr id="315" name="직사각형 314"/>
          <p:cNvSpPr/>
          <p:nvPr/>
        </p:nvSpPr>
        <p:spPr>
          <a:xfrm>
            <a:off x="3662587" y="5190902"/>
            <a:ext cx="461905" cy="9499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8" name="직선 연결선 357"/>
          <p:cNvCxnSpPr>
            <a:stCxn id="490" idx="1"/>
          </p:cNvCxnSpPr>
          <p:nvPr/>
        </p:nvCxnSpPr>
        <p:spPr>
          <a:xfrm flipH="1">
            <a:off x="2615824" y="5619822"/>
            <a:ext cx="1911818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15" name="직사각형 414"/>
          <p:cNvSpPr/>
          <p:nvPr/>
        </p:nvSpPr>
        <p:spPr>
          <a:xfrm>
            <a:off x="4082420" y="2321123"/>
            <a:ext cx="946086" cy="297966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Electronics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24" name="꺾인 연결선 423"/>
          <p:cNvCxnSpPr>
            <a:stCxn id="415" idx="2"/>
            <a:endCxn id="109" idx="0"/>
          </p:cNvCxnSpPr>
          <p:nvPr/>
        </p:nvCxnSpPr>
        <p:spPr>
          <a:xfrm rot="5400000">
            <a:off x="4176373" y="2998179"/>
            <a:ext cx="7581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4"/>
          <p:cNvCxnSpPr>
            <a:stCxn id="415" idx="3"/>
            <a:endCxn id="107" idx="0"/>
          </p:cNvCxnSpPr>
          <p:nvPr/>
        </p:nvCxnSpPr>
        <p:spPr>
          <a:xfrm>
            <a:off x="5028506" y="2470106"/>
            <a:ext cx="117067" cy="13684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꺾인 연결선 427"/>
          <p:cNvCxnSpPr>
            <a:stCxn id="415" idx="1"/>
            <a:endCxn id="110" idx="0"/>
          </p:cNvCxnSpPr>
          <p:nvPr/>
        </p:nvCxnSpPr>
        <p:spPr>
          <a:xfrm rot="10800000" flipV="1">
            <a:off x="3895096" y="2470105"/>
            <a:ext cx="187325" cy="2511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꺾인 연결선 430"/>
          <p:cNvCxnSpPr>
            <a:stCxn id="415" idx="1"/>
            <a:endCxn id="112" idx="0"/>
          </p:cNvCxnSpPr>
          <p:nvPr/>
        </p:nvCxnSpPr>
        <p:spPr>
          <a:xfrm rot="10800000" flipV="1">
            <a:off x="3311948" y="2470105"/>
            <a:ext cx="770473" cy="70171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직사각형 489"/>
          <p:cNvSpPr/>
          <p:nvPr/>
        </p:nvSpPr>
        <p:spPr>
          <a:xfrm>
            <a:off x="4527642" y="5516846"/>
            <a:ext cx="305086" cy="205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1" name="타원 490"/>
          <p:cNvSpPr/>
          <p:nvPr/>
        </p:nvSpPr>
        <p:spPr>
          <a:xfrm rot="5400000">
            <a:off x="4208610" y="5574544"/>
            <a:ext cx="310967" cy="9243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직사각형 494"/>
          <p:cNvSpPr/>
          <p:nvPr/>
        </p:nvSpPr>
        <p:spPr>
          <a:xfrm>
            <a:off x="3150219" y="345823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HWP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96254" y="3559935"/>
            <a:ext cx="395471" cy="81330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3301511" y="382214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4325063" y="413490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PBS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3941404" y="4555088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Isolator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4616034" y="5063173"/>
            <a:ext cx="644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Sync. </a:t>
            </a:r>
          </a:p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lang="ko-KR" altLang="en-US" sz="1200" dirty="0"/>
          </a:p>
        </p:txBody>
      </p:sp>
      <p:sp>
        <p:nvSpPr>
          <p:cNvPr id="517" name="직사각형 516"/>
          <p:cNvSpPr/>
          <p:nvPr/>
        </p:nvSpPr>
        <p:spPr>
          <a:xfrm>
            <a:off x="2969544" y="181436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ko-KR" altLang="en-US" dirty="0"/>
          </a:p>
        </p:txBody>
      </p:sp>
      <p:sp>
        <p:nvSpPr>
          <p:cNvPr id="520" name="직사각형 519"/>
          <p:cNvSpPr/>
          <p:nvPr/>
        </p:nvSpPr>
        <p:spPr>
          <a:xfrm>
            <a:off x="4101329" y="510601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Attn.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4082419" y="1896218"/>
            <a:ext cx="946087" cy="297966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FPGA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54" name="꺾인 연결선 553"/>
          <p:cNvCxnSpPr>
            <a:stCxn id="415" idx="3"/>
            <a:endCxn id="490" idx="3"/>
          </p:cNvCxnSpPr>
          <p:nvPr/>
        </p:nvCxnSpPr>
        <p:spPr>
          <a:xfrm flipH="1">
            <a:off x="4832728" y="2470106"/>
            <a:ext cx="195778" cy="3149716"/>
          </a:xfrm>
          <a:prstGeom prst="bentConnector3">
            <a:avLst>
              <a:gd name="adj1" fmla="val -2367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화살표 연결선 559"/>
          <p:cNvCxnSpPr>
            <a:stCxn id="531" idx="2"/>
            <a:endCxn id="415" idx="0"/>
          </p:cNvCxnSpPr>
          <p:nvPr/>
        </p:nvCxnSpPr>
        <p:spPr>
          <a:xfrm>
            <a:off x="4555463" y="2194184"/>
            <a:ext cx="0" cy="126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531" idx="3"/>
          </p:cNvCxnSpPr>
          <p:nvPr/>
        </p:nvCxnSpPr>
        <p:spPr>
          <a:xfrm flipV="1">
            <a:off x="5028506" y="1883533"/>
            <a:ext cx="1047246" cy="1616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415" idx="1"/>
          </p:cNvCxnSpPr>
          <p:nvPr/>
        </p:nvCxnSpPr>
        <p:spPr>
          <a:xfrm flipH="1" flipV="1">
            <a:off x="2337395" y="2217828"/>
            <a:ext cx="1745025" cy="25227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4947072" y="4219867"/>
            <a:ext cx="1286836" cy="53995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 flipV="1">
            <a:off x="2376794" y="5238398"/>
            <a:ext cx="1184135" cy="13720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6" y="1403855"/>
            <a:ext cx="1845912" cy="15764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58" y="804793"/>
            <a:ext cx="2091629" cy="19164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08" y="3777749"/>
            <a:ext cx="2572040" cy="210340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4" y="3641265"/>
            <a:ext cx="1767485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Receiver (Bob)</a:t>
            </a:r>
          </a:p>
        </p:txBody>
      </p:sp>
      <p:sp>
        <p:nvSpPr>
          <p:cNvPr id="508" name="모서리가 둥근 직사각형 507"/>
          <p:cNvSpPr/>
          <p:nvPr/>
        </p:nvSpPr>
        <p:spPr>
          <a:xfrm>
            <a:off x="3115157" y="1505843"/>
            <a:ext cx="3390226" cy="4356099"/>
          </a:xfrm>
          <a:prstGeom prst="roundRect">
            <a:avLst>
              <a:gd name="adj" fmla="val 26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5" name="꺾인 연결선 484"/>
          <p:cNvCxnSpPr>
            <a:stCxn id="378" idx="0"/>
            <a:endCxn id="551" idx="2"/>
          </p:cNvCxnSpPr>
          <p:nvPr/>
        </p:nvCxnSpPr>
        <p:spPr>
          <a:xfrm rot="10800000">
            <a:off x="3998919" y="1934727"/>
            <a:ext cx="122641" cy="272850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5004311" y="4354272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직선 연결선 253"/>
          <p:cNvCxnSpPr>
            <a:endCxn id="258" idx="3"/>
          </p:cNvCxnSpPr>
          <p:nvPr/>
        </p:nvCxnSpPr>
        <p:spPr>
          <a:xfrm>
            <a:off x="2517215" y="5391126"/>
            <a:ext cx="749510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260" name="직선 연결선 259"/>
          <p:cNvCxnSpPr/>
          <p:nvPr/>
        </p:nvCxnSpPr>
        <p:spPr>
          <a:xfrm flipH="1">
            <a:off x="4089813" y="5237411"/>
            <a:ext cx="301537" cy="304643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</p:cxnSp>
      <p:sp>
        <p:nvSpPr>
          <p:cNvPr id="262" name="직사각형 261"/>
          <p:cNvSpPr/>
          <p:nvPr/>
        </p:nvSpPr>
        <p:spPr>
          <a:xfrm>
            <a:off x="4028821" y="5516785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</a:t>
            </a:r>
            <a:endParaRPr lang="ko-KR" altLang="en-US" sz="1200" dirty="0"/>
          </a:p>
        </p:txBody>
      </p:sp>
      <p:cxnSp>
        <p:nvCxnSpPr>
          <p:cNvPr id="269" name="직선 연결선 268"/>
          <p:cNvCxnSpPr/>
          <p:nvPr/>
        </p:nvCxnSpPr>
        <p:spPr>
          <a:xfrm rot="10800000" flipH="1">
            <a:off x="4649617" y="5237411"/>
            <a:ext cx="301537" cy="304643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3" name="직사각형 312"/>
          <p:cNvSpPr/>
          <p:nvPr/>
        </p:nvSpPr>
        <p:spPr>
          <a:xfrm>
            <a:off x="4800334" y="5417152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400" dirty="0"/>
          </a:p>
        </p:txBody>
      </p:sp>
      <p:cxnSp>
        <p:nvCxnSpPr>
          <p:cNvPr id="287" name="직선 연결선 286"/>
          <p:cNvCxnSpPr>
            <a:endCxn id="282" idx="2"/>
          </p:cNvCxnSpPr>
          <p:nvPr/>
        </p:nvCxnSpPr>
        <p:spPr>
          <a:xfrm flipV="1">
            <a:off x="4782018" y="3243748"/>
            <a:ext cx="0" cy="2145749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370" name="직선 연결선 369"/>
          <p:cNvCxnSpPr/>
          <p:nvPr/>
        </p:nvCxnSpPr>
        <p:spPr>
          <a:xfrm flipH="1">
            <a:off x="2497841" y="5408317"/>
            <a:ext cx="1742739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</p:cxnSp>
      <p:grpSp>
        <p:nvGrpSpPr>
          <p:cNvPr id="256" name="그룹 255"/>
          <p:cNvGrpSpPr/>
          <p:nvPr/>
        </p:nvGrpSpPr>
        <p:grpSpPr>
          <a:xfrm rot="10800000">
            <a:off x="3266725" y="5205818"/>
            <a:ext cx="651776" cy="370617"/>
            <a:chOff x="-952500" y="2668358"/>
            <a:chExt cx="1642947" cy="108141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7" name="순서도: 처리 256"/>
            <p:cNvSpPr/>
            <p:nvPr/>
          </p:nvSpPr>
          <p:spPr>
            <a:xfrm>
              <a:off x="-952500" y="2887535"/>
              <a:ext cx="603250" cy="651194"/>
            </a:xfrm>
            <a:prstGeom prst="flowChartProcess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8" name="순서도: 처리 257"/>
            <p:cNvSpPr/>
            <p:nvPr/>
          </p:nvSpPr>
          <p:spPr>
            <a:xfrm>
              <a:off x="87196" y="2668358"/>
              <a:ext cx="603251" cy="1081416"/>
            </a:xfrm>
            <a:prstGeom prst="flowChartProcess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9" name="순서도: 수동 연산 258"/>
            <p:cNvSpPr/>
            <p:nvPr/>
          </p:nvSpPr>
          <p:spPr>
            <a:xfrm rot="5400000">
              <a:off x="-665544" y="2995200"/>
              <a:ext cx="1064419" cy="431832"/>
            </a:xfrm>
            <a:prstGeom prst="flowChartManualOperation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264" name="직선 연결선 263"/>
          <p:cNvCxnSpPr/>
          <p:nvPr/>
        </p:nvCxnSpPr>
        <p:spPr>
          <a:xfrm flipV="1">
            <a:off x="3923232" y="5389497"/>
            <a:ext cx="877153" cy="1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376" name="직선 연결선 375"/>
          <p:cNvCxnSpPr/>
          <p:nvPr/>
        </p:nvCxnSpPr>
        <p:spPr>
          <a:xfrm flipV="1">
            <a:off x="4240579" y="4831096"/>
            <a:ext cx="0" cy="578317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339" name="타원 338"/>
          <p:cNvSpPr/>
          <p:nvPr/>
        </p:nvSpPr>
        <p:spPr>
          <a:xfrm>
            <a:off x="4085096" y="5007464"/>
            <a:ext cx="310967" cy="9243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순서도: 지연 377"/>
          <p:cNvSpPr/>
          <p:nvPr/>
        </p:nvSpPr>
        <p:spPr>
          <a:xfrm rot="16200000">
            <a:off x="4062860" y="4544207"/>
            <a:ext cx="355438" cy="238040"/>
          </a:xfrm>
          <a:prstGeom prst="flowChartDela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3291323" y="4179418"/>
            <a:ext cx="76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Sync. </a:t>
            </a:r>
          </a:p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ko-KR" altLang="en-US" sz="1200" dirty="0"/>
          </a:p>
        </p:txBody>
      </p:sp>
      <p:sp>
        <p:nvSpPr>
          <p:cNvPr id="305" name="직사각형 304"/>
          <p:cNvSpPr/>
          <p:nvPr/>
        </p:nvSpPr>
        <p:spPr>
          <a:xfrm>
            <a:off x="5517991" y="413621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SPD1</a:t>
            </a:r>
            <a:endParaRPr lang="ko-KR" altLang="en-US" sz="1200" dirty="0"/>
          </a:p>
        </p:txBody>
      </p:sp>
      <p:cxnSp>
        <p:nvCxnSpPr>
          <p:cNvPr id="281" name="직선 연결선 280"/>
          <p:cNvCxnSpPr>
            <a:stCxn id="293" idx="2"/>
          </p:cNvCxnSpPr>
          <p:nvPr/>
        </p:nvCxnSpPr>
        <p:spPr>
          <a:xfrm flipH="1">
            <a:off x="5453885" y="3831157"/>
            <a:ext cx="1" cy="26538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4582385" y="3161866"/>
            <a:ext cx="399265" cy="81882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3" name="직선 연결선 282"/>
          <p:cNvCxnSpPr>
            <a:stCxn id="290" idx="0"/>
            <a:endCxn id="302" idx="1"/>
          </p:cNvCxnSpPr>
          <p:nvPr/>
        </p:nvCxnSpPr>
        <p:spPr>
          <a:xfrm flipV="1">
            <a:off x="4782570" y="2623349"/>
            <a:ext cx="0" cy="139063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284" name="직선 연결선 283"/>
          <p:cNvCxnSpPr>
            <a:stCxn id="293" idx="0"/>
          </p:cNvCxnSpPr>
          <p:nvPr/>
        </p:nvCxnSpPr>
        <p:spPr>
          <a:xfrm flipV="1">
            <a:off x="5453885" y="3162609"/>
            <a:ext cx="0" cy="26853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285" name="직선 연결선 284"/>
          <p:cNvCxnSpPr>
            <a:endCxn id="293" idx="3"/>
          </p:cNvCxnSpPr>
          <p:nvPr/>
        </p:nvCxnSpPr>
        <p:spPr>
          <a:xfrm flipH="1">
            <a:off x="5653890" y="3631131"/>
            <a:ext cx="266096" cy="21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286" name="직선 연결선 285"/>
          <p:cNvCxnSpPr>
            <a:stCxn id="293" idx="1"/>
            <a:endCxn id="296" idx="3"/>
          </p:cNvCxnSpPr>
          <p:nvPr/>
        </p:nvCxnSpPr>
        <p:spPr>
          <a:xfrm flipH="1" flipV="1">
            <a:off x="4982575" y="3630676"/>
            <a:ext cx="271305" cy="47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</p:cxnSp>
      <p:grpSp>
        <p:nvGrpSpPr>
          <p:cNvPr id="289" name="그룹 288"/>
          <p:cNvGrpSpPr/>
          <p:nvPr/>
        </p:nvGrpSpPr>
        <p:grpSpPr>
          <a:xfrm>
            <a:off x="4582566" y="2761406"/>
            <a:ext cx="400010" cy="401015"/>
            <a:chOff x="2932243" y="1626782"/>
            <a:chExt cx="576064" cy="577513"/>
          </a:xfrm>
        </p:grpSpPr>
        <p:sp>
          <p:nvSpPr>
            <p:cNvPr id="290" name="직사각형 289"/>
            <p:cNvSpPr/>
            <p:nvPr/>
          </p:nvSpPr>
          <p:spPr>
            <a:xfrm>
              <a:off x="2932243" y="1628231"/>
              <a:ext cx="576064" cy="576064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1" name="직선 연결선 290"/>
            <p:cNvCxnSpPr/>
            <p:nvPr/>
          </p:nvCxnSpPr>
          <p:spPr>
            <a:xfrm rot="5400000" flipH="1" flipV="1">
              <a:off x="2932243" y="1629717"/>
              <a:ext cx="576064" cy="570194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92" name="그룹 291"/>
          <p:cNvGrpSpPr/>
          <p:nvPr/>
        </p:nvGrpSpPr>
        <p:grpSpPr>
          <a:xfrm>
            <a:off x="5253881" y="3431147"/>
            <a:ext cx="400011" cy="400010"/>
            <a:chOff x="3705209" y="2404008"/>
            <a:chExt cx="576065" cy="576064"/>
          </a:xfrm>
        </p:grpSpPr>
        <p:sp>
          <p:nvSpPr>
            <p:cNvPr id="293" name="직사각형 292"/>
            <p:cNvSpPr/>
            <p:nvPr/>
          </p:nvSpPr>
          <p:spPr>
            <a:xfrm>
              <a:off x="3705209" y="2404008"/>
              <a:ext cx="576064" cy="576064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4" name="직선 연결선 293"/>
            <p:cNvCxnSpPr/>
            <p:nvPr/>
          </p:nvCxnSpPr>
          <p:spPr>
            <a:xfrm flipH="1" flipV="1">
              <a:off x="3705209" y="2407183"/>
              <a:ext cx="576065" cy="570193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95" name="그룹 294"/>
          <p:cNvGrpSpPr/>
          <p:nvPr/>
        </p:nvGrpSpPr>
        <p:grpSpPr>
          <a:xfrm>
            <a:off x="4582566" y="3426892"/>
            <a:ext cx="400010" cy="403788"/>
            <a:chOff x="2932243" y="2398567"/>
            <a:chExt cx="576064" cy="58150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96" name="직사각형 295"/>
            <p:cNvSpPr/>
            <p:nvPr/>
          </p:nvSpPr>
          <p:spPr>
            <a:xfrm>
              <a:off x="2932243" y="2404008"/>
              <a:ext cx="576064" cy="576064"/>
            </a:xfrm>
            <a:prstGeom prst="rect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 rot="16200000" flipH="1" flipV="1">
              <a:off x="2932243" y="2401502"/>
              <a:ext cx="576064" cy="570194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sp>
        <p:nvSpPr>
          <p:cNvPr id="301" name="순서도: 지연 300"/>
          <p:cNvSpPr/>
          <p:nvPr/>
        </p:nvSpPr>
        <p:spPr>
          <a:xfrm>
            <a:off x="5810700" y="3532620"/>
            <a:ext cx="306385" cy="203513"/>
          </a:xfrm>
          <a:prstGeom prst="flowChartDelay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순서도: 지연 301"/>
          <p:cNvSpPr/>
          <p:nvPr/>
        </p:nvSpPr>
        <p:spPr>
          <a:xfrm rot="16200000">
            <a:off x="4629378" y="2367752"/>
            <a:ext cx="306385" cy="204810"/>
          </a:xfrm>
          <a:prstGeom prst="flowChartDelay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순서도: 지연 302"/>
          <p:cNvSpPr/>
          <p:nvPr/>
        </p:nvSpPr>
        <p:spPr>
          <a:xfrm rot="16200000">
            <a:off x="5300879" y="3015193"/>
            <a:ext cx="306385" cy="205189"/>
          </a:xfrm>
          <a:prstGeom prst="flowChartDelay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순서도: 지연 303"/>
          <p:cNvSpPr/>
          <p:nvPr/>
        </p:nvSpPr>
        <p:spPr>
          <a:xfrm rot="5400000">
            <a:off x="5300879" y="4040462"/>
            <a:ext cx="306385" cy="205189"/>
          </a:xfrm>
          <a:prstGeom prst="flowChartDelay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5634495" y="3239168"/>
            <a:ext cx="504626" cy="238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SPD2</a:t>
            </a:r>
            <a:endParaRPr lang="ko-KR" altLang="en-US" sz="1200" dirty="0"/>
          </a:p>
        </p:txBody>
      </p:sp>
      <p:sp>
        <p:nvSpPr>
          <p:cNvPr id="307" name="직사각형 306"/>
          <p:cNvSpPr/>
          <p:nvPr/>
        </p:nvSpPr>
        <p:spPr>
          <a:xfrm>
            <a:off x="5481324" y="2843944"/>
            <a:ext cx="504626" cy="238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SPD3</a:t>
            </a:r>
            <a:endParaRPr lang="ko-KR" altLang="en-US" sz="1200" dirty="0"/>
          </a:p>
        </p:txBody>
      </p:sp>
      <p:sp>
        <p:nvSpPr>
          <p:cNvPr id="308" name="직사각형 307"/>
          <p:cNvSpPr/>
          <p:nvPr/>
        </p:nvSpPr>
        <p:spPr>
          <a:xfrm>
            <a:off x="4871728" y="2334464"/>
            <a:ext cx="504626" cy="238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SPD4</a:t>
            </a:r>
            <a:endParaRPr lang="ko-KR" altLang="en-US" sz="1200" dirty="0"/>
          </a:p>
        </p:txBody>
      </p:sp>
      <p:sp>
        <p:nvSpPr>
          <p:cNvPr id="314" name="직사각형 313"/>
          <p:cNvSpPr/>
          <p:nvPr/>
        </p:nvSpPr>
        <p:spPr>
          <a:xfrm>
            <a:off x="4578397" y="3958311"/>
            <a:ext cx="398159" cy="818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4574069" y="4506804"/>
            <a:ext cx="417002" cy="326989"/>
            <a:chOff x="6535386" y="4127313"/>
            <a:chExt cx="461905" cy="362199"/>
          </a:xfrm>
        </p:grpSpPr>
        <p:sp>
          <p:nvSpPr>
            <p:cNvPr id="273" name="직사각형 272"/>
            <p:cNvSpPr/>
            <p:nvPr/>
          </p:nvSpPr>
          <p:spPr>
            <a:xfrm>
              <a:off x="6535386" y="4258962"/>
              <a:ext cx="461905" cy="94992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535386" y="4127313"/>
              <a:ext cx="461905" cy="94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6535386" y="4394520"/>
              <a:ext cx="461905" cy="94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7" name="직사각형 466"/>
          <p:cNvSpPr/>
          <p:nvPr/>
        </p:nvSpPr>
        <p:spPr>
          <a:xfrm>
            <a:off x="4960531" y="1636760"/>
            <a:ext cx="986707" cy="297966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Electronics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74" name="꺾인 연결선 473"/>
          <p:cNvCxnSpPr>
            <a:stCxn id="301" idx="3"/>
            <a:endCxn id="467" idx="3"/>
          </p:cNvCxnSpPr>
          <p:nvPr/>
        </p:nvCxnSpPr>
        <p:spPr>
          <a:xfrm flipH="1" flipV="1">
            <a:off x="5947238" y="1785743"/>
            <a:ext cx="169847" cy="1848634"/>
          </a:xfrm>
          <a:prstGeom prst="bentConnector3">
            <a:avLst>
              <a:gd name="adj1" fmla="val -1345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직사각형 492"/>
          <p:cNvSpPr/>
          <p:nvPr/>
        </p:nvSpPr>
        <p:spPr>
          <a:xfrm>
            <a:off x="5004311" y="454511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HWP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5003309" y="4742582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095477" y="284110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PBS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4185856" y="349217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직사각형 500"/>
          <p:cNvSpPr/>
          <p:nvPr/>
        </p:nvSpPr>
        <p:spPr>
          <a:xfrm>
            <a:off x="3150230" y="4736718"/>
            <a:ext cx="84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</a:t>
            </a:r>
          </a:p>
          <a:p>
            <a:pPr algn="ctr"/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Expander</a:t>
            </a:r>
            <a:endParaRPr lang="ko-KR" altLang="en-US" sz="1200" dirty="0"/>
          </a:p>
        </p:txBody>
      </p:sp>
      <p:sp>
        <p:nvSpPr>
          <p:cNvPr id="518" name="직사각형 517"/>
          <p:cNvSpPr/>
          <p:nvPr/>
        </p:nvSpPr>
        <p:spPr>
          <a:xfrm>
            <a:off x="5869662" y="544869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endParaRPr lang="ko-KR" altLang="en-US" dirty="0"/>
          </a:p>
        </p:txBody>
      </p:sp>
      <p:sp>
        <p:nvSpPr>
          <p:cNvPr id="521" name="직사각형 520"/>
          <p:cNvSpPr/>
          <p:nvPr/>
        </p:nvSpPr>
        <p:spPr>
          <a:xfrm>
            <a:off x="4310745" y="4030945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직사각형 550"/>
          <p:cNvSpPr/>
          <p:nvPr/>
        </p:nvSpPr>
        <p:spPr>
          <a:xfrm>
            <a:off x="3552380" y="1636760"/>
            <a:ext cx="893076" cy="297966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FPGA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00" name="직선 화살표 연결선 599"/>
          <p:cNvCxnSpPr>
            <a:stCxn id="303" idx="3"/>
            <a:endCxn id="467" idx="2"/>
          </p:cNvCxnSpPr>
          <p:nvPr/>
        </p:nvCxnSpPr>
        <p:spPr>
          <a:xfrm flipH="1" flipV="1">
            <a:off x="5453885" y="1934726"/>
            <a:ext cx="187" cy="1029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꺾인 연결선 602"/>
          <p:cNvCxnSpPr>
            <a:stCxn id="302" idx="3"/>
            <a:endCxn id="467" idx="2"/>
          </p:cNvCxnSpPr>
          <p:nvPr/>
        </p:nvCxnSpPr>
        <p:spPr>
          <a:xfrm rot="5400000" flipH="1" flipV="1">
            <a:off x="4927109" y="1790189"/>
            <a:ext cx="382239" cy="671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직선 화살표 연결선 605"/>
          <p:cNvCxnSpPr>
            <a:stCxn id="467" idx="1"/>
            <a:endCxn id="551" idx="3"/>
          </p:cNvCxnSpPr>
          <p:nvPr/>
        </p:nvCxnSpPr>
        <p:spPr>
          <a:xfrm flipH="1">
            <a:off x="4445456" y="1785743"/>
            <a:ext cx="5150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꺾인 연결선 621"/>
          <p:cNvCxnSpPr>
            <a:stCxn id="304" idx="0"/>
            <a:endCxn id="467" idx="3"/>
          </p:cNvCxnSpPr>
          <p:nvPr/>
        </p:nvCxnSpPr>
        <p:spPr>
          <a:xfrm flipV="1">
            <a:off x="5556666" y="1785743"/>
            <a:ext cx="390572" cy="2357314"/>
          </a:xfrm>
          <a:prstGeom prst="bentConnector3">
            <a:avLst>
              <a:gd name="adj1" fmla="val 200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4777476" y="1291116"/>
            <a:ext cx="1727907" cy="3737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3" y="925303"/>
            <a:ext cx="2069680" cy="1915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7" y="3585517"/>
            <a:ext cx="2043933" cy="2410793"/>
          </a:xfrm>
          <a:prstGeom prst="rect">
            <a:avLst/>
          </a:prstGeom>
        </p:spPr>
      </p:pic>
      <p:cxnSp>
        <p:nvCxnSpPr>
          <p:cNvPr id="145" name="직선 화살표 연결선 144"/>
          <p:cNvCxnSpPr/>
          <p:nvPr/>
        </p:nvCxnSpPr>
        <p:spPr>
          <a:xfrm flipV="1">
            <a:off x="5020057" y="5053679"/>
            <a:ext cx="1636092" cy="71099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7" y="2011410"/>
            <a:ext cx="2923465" cy="2155650"/>
          </a:xfrm>
          <a:prstGeom prst="rect">
            <a:avLst/>
          </a:prstGeom>
        </p:spPr>
      </p:pic>
      <p:cxnSp>
        <p:nvCxnSpPr>
          <p:cNvPr id="149" name="직선 화살표 연결선 148"/>
          <p:cNvCxnSpPr/>
          <p:nvPr/>
        </p:nvCxnSpPr>
        <p:spPr>
          <a:xfrm flipH="1" flipV="1">
            <a:off x="3343158" y="3188222"/>
            <a:ext cx="1169940" cy="16311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Operation Condition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83051" y="1015126"/>
            <a:ext cx="5341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Clock: 100MHz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Electrical pulse width: 400 – 500 </a:t>
            </a:r>
            <a:r>
              <a:rPr lang="en-US" altLang="ko-KR" sz="1600" dirty="0" err="1" smtClean="0"/>
              <a:t>ps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Optical pulse width: &lt; 100 </a:t>
            </a:r>
            <a:r>
              <a:rPr lang="en-US" altLang="ko-KR" sz="1600" dirty="0" err="1" smtClean="0"/>
              <a:t>ps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Wavelength: 787.223 nm (FWHM: 0.45 nm)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Mean photon number = 0.1085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Bit generation: </a:t>
            </a:r>
            <a:r>
              <a:rPr lang="en-US" altLang="ko-KR" sz="1600" dirty="0" smtClean="0"/>
              <a:t>PRBS7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Table-Top Operation (2m channel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Dark room condition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30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– Electrical Pulse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" t="8176" r="545" b="15190"/>
          <a:stretch/>
        </p:blipFill>
        <p:spPr>
          <a:xfrm>
            <a:off x="466674" y="2084458"/>
            <a:ext cx="8059259" cy="4632127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683051" y="1015126"/>
            <a:ext cx="534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Clock: 100MHz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Width: 400 - 500 </a:t>
            </a:r>
            <a:r>
              <a:rPr lang="en-US" altLang="ko-KR" sz="1400" dirty="0" err="1" smtClean="0"/>
              <a:t>ps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349"/>
              </p:ext>
            </p:extLst>
          </p:nvPr>
        </p:nvGraphicFramePr>
        <p:xfrm>
          <a:off x="3103527" y="892619"/>
          <a:ext cx="54224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606"/>
                <a:gridCol w="869950"/>
                <a:gridCol w="869950"/>
                <a:gridCol w="869950"/>
                <a:gridCol w="869950"/>
              </a:tblGrid>
              <a:tr h="1796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LD1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LD2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LD3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LD4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79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Variable Amplifier (dB)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79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DC bias (V)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1.53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1.63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1.58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1.58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79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  <a:cs typeface="Arial" panose="020B0604020202020204" pitchFamily="34" charset="0"/>
                        </a:rPr>
                        <a:t>AC peak Value (V)</a:t>
                      </a:r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0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– Optical Pulse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0589" y="921991"/>
            <a:ext cx="5341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Clock: 100MHz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Pulse Width: &lt; 100 </a:t>
            </a:r>
            <a:r>
              <a:rPr lang="en-US" altLang="ko-KR" sz="1400" dirty="0" err="1" smtClean="0"/>
              <a:t>ps</a:t>
            </a:r>
            <a:r>
              <a:rPr lang="en-US" altLang="ko-KR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Photodetector BW: 12 GHz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Oscilloscope BW: 13 GHz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7" t="13673" r="27206" b="6114"/>
          <a:stretch/>
        </p:blipFill>
        <p:spPr>
          <a:xfrm>
            <a:off x="610589" y="3716866"/>
            <a:ext cx="1913401" cy="2768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0" t="13427" r="26673" b="6113"/>
          <a:stretch/>
        </p:blipFill>
        <p:spPr>
          <a:xfrm>
            <a:off x="2626698" y="3708398"/>
            <a:ext cx="1913401" cy="27770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13673" r="26672" b="6114"/>
          <a:stretch/>
        </p:blipFill>
        <p:spPr>
          <a:xfrm>
            <a:off x="4642807" y="3716866"/>
            <a:ext cx="1901806" cy="27686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6" t="13427" r="27933" b="6359"/>
          <a:stretch/>
        </p:blipFill>
        <p:spPr>
          <a:xfrm>
            <a:off x="6647322" y="3708399"/>
            <a:ext cx="1878612" cy="27686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571" y="921991"/>
            <a:ext cx="5534027" cy="313956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66377" y="543720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Laser1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2774" y="543720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Laser2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93794" y="543720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Laser3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85716" y="543720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Laser4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0589" y="235262"/>
            <a:ext cx="79153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– Spectrum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0589" y="921991"/>
            <a:ext cx="534147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Center Wavelength: 787.223 nm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FWHM: 0.45 nm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Temperature (°C)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LD1: 14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LD2: 34.1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LD3: 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LD4: 26.4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8709" y="591799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Laser1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3205106" y="591799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Laser2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5236126" y="591799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Laser3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7228048" y="591799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Laser4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2" y="3671246"/>
            <a:ext cx="2630445" cy="216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65" y="3671246"/>
            <a:ext cx="2630445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98" y="3671246"/>
            <a:ext cx="2630445" cy="21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31" y="3671246"/>
            <a:ext cx="2630445" cy="21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12" y="135467"/>
            <a:ext cx="3889064" cy="319352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402405" y="3295230"/>
            <a:ext cx="122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All Sources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58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13168</TotalTime>
  <Words>871</Words>
  <Application>Microsoft Office PowerPoint</Application>
  <PresentationFormat>화면 슬라이드 쇼(4:3)</PresentationFormat>
  <Paragraphs>477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나눔바른고딕</vt:lpstr>
      <vt:lpstr>Calibri</vt:lpstr>
      <vt:lpstr>Arial</vt:lpstr>
      <vt:lpstr>맑은 고딕</vt:lpstr>
      <vt:lpstr>HY헤드라인M</vt:lpstr>
      <vt:lpstr>Office 테마</vt:lpstr>
      <vt:lpstr>Table-Top Free Space  QKD 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With Bulk optics at Receiver</vt:lpstr>
      <vt:lpstr>PowerPoint 프레젠테이션</vt:lpstr>
      <vt:lpstr>PowerPoint 프레젠테이션</vt:lpstr>
      <vt:lpstr>PowerPoint 프레젠테이션</vt:lpstr>
      <vt:lpstr>PowerPoint 프레젠테이션</vt:lpstr>
      <vt:lpstr>With PLC module at Receiver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Software Preview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History</dc:title>
  <dc:creator>user</dc:creator>
  <cp:lastModifiedBy>Joong-Seon Choe</cp:lastModifiedBy>
  <cp:revision>573</cp:revision>
  <cp:lastPrinted>2016-06-09T08:19:48Z</cp:lastPrinted>
  <dcterms:created xsi:type="dcterms:W3CDTF">2015-09-11T13:36:36Z</dcterms:created>
  <dcterms:modified xsi:type="dcterms:W3CDTF">2017-08-18T11:39:29Z</dcterms:modified>
</cp:coreProperties>
</file>