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87" r:id="rId3"/>
    <p:sldId id="292" r:id="rId4"/>
    <p:sldId id="293" r:id="rId5"/>
    <p:sldId id="290" r:id="rId6"/>
    <p:sldId id="295" r:id="rId7"/>
    <p:sldId id="294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A7A"/>
    <a:srgbClr val="D23B84"/>
    <a:srgbClr val="E4E4E4"/>
    <a:srgbClr val="20637A"/>
    <a:srgbClr val="2F728A"/>
    <a:srgbClr val="3A706D"/>
    <a:srgbClr val="005555"/>
    <a:srgbClr val="D8D8D8"/>
    <a:srgbClr val="F20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10DB8-584E-46DB-B52B-04D3D316388D}" type="datetimeFigureOut">
              <a:rPr lang="de-DE" smtClean="0"/>
              <a:t>19.10.2023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3245-6DC6-4AC9-BEA6-1211CF63BF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18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Plot: single data series of deaths for Germany with model fit, forecast and negative binomial PI; highlight uniform width of PI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B3245-6DC6-4AC9-BEA6-1211CF63BFB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88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B3245-6DC6-4AC9-BEA6-1211CF63BFB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72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Insert QR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B3245-6DC6-4AC9-BEA6-1211CF63BFB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CA7687-F02F-7541-B844-ABD011DDC0D1}"/>
              </a:ext>
            </a:extLst>
          </p:cNvPr>
          <p:cNvSpPr/>
          <p:nvPr userDrawn="1"/>
        </p:nvSpPr>
        <p:spPr>
          <a:xfrm>
            <a:off x="1207911" y="2020711"/>
            <a:ext cx="9787467" cy="4086578"/>
          </a:xfrm>
          <a:prstGeom prst="rect">
            <a:avLst/>
          </a:prstGeom>
          <a:solidFill>
            <a:srgbClr val="F1F1F1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00" y="2196000"/>
            <a:ext cx="9322800" cy="15480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2600"/>
              </a:lnSpc>
              <a:defRPr sz="2300"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0" y="3744000"/>
            <a:ext cx="5031920" cy="2160000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900" b="0" spc="1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Template </a:t>
            </a:r>
            <a:r>
              <a:rPr lang="de-DE" dirty="0" err="1"/>
              <a:t>for</a:t>
            </a:r>
            <a:r>
              <a:rPr lang="de-DE" dirty="0"/>
              <a:t> sub-title </a:t>
            </a:r>
            <a:r>
              <a:rPr lang="de-DE" dirty="0" err="1"/>
              <a:t>master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CBE7-1545-4E8E-9750-1FCBFC40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3471861" cy="4683298"/>
          </a:xfrm>
        </p:spPr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5674" y="6044737"/>
            <a:ext cx="643858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D92C0F-1C48-8E42-B536-AB31F51A8C6B}"/>
              </a:ext>
            </a:extLst>
          </p:cNvPr>
          <p:cNvSpPr/>
          <p:nvPr userDrawn="1"/>
        </p:nvSpPr>
        <p:spPr>
          <a:xfrm>
            <a:off x="4805673" y="813262"/>
            <a:ext cx="6438587" cy="5231476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lie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Source/Quelle angeben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ields (text/picture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34D6FFE-C346-403E-A982-395E5408109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34D6FFE-C346-403E-A982-395E540810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FC65B91-E784-4354-A701-802A4C59DD9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9" y="2097088"/>
            <a:ext cx="4860000" cy="4310912"/>
          </a:xfrm>
        </p:spPr>
        <p:txBody>
          <a:bodyPr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2097088"/>
            <a:ext cx="5148263" cy="4310912"/>
          </a:xfrm>
        </p:spPr>
        <p:txBody>
          <a:bodyPr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41C9CA6-6D1C-4ADA-8260-CCE7AD3CB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B9FF6589-208D-EB40-B483-E5F8DF134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54641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59122B-6621-47D1-A7DC-B86D3C66D4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59122B-6621-47D1-A7DC-B86D3C66D4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2B497B3-7BCD-436C-BE19-C4ED853A1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9" y="2097088"/>
            <a:ext cx="10296524" cy="4310912"/>
          </a:xfrm>
        </p:spPr>
        <p:txBody>
          <a:bodyPr numCol="1" spcCol="540000"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A4F4E8-41E6-43E5-86D4-144034C85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A5BA017-A349-4547-A095-6A28324BB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514336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ields (text/picture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73405DF-DDE4-4B3F-BD48-FC67B9175B2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73405DF-DDE4-4B3F-BD48-FC67B9175B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EEA7A5B-CC69-48D1-B35F-8500863105E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8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7070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1F02B2B-2724-554D-82D3-E93B5519A17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26402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7601A5-58AC-4B70-8384-E8B22377E0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930500AC-72D1-E94E-B004-A9ED30D1C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38638"/>
          </a:xfrm>
        </p:spPr>
        <p:txBody>
          <a:bodyPr/>
          <a:lstStyle>
            <a:lvl1pPr>
              <a:defRPr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657599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A1D4A37-1331-435B-A211-7068997FD9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A1D4A37-1331-435B-A211-7068997FD9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193015A-FC55-4B7E-8DBE-5DF6AAB16C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23200" y="2097088"/>
            <a:ext cx="3421063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7738" y="2097088"/>
            <a:ext cx="680434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02DFC1-1B36-4B69-A65A-1E64FEF5C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54B59DE1-0A1D-E442-B44C-0645F9F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889184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 separator / End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998" y="3429000"/>
            <a:ext cx="5449246" cy="1621940"/>
          </a:xfrm>
          <a:prstGeom prst="rect">
            <a:avLst/>
          </a:prstGeom>
        </p:spPr>
        <p:txBody>
          <a:bodyPr anchor="t" anchorCtr="0"/>
          <a:lstStyle>
            <a:lvl1pPr>
              <a:defRPr sz="2300" spc="23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50D214-B6EE-034A-8488-56AD762182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8" y="5050940"/>
            <a:ext cx="121835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3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CA7687-F02F-7541-B844-ABD011DDC0D1}"/>
              </a:ext>
            </a:extLst>
          </p:cNvPr>
          <p:cNvSpPr/>
          <p:nvPr userDrawn="1"/>
        </p:nvSpPr>
        <p:spPr>
          <a:xfrm>
            <a:off x="1207911" y="2020711"/>
            <a:ext cx="9787467" cy="4086578"/>
          </a:xfrm>
          <a:prstGeom prst="rect">
            <a:avLst/>
          </a:prstGeom>
          <a:solidFill>
            <a:srgbClr val="006C66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rgbClr val="006C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00" y="2196000"/>
            <a:ext cx="9322800" cy="15480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2600"/>
              </a:lnSpc>
              <a:defRPr sz="23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0" y="3744000"/>
            <a:ext cx="5001440" cy="2160000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900" b="0" spc="100" baseline="0">
                <a:solidFill>
                  <a:schemeClr val="bg1"/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Template </a:t>
            </a:r>
            <a:r>
              <a:rPr lang="de-DE" dirty="0" err="1"/>
              <a:t>for</a:t>
            </a:r>
            <a:r>
              <a:rPr lang="de-DE" dirty="0"/>
              <a:t> sub-title </a:t>
            </a:r>
            <a:r>
              <a:rPr lang="de-DE" dirty="0" err="1"/>
              <a:t>master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CBE7-1545-4E8E-9750-1FCBFC40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02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7">
            <a:extLst>
              <a:ext uri="{FF2B5EF4-FFF2-40B4-BE49-F238E27FC236}">
                <a16:creationId xmlns:a16="http://schemas.microsoft.com/office/drawing/2014/main" id="{A71ADE3B-C90A-3546-B749-0ACBB53B7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6025" y="2020711"/>
            <a:ext cx="9747249" cy="408657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1016000"/>
            <a:ext cx="3451225" cy="184008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wrap="square" lIns="198000" tIns="158400" rIns="108000" bIns="108000" anchor="t" anchorCtr="0">
            <a:noAutofit/>
          </a:bodyPr>
          <a:lstStyle>
            <a:lvl1pPr algn="l">
              <a:lnSpc>
                <a:spcPts val="2600"/>
              </a:lnSpc>
              <a:defRPr sz="20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Master: 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017DF-16E5-4F68-B2C1-0378C00D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096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7">
            <a:extLst>
              <a:ext uri="{FF2B5EF4-FFF2-40B4-BE49-F238E27FC236}">
                <a16:creationId xmlns:a16="http://schemas.microsoft.com/office/drawing/2014/main" id="{A71ADE3B-C90A-3546-B749-0ACBB53B7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6025" y="2020711"/>
            <a:ext cx="9747249" cy="408657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1016001"/>
            <a:ext cx="3451225" cy="82296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wrap="square" lIns="198000" tIns="158400" rIns="108000" bIns="108000" anchor="t" anchorCtr="0">
            <a:noAutofit/>
          </a:bodyPr>
          <a:lstStyle>
            <a:lvl1pPr algn="l">
              <a:lnSpc>
                <a:spcPts val="2600"/>
              </a:lnSpc>
              <a:defRPr sz="20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017DF-16E5-4F68-B2C1-0378C00D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53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47739" y="2097087"/>
            <a:ext cx="10296524" cy="4319587"/>
          </a:xfrm>
        </p:spPr>
        <p:txBody>
          <a:bodyPr/>
          <a:lstStyle>
            <a:lvl1pPr>
              <a:spcBef>
                <a:spcPts val="1150"/>
              </a:spcBef>
              <a:tabLst>
                <a:tab pos="180000" algn="l"/>
                <a:tab pos="360000" algn="l"/>
                <a:tab pos="576000" algn="l"/>
              </a:tabLst>
              <a:defRPr b="0"/>
            </a:lvl1pPr>
            <a:lvl2pPr>
              <a:tabLst>
                <a:tab pos="180000" algn="l"/>
                <a:tab pos="360000" algn="l"/>
                <a:tab pos="576000" algn="l"/>
              </a:tabLst>
              <a:defRPr kern="600" spc="40" baseline="0"/>
            </a:lvl2pPr>
            <a:lvl3pPr>
              <a:spcBef>
                <a:spcPts val="700"/>
              </a:spcBef>
              <a:defRPr sz="1400" b="0">
                <a:solidFill>
                  <a:schemeClr val="tx1"/>
                </a:solidFill>
              </a:defRPr>
            </a:lvl3pPr>
            <a:lvl4pPr marL="360000">
              <a:spcBef>
                <a:spcPts val="700"/>
              </a:spcBef>
              <a:defRPr sz="1400" b="1" kern="600" spc="40" baseline="0">
                <a:solidFill>
                  <a:schemeClr val="tx2"/>
                </a:solidFill>
              </a:defRPr>
            </a:lvl4pPr>
            <a:lvl5pPr marL="540000">
              <a:lnSpc>
                <a:spcPts val="2300"/>
              </a:lnSpc>
              <a:spcBef>
                <a:spcPts val="700"/>
              </a:spcBef>
              <a:defRPr sz="1400" kern="600" spc="40" baseline="0"/>
            </a:lvl5pPr>
            <a:lvl7pPr>
              <a:defRPr/>
            </a:lvl7pPr>
            <a:lvl8pPr>
              <a:defRPr spc="120" baseline="0"/>
            </a:lvl8pPr>
            <a:lvl9pPr>
              <a:defRPr/>
            </a:lvl9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9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DA89605-A664-8749-B4DF-ABFF196F644A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3471861" cy="4683298"/>
          </a:xfrm>
        </p:spPr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4805679" y="813262"/>
            <a:ext cx="6438581" cy="5231476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5674" y="6044737"/>
            <a:ext cx="643858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3FBFD33-14B0-4B26-8D25-D9E05002D480}"/>
              </a:ext>
            </a:extLst>
          </p:cNvPr>
          <p:cNvGraphicFramePr>
            <a:graphicFrameLocks noChangeAspect="1"/>
          </p:cNvGraphicFramePr>
          <p:nvPr>
            <p:custDataLst>
              <p:tags r:id="rId19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think-cell Folie" r:id="rId21" imgW="384" imgH="385" progId="TCLayout.ActiveDocument.1">
                  <p:embed/>
                </p:oleObj>
              </mc:Choice>
              <mc:Fallback>
                <p:oleObj name="think-cell Folie" r:id="rId21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3FBFD33-14B0-4B26-8D25-D9E05002D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58354E6-9E0E-44B9-83E8-1963A1EC88F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7739" y="813262"/>
            <a:ext cx="10296524" cy="1283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Arial </a:t>
            </a:r>
            <a:r>
              <a:rPr lang="de-DE" dirty="0" err="1"/>
              <a:t>MPG_green_dark</a:t>
            </a:r>
            <a:r>
              <a:rPr lang="de-DE" dirty="0"/>
              <a:t>, 23 </a:t>
            </a:r>
            <a:r>
              <a:rPr lang="de-DE" dirty="0" err="1"/>
              <a:t>pt</a:t>
            </a:r>
            <a:r>
              <a:rPr lang="de-DE" dirty="0"/>
              <a:t>, ZAB 26 </a:t>
            </a:r>
            <a:r>
              <a:rPr lang="de-DE" dirty="0" err="1"/>
              <a:t>pt</a:t>
            </a:r>
            <a:r>
              <a:rPr lang="de-DE" dirty="0"/>
              <a:t>,  </a:t>
            </a:r>
            <a:r>
              <a:rPr lang="de-DE" dirty="0" err="1"/>
              <a:t>spacing</a:t>
            </a:r>
            <a:r>
              <a:rPr lang="de-DE" dirty="0"/>
              <a:t> 1,4 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739" y="2097087"/>
            <a:ext cx="10296524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Level 1: Headlines</a:t>
            </a:r>
          </a:p>
          <a:p>
            <a:pPr lvl="1"/>
            <a:r>
              <a:rPr lang="de-DE" dirty="0"/>
              <a:t>Level 2: Running </a:t>
            </a:r>
            <a:r>
              <a:rPr lang="de-DE" dirty="0" err="1"/>
              <a:t>text</a:t>
            </a:r>
            <a:endParaRPr lang="de-DE" dirty="0"/>
          </a:p>
          <a:p>
            <a:pPr lvl="3"/>
            <a:r>
              <a:rPr lang="de-DE" dirty="0"/>
              <a:t>Level 3: Bullet </a:t>
            </a:r>
            <a:r>
              <a:rPr lang="de-DE" dirty="0" err="1"/>
              <a:t>points</a:t>
            </a:r>
            <a:endParaRPr lang="de-DE" dirty="0"/>
          </a:p>
          <a:p>
            <a:pPr lvl="2"/>
            <a:r>
              <a:rPr lang="de-DE" dirty="0"/>
              <a:t>Level 4: </a:t>
            </a:r>
            <a:r>
              <a:rPr lang="de-DE" dirty="0" err="1"/>
              <a:t>Highlighted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</a:p>
          <a:p>
            <a:pPr lvl="4"/>
            <a:r>
              <a:rPr lang="de-DE" dirty="0"/>
              <a:t>Level 5: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indent</a:t>
            </a:r>
            <a:endParaRPr lang="de-DE" dirty="0"/>
          </a:p>
          <a:p>
            <a:pPr lvl="5"/>
            <a:r>
              <a:rPr lang="de-DE" dirty="0"/>
              <a:t>Level 6: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indent</a:t>
            </a:r>
            <a:endParaRPr lang="de-DE" dirty="0"/>
          </a:p>
          <a:p>
            <a:pPr lvl="6"/>
            <a:r>
              <a:rPr lang="de-DE" dirty="0"/>
              <a:t>Level 7: Additional </a:t>
            </a:r>
            <a:r>
              <a:rPr lang="de-DE" dirty="0" err="1"/>
              <a:t>information</a:t>
            </a:r>
            <a:endParaRPr lang="de-DE" dirty="0"/>
          </a:p>
          <a:p>
            <a:pPr lvl="7"/>
            <a:r>
              <a:rPr lang="de-DE" dirty="0"/>
              <a:t>Level 8: Caption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7739" y="6453188"/>
            <a:ext cx="10296524" cy="180000"/>
          </a:xfrm>
          <a:prstGeom prst="rect">
            <a:avLst/>
          </a:prstGeom>
        </p:spPr>
        <p:txBody>
          <a:bodyPr vert="horz" wrap="none" lIns="0" tIns="0" rIns="0" bIns="0" rtlCol="0" anchor="b" anchorCtr="0">
            <a:normAutofit/>
          </a:bodyPr>
          <a:lstStyle>
            <a:lvl1pPr algn="r">
              <a:defRPr sz="600" kern="600" cap="all" spc="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73" y="159154"/>
            <a:ext cx="121835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5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spcAft>
          <a:spcPts val="1800"/>
        </a:spcAft>
        <a:buNone/>
        <a:defRPr sz="2300" b="1" kern="600" cap="all" spc="200" baseline="0">
          <a:solidFill>
            <a:srgbClr val="006C6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23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600" b="1" i="0" kern="6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300"/>
        </a:lnSpc>
        <a:spcBef>
          <a:spcPts val="1150"/>
        </a:spcBef>
        <a:spcAft>
          <a:spcPts val="0"/>
        </a:spcAft>
        <a:buFont typeface="Arial" panose="020B0604020202020204" pitchFamily="34" charset="0"/>
        <a:buNone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ts val="2300"/>
        </a:lnSpc>
        <a:spcBef>
          <a:spcPts val="1150"/>
        </a:spcBef>
        <a:buFont typeface="Arial" panose="020B0604020202020204" pitchFamily="34" charset="0"/>
        <a:buChar char="•"/>
        <a:defRPr sz="1600" b="1" kern="4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179388" indent="-179388" algn="l" defTabSz="914400" rtl="0" eaLnBrk="1" latinLnBrk="0" hangingPunct="1">
        <a:lnSpc>
          <a:spcPts val="2300"/>
        </a:lnSpc>
        <a:spcBef>
          <a:spcPts val="1150"/>
        </a:spcBef>
        <a:buFont typeface="Arial" panose="020B0604020202020204" pitchFamily="34" charset="0"/>
        <a:buChar char="•"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357188" indent="-179388" algn="l" defTabSz="914400" rtl="0" eaLnBrk="1" latinLnBrk="0" hangingPunct="1">
        <a:lnSpc>
          <a:spcPts val="2300"/>
        </a:lnSpc>
        <a:spcBef>
          <a:spcPts val="525"/>
        </a:spcBef>
        <a:buFont typeface="Arial" panose="020B0604020202020204" pitchFamily="34" charset="0"/>
        <a:buChar char="•"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645750" indent="-285750" algn="l" defTabSz="914400" rtl="0" eaLnBrk="1" latinLnBrk="0" hangingPunct="1">
        <a:lnSpc>
          <a:spcPts val="2300"/>
        </a:lnSpc>
        <a:spcBef>
          <a:spcPts val="0"/>
        </a:spcBef>
        <a:spcAft>
          <a:spcPts val="0"/>
        </a:spcAft>
        <a:buClr>
          <a:schemeClr val="tx1"/>
        </a:buClr>
        <a:buSzPct val="110000"/>
        <a:buFont typeface="Symbol" panose="05050102010706020507" pitchFamily="18" charset="2"/>
        <a:buChar char=""/>
        <a:defRPr sz="1600" b="0" i="0" kern="600" spc="4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215900" algn="l" defTabSz="914400" rtl="0" eaLnBrk="1" latinLnBrk="0" hangingPunct="1">
        <a:lnSpc>
          <a:spcPts val="2300"/>
        </a:lnSpc>
        <a:spcBef>
          <a:spcPts val="525"/>
        </a:spcBef>
        <a:spcAft>
          <a:spcPts val="0"/>
        </a:spcAft>
        <a:buClr>
          <a:schemeClr val="tx2"/>
        </a:buClr>
        <a:buFont typeface="Wingdings 3" panose="05040102010807070707" pitchFamily="18" charset="2"/>
        <a:buChar char=""/>
        <a:defRPr sz="1300" b="0" i="1" kern="600" spc="4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1100"/>
        </a:lnSpc>
        <a:spcBef>
          <a:spcPts val="525"/>
        </a:spcBef>
        <a:spcAft>
          <a:spcPts val="0"/>
        </a:spcAft>
        <a:buSzPct val="110000"/>
        <a:buFont typeface=".SF NS Symbols Regular"/>
        <a:buNone/>
        <a:defRPr sz="800" b="0" i="1" kern="600" spc="12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1100"/>
        </a:lnSpc>
        <a:spcBef>
          <a:spcPts val="525"/>
        </a:spcBef>
        <a:buFont typeface="Arial" panose="020B0604020202020204" pitchFamily="34" charset="0"/>
        <a:buNone/>
        <a:defRPr sz="800" b="0" i="1" kern="600" spc="12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7">
          <p15:clr>
            <a:srgbClr val="F26B43"/>
          </p15:clr>
        </p15:guide>
        <p15:guide id="2" orient="horz" pos="1321">
          <p15:clr>
            <a:srgbClr val="F26B43"/>
          </p15:clr>
        </p15:guide>
        <p15:guide id="3" pos="7083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pos="483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4178">
          <p15:clr>
            <a:srgbClr val="F26B43"/>
          </p15:clr>
        </p15:guide>
        <p15:guide id="9" pos="166">
          <p15:clr>
            <a:srgbClr val="F26B43"/>
          </p15:clr>
        </p15:guide>
        <p15:guide id="10" pos="75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3CE18A-6271-4276-A7B9-17D448A30200}"/>
              </a:ext>
            </a:extLst>
          </p:cNvPr>
          <p:cNvCxnSpPr/>
          <p:nvPr/>
        </p:nvCxnSpPr>
        <p:spPr>
          <a:xfrm>
            <a:off x="9101968" y="642777"/>
            <a:ext cx="0" cy="855677"/>
          </a:xfrm>
          <a:prstGeom prst="line">
            <a:avLst/>
          </a:prstGeom>
          <a:ln w="12700">
            <a:solidFill>
              <a:srgbClr val="75727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CE5D1A6-3F3C-4B71-AA41-02BC21286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8121096" y="663186"/>
            <a:ext cx="964880" cy="8148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98B4EC-72B0-482B-9D02-2FF3CBAC3F88}"/>
              </a:ext>
            </a:extLst>
          </p:cNvPr>
          <p:cNvSpPr/>
          <p:nvPr/>
        </p:nvSpPr>
        <p:spPr>
          <a:xfrm>
            <a:off x="1210492" y="2019704"/>
            <a:ext cx="9771016" cy="4075610"/>
          </a:xfrm>
          <a:prstGeom prst="rect">
            <a:avLst/>
          </a:prstGeom>
          <a:blipFill dpi="0" rotWithShape="1">
            <a:blip r:embed="rId3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tailEnd type="triangl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4400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116656"/>
              </a:buClr>
              <a:buSzPct val="120000"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663833-0145-8247-9AF6-1ECE2D26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510" y="2517168"/>
            <a:ext cx="9046489" cy="1226831"/>
          </a:xfrm>
        </p:spPr>
        <p:txBody>
          <a:bodyPr/>
          <a:lstStyle/>
          <a:p>
            <a:r>
              <a:rPr lang="en-US" sz="2400" cap="none" dirty="0"/>
              <a:t>Empirical Prediction Intervals Applied to Short-term Mortality and Excess Deaths</a:t>
            </a:r>
            <a:endParaRPr lang="de-DE" b="0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5A2311-CEFE-5E45-86DE-BC684D885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509" y="3744000"/>
            <a:ext cx="6347922" cy="1886238"/>
          </a:xfrm>
        </p:spPr>
        <p:txBody>
          <a:bodyPr/>
          <a:lstStyle/>
          <a:p>
            <a:r>
              <a:rPr lang="de-DE" dirty="0"/>
              <a:t>Ricarda Duerst</a:t>
            </a:r>
            <a:r>
              <a:rPr lang="de-DE" baseline="30000" dirty="0"/>
              <a:t>1,2</a:t>
            </a:r>
            <a:r>
              <a:rPr lang="de-DE" dirty="0"/>
              <a:t>, Jonas Schöley</a:t>
            </a:r>
            <a:r>
              <a:rPr lang="de-DE" baseline="30000" dirty="0"/>
              <a:t>1</a:t>
            </a:r>
          </a:p>
          <a:p>
            <a:r>
              <a:rPr lang="de-DE" baseline="30000" dirty="0"/>
              <a:t>1 </a:t>
            </a: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Research</a:t>
            </a:r>
            <a:br>
              <a:rPr lang="de-DE" dirty="0"/>
            </a:br>
            <a:r>
              <a:rPr lang="de-DE" baseline="30000" dirty="0"/>
              <a:t>2 </a:t>
            </a: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Helsinki</a:t>
            </a:r>
          </a:p>
        </p:txBody>
      </p:sp>
    </p:spTree>
    <p:extLst>
      <p:ext uri="{BB962C8B-B14F-4D97-AF65-F5344CB8AC3E}">
        <p14:creationId xmlns:p14="http://schemas.microsoft.com/office/powerpoint/2010/main" val="102257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empirical prediction intervals?</a:t>
            </a:r>
            <a:endParaRPr lang="en-US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CBECE-7013-42E2-BE7D-09713C2ADDC0}"/>
              </a:ext>
            </a:extLst>
          </p:cNvPr>
          <p:cNvSpPr/>
          <p:nvPr/>
        </p:nvSpPr>
        <p:spPr>
          <a:xfrm>
            <a:off x="3405051" y="1767840"/>
            <a:ext cx="748938" cy="1306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A589-3516-4D21-913F-E07B9FD8B0A8}"/>
              </a:ext>
            </a:extLst>
          </p:cNvPr>
          <p:cNvSpPr/>
          <p:nvPr/>
        </p:nvSpPr>
        <p:spPr>
          <a:xfrm>
            <a:off x="5634446" y="1455174"/>
            <a:ext cx="966651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42EBC9D-F182-49ED-9624-B943A9ECCC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581027"/>
            <a:ext cx="7092000" cy="4725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A78534-9086-4728-83E7-64C2ED44C4FB}"/>
              </a:ext>
            </a:extLst>
          </p:cNvPr>
          <p:cNvSpPr txBox="1"/>
          <p:nvPr/>
        </p:nvSpPr>
        <p:spPr>
          <a:xfrm flipH="1">
            <a:off x="8912469" y="4907767"/>
            <a:ext cx="2798669" cy="5899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300" dirty="0"/>
              <a:t>Distribution </a:t>
            </a:r>
            <a:r>
              <a:rPr lang="de-DE" sz="2300" dirty="0" err="1"/>
              <a:t>of</a:t>
            </a:r>
            <a:r>
              <a:rPr lang="de-DE" sz="2300" dirty="0"/>
              <a:t> </a:t>
            </a:r>
            <a:r>
              <a:rPr lang="de-DE" sz="2300" dirty="0" err="1"/>
              <a:t>the</a:t>
            </a:r>
            <a:r>
              <a:rPr lang="de-DE" sz="2300" dirty="0"/>
              <a:t> </a:t>
            </a:r>
            <a:r>
              <a:rPr lang="de-DE" sz="2300" dirty="0" err="1"/>
              <a:t>forecast</a:t>
            </a:r>
            <a:r>
              <a:rPr lang="de-DE" sz="2300" dirty="0"/>
              <a:t> </a:t>
            </a:r>
            <a:r>
              <a:rPr lang="de-DE" sz="2300" dirty="0" err="1"/>
              <a:t>error</a:t>
            </a:r>
            <a:endParaRPr lang="de-DE" sz="2300" dirty="0"/>
          </a:p>
        </p:txBody>
      </p:sp>
      <p:pic>
        <p:nvPicPr>
          <p:cNvPr id="8" name="Graphic 7" descr="Line arrow Clockwise curve">
            <a:extLst>
              <a:ext uri="{FF2B5EF4-FFF2-40B4-BE49-F238E27FC236}">
                <a16:creationId xmlns:a16="http://schemas.microsoft.com/office/drawing/2014/main" id="{D79C02FC-0C3E-44BD-BCA2-C6271608F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190505" flipH="1">
            <a:off x="8455269" y="373544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973503-6022-4C98-A02E-0D866158433C}"/>
              </a:ext>
            </a:extLst>
          </p:cNvPr>
          <p:cNvSpPr txBox="1"/>
          <p:nvPr/>
        </p:nvSpPr>
        <p:spPr>
          <a:xfrm flipH="1">
            <a:off x="8912468" y="2616719"/>
            <a:ext cx="2798669" cy="88485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300" dirty="0"/>
              <a:t>Time-</a:t>
            </a:r>
            <a:r>
              <a:rPr lang="de-DE" sz="2300" dirty="0" err="1"/>
              <a:t>varying</a:t>
            </a:r>
            <a:r>
              <a:rPr lang="de-DE" sz="2300" dirty="0"/>
              <a:t> </a:t>
            </a:r>
            <a:r>
              <a:rPr lang="de-DE" sz="2300" dirty="0" err="1"/>
              <a:t>skew</a:t>
            </a:r>
            <a:r>
              <a:rPr lang="de-DE" sz="2300" dirty="0"/>
              <a:t>-normal </a:t>
            </a:r>
            <a:r>
              <a:rPr lang="de-DE" sz="2300" dirty="0" err="1"/>
              <a:t>model</a:t>
            </a:r>
            <a:r>
              <a:rPr lang="de-DE" sz="2300" dirty="0"/>
              <a:t> </a:t>
            </a:r>
            <a:r>
              <a:rPr lang="de-DE" sz="2300" dirty="0" err="1"/>
              <a:t>of</a:t>
            </a:r>
            <a:r>
              <a:rPr lang="de-DE" sz="2300" dirty="0"/>
              <a:t> </a:t>
            </a:r>
            <a:r>
              <a:rPr lang="de-DE" sz="2300" dirty="0" err="1"/>
              <a:t>the</a:t>
            </a:r>
            <a:r>
              <a:rPr lang="de-DE" sz="2300" dirty="0"/>
              <a:t> </a:t>
            </a:r>
            <a:r>
              <a:rPr lang="de-DE" sz="2300" dirty="0" err="1"/>
              <a:t>distribution</a:t>
            </a:r>
            <a:endParaRPr lang="de-DE" sz="2300" dirty="0"/>
          </a:p>
        </p:txBody>
      </p:sp>
      <p:pic>
        <p:nvPicPr>
          <p:cNvPr id="13" name="Graphic 12" descr="Line arrow Clockwise curve">
            <a:extLst>
              <a:ext uri="{FF2B5EF4-FFF2-40B4-BE49-F238E27FC236}">
                <a16:creationId xmlns:a16="http://schemas.microsoft.com/office/drawing/2014/main" id="{86670A7D-0A68-4484-8B59-B391F18CC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869077" flipH="1">
            <a:off x="7819549" y="2551285"/>
            <a:ext cx="9144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21A562C-2F66-4945-9145-DE386BC7A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10</a:t>
            </a:fld>
            <a:endParaRPr lang="de-DE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804979-149B-404F-8E3E-22935B4DEFED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9086EE5-594D-463C-A997-6EB9612DA3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6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807547"/>
            <a:ext cx="10296524" cy="1283824"/>
          </a:xfrm>
        </p:spPr>
        <p:txBody>
          <a:bodyPr/>
          <a:lstStyle/>
          <a:p>
            <a:r>
              <a:rPr lang="en-US" dirty="0"/>
              <a:t>How to get empirical prediction intervals?</a:t>
            </a:r>
            <a:endParaRPr lang="en-US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CBECE-7013-42E2-BE7D-09713C2ADDC0}"/>
              </a:ext>
            </a:extLst>
          </p:cNvPr>
          <p:cNvSpPr/>
          <p:nvPr/>
        </p:nvSpPr>
        <p:spPr>
          <a:xfrm>
            <a:off x="3405051" y="1767840"/>
            <a:ext cx="748938" cy="1306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A589-3516-4D21-913F-E07B9FD8B0A8}"/>
              </a:ext>
            </a:extLst>
          </p:cNvPr>
          <p:cNvSpPr/>
          <p:nvPr/>
        </p:nvSpPr>
        <p:spPr>
          <a:xfrm>
            <a:off x="5634446" y="1455174"/>
            <a:ext cx="966651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7F419C1-7ABE-4117-AFBB-C28CBBFD1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5"/>
          <a:stretch/>
        </p:blipFill>
        <p:spPr>
          <a:xfrm>
            <a:off x="4477294" y="1449459"/>
            <a:ext cx="3486787" cy="4722668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4D32F0-ED6C-4952-A811-44475ACED6E3}"/>
              </a:ext>
            </a:extLst>
          </p:cNvPr>
          <p:cNvSpPr/>
          <p:nvPr/>
        </p:nvSpPr>
        <p:spPr>
          <a:xfrm>
            <a:off x="5887313" y="1527564"/>
            <a:ext cx="247650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89811577-E844-4FE8-9A7A-779092F59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11</a:t>
            </a:fld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8B5F5C-2D83-4C62-B5F4-C30F65367EB2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F2E3D04-390C-4107-9D79-88D467524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807547"/>
            <a:ext cx="10296524" cy="1283824"/>
          </a:xfrm>
        </p:spPr>
        <p:txBody>
          <a:bodyPr/>
          <a:lstStyle/>
          <a:p>
            <a:r>
              <a:rPr lang="en-US" dirty="0"/>
              <a:t>Let’s validate empirical prediction intervals!</a:t>
            </a:r>
            <a:endParaRPr lang="en-US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CBECE-7013-42E2-BE7D-09713C2ADDC0}"/>
              </a:ext>
            </a:extLst>
          </p:cNvPr>
          <p:cNvSpPr/>
          <p:nvPr/>
        </p:nvSpPr>
        <p:spPr>
          <a:xfrm>
            <a:off x="3405051" y="1767840"/>
            <a:ext cx="748938" cy="1306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A589-3516-4D21-913F-E07B9FD8B0A8}"/>
              </a:ext>
            </a:extLst>
          </p:cNvPr>
          <p:cNvSpPr/>
          <p:nvPr/>
        </p:nvSpPr>
        <p:spPr>
          <a:xfrm>
            <a:off x="5634446" y="1455174"/>
            <a:ext cx="966651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7F419C1-7ABE-4117-AFBB-C28CBBFD1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449459"/>
            <a:ext cx="7092000" cy="472266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6F02477-13B7-410F-B8F5-DCF4894A3FD5}"/>
              </a:ext>
            </a:extLst>
          </p:cNvPr>
          <p:cNvSpPr/>
          <p:nvPr/>
        </p:nvSpPr>
        <p:spPr>
          <a:xfrm>
            <a:off x="2248945" y="1462671"/>
            <a:ext cx="247650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4D32F0-ED6C-4952-A811-44475ACED6E3}"/>
              </a:ext>
            </a:extLst>
          </p:cNvPr>
          <p:cNvSpPr/>
          <p:nvPr/>
        </p:nvSpPr>
        <p:spPr>
          <a:xfrm>
            <a:off x="5973038" y="1527564"/>
            <a:ext cx="247650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D45F6-5E7D-431D-B06A-23EC664DAE75}"/>
              </a:ext>
            </a:extLst>
          </p:cNvPr>
          <p:cNvCxnSpPr>
            <a:cxnSpLocks/>
          </p:cNvCxnSpPr>
          <p:nvPr/>
        </p:nvCxnSpPr>
        <p:spPr>
          <a:xfrm>
            <a:off x="2400300" y="4533900"/>
            <a:ext cx="0" cy="90645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9F5231-897C-47DF-8DBB-F7ED76C472B6}"/>
              </a:ext>
            </a:extLst>
          </p:cNvPr>
          <p:cNvCxnSpPr>
            <a:cxnSpLocks/>
          </p:cNvCxnSpPr>
          <p:nvPr/>
        </p:nvCxnSpPr>
        <p:spPr>
          <a:xfrm>
            <a:off x="5867400" y="4654093"/>
            <a:ext cx="0" cy="88493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977EA3-768A-462A-8C0C-E9397F466655}"/>
              </a:ext>
            </a:extLst>
          </p:cNvPr>
          <p:cNvCxnSpPr>
            <a:cxnSpLocks/>
          </p:cNvCxnSpPr>
          <p:nvPr/>
        </p:nvCxnSpPr>
        <p:spPr>
          <a:xfrm>
            <a:off x="2743200" y="4517797"/>
            <a:ext cx="0" cy="85725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C57066-FB0E-4E8E-8B66-50694773AD34}"/>
              </a:ext>
            </a:extLst>
          </p:cNvPr>
          <p:cNvCxnSpPr>
            <a:cxnSpLocks/>
          </p:cNvCxnSpPr>
          <p:nvPr/>
        </p:nvCxnSpPr>
        <p:spPr>
          <a:xfrm flipH="1">
            <a:off x="6201639" y="4819650"/>
            <a:ext cx="1" cy="4726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677ABF-AC12-4EBE-8783-B93BFCC03F70}"/>
              </a:ext>
            </a:extLst>
          </p:cNvPr>
          <p:cNvCxnSpPr>
            <a:cxnSpLocks/>
          </p:cNvCxnSpPr>
          <p:nvPr/>
        </p:nvCxnSpPr>
        <p:spPr>
          <a:xfrm>
            <a:off x="3257550" y="3183954"/>
            <a:ext cx="0" cy="110229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C95AFC-2F1D-41D5-A9F6-835E277E12D1}"/>
              </a:ext>
            </a:extLst>
          </p:cNvPr>
          <p:cNvCxnSpPr>
            <a:cxnSpLocks/>
          </p:cNvCxnSpPr>
          <p:nvPr/>
        </p:nvCxnSpPr>
        <p:spPr>
          <a:xfrm>
            <a:off x="6690798" y="2782671"/>
            <a:ext cx="0" cy="185168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653-EA6C-493E-8ADA-677C8556C533}"/>
              </a:ext>
            </a:extLst>
          </p:cNvPr>
          <p:cNvSpPr txBox="1"/>
          <p:nvPr/>
        </p:nvSpPr>
        <p:spPr>
          <a:xfrm>
            <a:off x="7315696" y="2372432"/>
            <a:ext cx="916115" cy="2949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300" dirty="0"/>
              <a:t>Winter</a:t>
            </a:r>
          </a:p>
        </p:txBody>
      </p:sp>
      <p:pic>
        <p:nvPicPr>
          <p:cNvPr id="31" name="Graphic 30" descr="Line arrow Clockwise curve">
            <a:extLst>
              <a:ext uri="{FF2B5EF4-FFF2-40B4-BE49-F238E27FC236}">
                <a16:creationId xmlns:a16="http://schemas.microsoft.com/office/drawing/2014/main" id="{E237E570-157A-4870-BF98-D14BB741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595090" flipH="1" flipV="1">
            <a:off x="6908069" y="2515915"/>
            <a:ext cx="914400" cy="914400"/>
          </a:xfrm>
          <a:prstGeom prst="rect">
            <a:avLst/>
          </a:prstGeom>
        </p:spPr>
      </p:pic>
      <p:pic>
        <p:nvPicPr>
          <p:cNvPr id="33" name="Graphic 32" descr="Line arrow Clockwise curve">
            <a:extLst>
              <a:ext uri="{FF2B5EF4-FFF2-40B4-BE49-F238E27FC236}">
                <a16:creationId xmlns:a16="http://schemas.microsoft.com/office/drawing/2014/main" id="{6F67E251-B953-4C83-AB43-11D8D77C8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774589">
            <a:off x="4811994" y="5130839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54F19C7-9D10-49A0-9054-D450AD0A07FF}"/>
              </a:ext>
            </a:extLst>
          </p:cNvPr>
          <p:cNvSpPr txBox="1"/>
          <p:nvPr/>
        </p:nvSpPr>
        <p:spPr>
          <a:xfrm>
            <a:off x="4438031" y="5972935"/>
            <a:ext cx="1196415" cy="2949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300" dirty="0"/>
              <a:t>Summer</a:t>
            </a:r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E83B3DD3-6FD4-4397-95CB-7C28D2FF14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12</a:t>
            </a:fld>
            <a:endParaRPr lang="de-DE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0AC521-9115-4AB6-95E4-3AB6A6F3308E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05F1B09-24BB-4052-96C9-91E95C0D09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807547"/>
            <a:ext cx="10296524" cy="1283824"/>
          </a:xfrm>
        </p:spPr>
        <p:txBody>
          <a:bodyPr/>
          <a:lstStyle/>
          <a:p>
            <a:r>
              <a:rPr lang="en-US" dirty="0"/>
              <a:t>Let’s validate empirical prediction intervals!</a:t>
            </a:r>
            <a:endParaRPr lang="en-US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CBECE-7013-42E2-BE7D-09713C2ADDC0}"/>
              </a:ext>
            </a:extLst>
          </p:cNvPr>
          <p:cNvSpPr/>
          <p:nvPr/>
        </p:nvSpPr>
        <p:spPr>
          <a:xfrm>
            <a:off x="3405051" y="1767840"/>
            <a:ext cx="748938" cy="1306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A589-3516-4D21-913F-E07B9FD8B0A8}"/>
              </a:ext>
            </a:extLst>
          </p:cNvPr>
          <p:cNvSpPr/>
          <p:nvPr/>
        </p:nvSpPr>
        <p:spPr>
          <a:xfrm>
            <a:off x="5634446" y="1455174"/>
            <a:ext cx="966651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7F419C1-7ABE-4117-AFBB-C28CBBFD1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449459"/>
            <a:ext cx="7092000" cy="472266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6F02477-13B7-410F-B8F5-DCF4894A3FD5}"/>
              </a:ext>
            </a:extLst>
          </p:cNvPr>
          <p:cNvSpPr/>
          <p:nvPr/>
        </p:nvSpPr>
        <p:spPr>
          <a:xfrm>
            <a:off x="2248945" y="1462671"/>
            <a:ext cx="247650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4D32F0-ED6C-4952-A811-44475ACED6E3}"/>
              </a:ext>
            </a:extLst>
          </p:cNvPr>
          <p:cNvSpPr/>
          <p:nvPr/>
        </p:nvSpPr>
        <p:spPr>
          <a:xfrm>
            <a:off x="5973038" y="1527564"/>
            <a:ext cx="247650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D45F6-5E7D-431D-B06A-23EC664DAE75}"/>
              </a:ext>
            </a:extLst>
          </p:cNvPr>
          <p:cNvCxnSpPr>
            <a:cxnSpLocks/>
          </p:cNvCxnSpPr>
          <p:nvPr/>
        </p:nvCxnSpPr>
        <p:spPr>
          <a:xfrm>
            <a:off x="2304884" y="2367888"/>
            <a:ext cx="0" cy="90645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9F5231-897C-47DF-8DBB-F7ED76C472B6}"/>
              </a:ext>
            </a:extLst>
          </p:cNvPr>
          <p:cNvCxnSpPr>
            <a:cxnSpLocks/>
          </p:cNvCxnSpPr>
          <p:nvPr/>
        </p:nvCxnSpPr>
        <p:spPr>
          <a:xfrm>
            <a:off x="5859448" y="2389405"/>
            <a:ext cx="0" cy="88493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977EA3-768A-462A-8C0C-E9397F466655}"/>
              </a:ext>
            </a:extLst>
          </p:cNvPr>
          <p:cNvCxnSpPr>
            <a:cxnSpLocks/>
          </p:cNvCxnSpPr>
          <p:nvPr/>
        </p:nvCxnSpPr>
        <p:spPr>
          <a:xfrm>
            <a:off x="2496596" y="2417089"/>
            <a:ext cx="0" cy="85725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C57066-FB0E-4E8E-8B66-50694773AD34}"/>
              </a:ext>
            </a:extLst>
          </p:cNvPr>
          <p:cNvCxnSpPr>
            <a:cxnSpLocks/>
          </p:cNvCxnSpPr>
          <p:nvPr/>
        </p:nvCxnSpPr>
        <p:spPr>
          <a:xfrm flipH="1">
            <a:off x="6039824" y="2801652"/>
            <a:ext cx="1" cy="4726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677ABF-AC12-4EBE-8783-B93BFCC03F70}"/>
              </a:ext>
            </a:extLst>
          </p:cNvPr>
          <p:cNvCxnSpPr>
            <a:cxnSpLocks/>
          </p:cNvCxnSpPr>
          <p:nvPr/>
        </p:nvCxnSpPr>
        <p:spPr>
          <a:xfrm>
            <a:off x="2677105" y="2172043"/>
            <a:ext cx="0" cy="110229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C95AFC-2F1D-41D5-A9F6-835E277E12D1}"/>
              </a:ext>
            </a:extLst>
          </p:cNvPr>
          <p:cNvCxnSpPr>
            <a:cxnSpLocks/>
          </p:cNvCxnSpPr>
          <p:nvPr/>
        </p:nvCxnSpPr>
        <p:spPr>
          <a:xfrm>
            <a:off x="6219256" y="1422651"/>
            <a:ext cx="0" cy="185168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3C9EE3-E854-4BBB-8A06-4A5B80649DE9}"/>
              </a:ext>
            </a:extLst>
          </p:cNvPr>
          <p:cNvSpPr txBox="1"/>
          <p:nvPr/>
        </p:nvSpPr>
        <p:spPr>
          <a:xfrm>
            <a:off x="7315696" y="2372432"/>
            <a:ext cx="916115" cy="2949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300" dirty="0"/>
              <a:t>Winter</a:t>
            </a:r>
          </a:p>
        </p:txBody>
      </p:sp>
      <p:pic>
        <p:nvPicPr>
          <p:cNvPr id="19" name="Graphic 18" descr="Line arrow Clockwise curve">
            <a:extLst>
              <a:ext uri="{FF2B5EF4-FFF2-40B4-BE49-F238E27FC236}">
                <a16:creationId xmlns:a16="http://schemas.microsoft.com/office/drawing/2014/main" id="{082A413F-8408-4AB2-9060-E23C2A6D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595090" flipH="1" flipV="1">
            <a:off x="6908069" y="2515915"/>
            <a:ext cx="914400" cy="914400"/>
          </a:xfrm>
          <a:prstGeom prst="rect">
            <a:avLst/>
          </a:prstGeom>
        </p:spPr>
      </p:pic>
      <p:pic>
        <p:nvPicPr>
          <p:cNvPr id="22" name="Graphic 21" descr="Line arrow Clockwise curve">
            <a:extLst>
              <a:ext uri="{FF2B5EF4-FFF2-40B4-BE49-F238E27FC236}">
                <a16:creationId xmlns:a16="http://schemas.microsoft.com/office/drawing/2014/main" id="{B5EBF40C-C1C3-4505-87E7-FFFDC740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774589">
            <a:off x="4811994" y="513083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308FC0-051D-41D9-B740-FBDC8F5F89FF}"/>
              </a:ext>
            </a:extLst>
          </p:cNvPr>
          <p:cNvSpPr txBox="1"/>
          <p:nvPr/>
        </p:nvSpPr>
        <p:spPr>
          <a:xfrm>
            <a:off x="4438031" y="5972935"/>
            <a:ext cx="1196415" cy="2949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300" dirty="0"/>
              <a:t>Summer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1D89E-6DB6-48C0-89DB-BD6CA60BC1CB}"/>
              </a:ext>
            </a:extLst>
          </p:cNvPr>
          <p:cNvSpPr txBox="1"/>
          <p:nvPr/>
        </p:nvSpPr>
        <p:spPr>
          <a:xfrm>
            <a:off x="8607318" y="2979386"/>
            <a:ext cx="3164439" cy="2949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000" dirty="0"/>
              <a:t>Nominal </a:t>
            </a:r>
            <a:r>
              <a:rPr lang="de-DE" sz="2000" dirty="0" err="1"/>
              <a:t>coverage</a:t>
            </a:r>
            <a:r>
              <a:rPr lang="de-DE" sz="2000" dirty="0"/>
              <a:t>: 90%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47557B-F6B3-407C-9CA0-23C094876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53882"/>
              </p:ext>
            </p:extLst>
          </p:nvPr>
        </p:nvGraphicFramePr>
        <p:xfrm>
          <a:off x="8607318" y="3354509"/>
          <a:ext cx="3062676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1460">
                  <a:extLst>
                    <a:ext uri="{9D8B030D-6E8A-4147-A177-3AD203B41FA5}">
                      <a16:colId xmlns:a16="http://schemas.microsoft.com/office/drawing/2014/main" val="1503449117"/>
                    </a:ext>
                  </a:extLst>
                </a:gridCol>
                <a:gridCol w="1009816">
                  <a:extLst>
                    <a:ext uri="{9D8B030D-6E8A-4147-A177-3AD203B41FA5}">
                      <a16:colId xmlns:a16="http://schemas.microsoft.com/office/drawing/2014/main" val="2157935589"/>
                    </a:ext>
                  </a:extLst>
                </a:gridCol>
                <a:gridCol w="881400">
                  <a:extLst>
                    <a:ext uri="{9D8B030D-6E8A-4147-A177-3AD203B41FA5}">
                      <a16:colId xmlns:a16="http://schemas.microsoft.com/office/drawing/2014/main" val="1959680078"/>
                    </a:ext>
                  </a:extLst>
                </a:gridCol>
              </a:tblGrid>
              <a:tr h="503498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Coverage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/>
                        <a:t>Interval</a:t>
                      </a:r>
                      <a:r>
                        <a:rPr lang="de-DE" sz="1400" dirty="0"/>
                        <a:t>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310735"/>
                  </a:ext>
                </a:extLst>
              </a:tr>
              <a:tr h="503498"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Negative </a:t>
                      </a:r>
                      <a:r>
                        <a:rPr lang="de-DE" sz="1400" dirty="0" err="1"/>
                        <a:t>binomial</a:t>
                      </a:r>
                      <a:r>
                        <a:rPr lang="de-DE" sz="1400" dirty="0"/>
                        <a:t> 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015850"/>
                  </a:ext>
                </a:extLst>
              </a:tr>
              <a:tr h="503498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Empirical</a:t>
                      </a:r>
                      <a:r>
                        <a:rPr lang="de-DE" sz="1400" dirty="0"/>
                        <a:t> 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5300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261080"/>
                  </a:ext>
                </a:extLst>
              </a:tr>
            </a:tbl>
          </a:graphicData>
        </a:graphic>
      </p:graphicFrame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D7BA6FC0-9F3C-4869-8DF8-8745080A08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13</a:t>
            </a:fld>
            <a:endParaRPr lang="de-D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D35839-23C2-40BD-AA4F-8622B2DDFB40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FEACE58-524D-4F12-B2CC-86648B1CB0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87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FA96B0-D45B-4AF0-9B9A-2BC5CA12E8EA}"/>
              </a:ext>
            </a:extLst>
          </p:cNvPr>
          <p:cNvSpPr/>
          <p:nvPr/>
        </p:nvSpPr>
        <p:spPr>
          <a:xfrm>
            <a:off x="2449475" y="1591301"/>
            <a:ext cx="7293049" cy="3675397"/>
          </a:xfrm>
          <a:prstGeom prst="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lnSpc>
                <a:spcPct val="150000"/>
              </a:lnSpc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en-US" sz="2800" b="1" dirty="0">
                <a:solidFill>
                  <a:schemeClr val="bg1"/>
                </a:solidFill>
              </a:rPr>
              <a:t>At the current stage of the COVID-19 pandemic, can we detect a 10% increase in excess deaths or would it disappear into the uncertainty of the expected deaths forecasts? 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3582FD6-738E-4A11-A9ED-3BE839391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14</a:t>
            </a:fld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CC0098-4D8E-4D35-96F0-3B89E925700A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C3D706D-91A5-4812-8F23-51AF95083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7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F25FA-61A5-44E7-A676-2E2D467E79BF}"/>
              </a:ext>
            </a:extLst>
          </p:cNvPr>
          <p:cNvSpPr txBox="1"/>
          <p:nvPr/>
        </p:nvSpPr>
        <p:spPr>
          <a:xfrm>
            <a:off x="947737" y="765427"/>
            <a:ext cx="8649932" cy="74379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en-US" sz="2300" b="1" cap="all" spc="100" dirty="0">
                <a:solidFill>
                  <a:srgbClr val="3A706D"/>
                </a:solidFill>
                <a:latin typeface="+mj-lt"/>
              </a:rPr>
              <a:t>Can we detect a 10% increase in excess deaths</a:t>
            </a:r>
          </a:p>
          <a:p>
            <a:pPr>
              <a:lnSpc>
                <a:spcPts val="2300"/>
              </a:lnSpc>
              <a:spcBef>
                <a:spcPts val="1150"/>
              </a:spcBef>
            </a:pPr>
            <a:r>
              <a:rPr lang="en-US" sz="2300" b="1" cap="all" spc="100" dirty="0">
                <a:solidFill>
                  <a:srgbClr val="3A706D"/>
                </a:solidFill>
                <a:latin typeface="+mj-lt"/>
              </a:rPr>
              <a:t>at the current stage of the COVID-19 pandemic?</a:t>
            </a:r>
            <a:endParaRPr lang="de-DE" sz="2300" b="1" cap="all" spc="100" dirty="0">
              <a:solidFill>
                <a:srgbClr val="3A706D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60A70-FCD4-4676-993E-7645A3986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896324"/>
            <a:ext cx="6480000" cy="4315127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80E9B574-3B69-48BB-B6EE-C4D255D0B9B0}"/>
              </a:ext>
            </a:extLst>
          </p:cNvPr>
          <p:cNvSpPr/>
          <p:nvPr/>
        </p:nvSpPr>
        <p:spPr>
          <a:xfrm>
            <a:off x="7579177" y="4844070"/>
            <a:ext cx="419101" cy="807448"/>
          </a:xfrm>
          <a:prstGeom prst="rightBrace">
            <a:avLst>
              <a:gd name="adj1" fmla="val 24242"/>
              <a:gd name="adj2" fmla="val 50811"/>
            </a:avLst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65D14-5F1E-4BF5-AA9D-B9C0C236FF5D}"/>
              </a:ext>
            </a:extLst>
          </p:cNvPr>
          <p:cNvSpPr/>
          <p:nvPr/>
        </p:nvSpPr>
        <p:spPr>
          <a:xfrm>
            <a:off x="8233137" y="4957281"/>
            <a:ext cx="1924050" cy="581025"/>
          </a:xfrm>
          <a:prstGeom prst="rect">
            <a:avLst/>
          </a:prstGeom>
          <a:solidFill>
            <a:srgbClr val="20637A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de-DE" sz="1600" b="1" dirty="0">
                <a:solidFill>
                  <a:schemeClr val="bg1"/>
                </a:solidFill>
              </a:rPr>
              <a:t>Yes!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222AEE5-E61E-44D2-8134-FEC78B2B41A7}"/>
              </a:ext>
            </a:extLst>
          </p:cNvPr>
          <p:cNvSpPr/>
          <p:nvPr/>
        </p:nvSpPr>
        <p:spPr>
          <a:xfrm>
            <a:off x="7579177" y="2276257"/>
            <a:ext cx="419101" cy="2567813"/>
          </a:xfrm>
          <a:prstGeom prst="rightBrace">
            <a:avLst>
              <a:gd name="adj1" fmla="val 24242"/>
              <a:gd name="adj2" fmla="val 50811"/>
            </a:avLst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D458A9-C1F7-4389-A43B-7C471B525B90}"/>
              </a:ext>
            </a:extLst>
          </p:cNvPr>
          <p:cNvSpPr/>
          <p:nvPr/>
        </p:nvSpPr>
        <p:spPr>
          <a:xfrm>
            <a:off x="8233137" y="3269650"/>
            <a:ext cx="1924050" cy="581025"/>
          </a:xfrm>
          <a:prstGeom prst="rect">
            <a:avLst/>
          </a:prstGeom>
          <a:solidFill>
            <a:srgbClr val="D23B84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de-DE" sz="1600" b="1" dirty="0" err="1">
                <a:solidFill>
                  <a:schemeClr val="bg1"/>
                </a:solidFill>
              </a:rPr>
              <a:t>No</a:t>
            </a:r>
            <a:r>
              <a:rPr lang="de-DE" sz="16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C482D-4C16-4D0C-B923-3FBCE5DD245C}"/>
              </a:ext>
            </a:extLst>
          </p:cNvPr>
          <p:cNvSpPr txBox="1"/>
          <p:nvPr/>
        </p:nvSpPr>
        <p:spPr>
          <a:xfrm>
            <a:off x="5287199" y="2429270"/>
            <a:ext cx="916115" cy="2949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300" dirty="0"/>
              <a:t>Winter</a:t>
            </a:r>
          </a:p>
        </p:txBody>
      </p:sp>
      <p:pic>
        <p:nvPicPr>
          <p:cNvPr id="13" name="Graphic 12" descr="Line arrow Clockwise curve">
            <a:extLst>
              <a:ext uri="{FF2B5EF4-FFF2-40B4-BE49-F238E27FC236}">
                <a16:creationId xmlns:a16="http://schemas.microsoft.com/office/drawing/2014/main" id="{1C01496E-D2FC-4B10-936C-8198E61D8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95090" flipH="1" flipV="1">
            <a:off x="4879572" y="257275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Clockwise curve">
            <a:extLst>
              <a:ext uri="{FF2B5EF4-FFF2-40B4-BE49-F238E27FC236}">
                <a16:creationId xmlns:a16="http://schemas.microsoft.com/office/drawing/2014/main" id="{42C5BC18-2CD4-467A-9856-BB9DA34B6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774589">
            <a:off x="2037262" y="503324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7535CD-0E0F-4C8A-8A07-2BF3C79A0D51}"/>
              </a:ext>
            </a:extLst>
          </p:cNvPr>
          <p:cNvSpPr txBox="1"/>
          <p:nvPr/>
        </p:nvSpPr>
        <p:spPr>
          <a:xfrm>
            <a:off x="1663299" y="5875340"/>
            <a:ext cx="1196415" cy="2949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300" dirty="0"/>
              <a:t>Summer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D845049A-AC58-4491-BC08-F30C82385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15</a:t>
            </a:fld>
            <a:endParaRPr lang="de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770B5A-C670-4C99-9B51-A42CDD48B1E3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0D847BD-A842-4CF3-8224-9490BDC6AD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9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B03CFA32-856F-1246-B766-33665787BB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544" b="23928"/>
          <a:stretch/>
        </p:blipFill>
        <p:spPr>
          <a:xfrm>
            <a:off x="1216025" y="2020711"/>
            <a:ext cx="9747249" cy="4086578"/>
          </a:xfrm>
          <a:solidFill>
            <a:srgbClr val="F1F1F1">
              <a:alpha val="60000"/>
            </a:srgbClr>
          </a:solidFill>
        </p:spPr>
      </p:pic>
      <p:sp>
        <p:nvSpPr>
          <p:cNvPr id="14" name="Untertitel 6">
            <a:extLst>
              <a:ext uri="{FF2B5EF4-FFF2-40B4-BE49-F238E27FC236}">
                <a16:creationId xmlns:a16="http://schemas.microsoft.com/office/drawing/2014/main" id="{D084D3FC-928A-1747-A9E7-597DCA09984F}"/>
              </a:ext>
            </a:extLst>
          </p:cNvPr>
          <p:cNvSpPr txBox="1">
            <a:spLocks/>
          </p:cNvSpPr>
          <p:nvPr/>
        </p:nvSpPr>
        <p:spPr>
          <a:xfrm>
            <a:off x="4603133" y="3562941"/>
            <a:ext cx="2622769" cy="1472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 sz="1600" b="1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  <a:defRPr sz="1600" b="0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  <a:defRPr sz="1600" b="1" kern="600" spc="4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57188" indent="-179388" algn="l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5750" indent="-285750" algn="l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Char char=""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215900" algn="l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Char char=""/>
              <a:defRPr sz="13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8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8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/>
            </a:pPr>
            <a:endParaRPr kumimoji="0" lang="de-DE" sz="1600" b="1" i="0" u="none" strike="noStrike" kern="600" cap="none" spc="40" normalizeH="0" baseline="0" noProof="0" dirty="0">
              <a:ln>
                <a:noFill/>
              </a:ln>
              <a:solidFill>
                <a:srgbClr val="006C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C041DE-A5C0-4E1C-B79F-EC455205FE12}"/>
              </a:ext>
            </a:extLst>
          </p:cNvPr>
          <p:cNvSpPr/>
          <p:nvPr/>
        </p:nvSpPr>
        <p:spPr>
          <a:xfrm>
            <a:off x="1210492" y="2008736"/>
            <a:ext cx="9747249" cy="4086578"/>
          </a:xfrm>
          <a:prstGeom prst="rect">
            <a:avLst/>
          </a:prstGeom>
          <a:blipFill dpi="0" rotWithShape="1">
            <a:blip r:embed="rId4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4400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116656"/>
              </a:buClr>
              <a:buSzPct val="120000"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4A5A453-0714-9B49-B700-ACB6D9B38A79}"/>
              </a:ext>
            </a:extLst>
          </p:cNvPr>
          <p:cNvSpPr txBox="1"/>
          <p:nvPr/>
        </p:nvSpPr>
        <p:spPr>
          <a:xfrm>
            <a:off x="2633518" y="3717370"/>
            <a:ext cx="3187593" cy="16927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Ricarda Duerst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MPIDR</a:t>
            </a:r>
            <a:b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Helsinki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duerst@demogr.mpg.de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3BE8AE-8253-0048-98E3-59AD98755973}"/>
              </a:ext>
            </a:extLst>
          </p:cNvPr>
          <p:cNvSpPr txBox="1"/>
          <p:nvPr/>
        </p:nvSpPr>
        <p:spPr>
          <a:xfrm>
            <a:off x="6370890" y="3717370"/>
            <a:ext cx="4331944" cy="16927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Jonas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C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Schöley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6C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MPIDR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schoeley@demogr.mpg.de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4D562ECC-A448-4D87-8502-35C35C12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16000"/>
            <a:ext cx="3451225" cy="1840089"/>
          </a:xfrm>
        </p:spPr>
        <p:txBody>
          <a:bodyPr/>
          <a:lstStyle/>
          <a:p>
            <a:r>
              <a:rPr lang="en-US" dirty="0"/>
              <a:t>Empirical Prediction intervals are great!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40C71E-7DC3-468A-8333-5A7976C01865}"/>
              </a:ext>
            </a:extLst>
          </p:cNvPr>
          <p:cNvCxnSpPr/>
          <p:nvPr/>
        </p:nvCxnSpPr>
        <p:spPr>
          <a:xfrm>
            <a:off x="9101968" y="642777"/>
            <a:ext cx="0" cy="855677"/>
          </a:xfrm>
          <a:prstGeom prst="line">
            <a:avLst/>
          </a:prstGeom>
          <a:ln w="12700">
            <a:solidFill>
              <a:srgbClr val="75727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FEEE43C-F712-4840-B0F2-EDE5B10437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37" r="9134" b="16618"/>
          <a:stretch/>
        </p:blipFill>
        <p:spPr>
          <a:xfrm>
            <a:off x="8121096" y="663186"/>
            <a:ext cx="964880" cy="8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3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more deaths occur because of Covid-19?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3C519-B725-43D6-9A45-7ECC17A57DAA}"/>
              </a:ext>
            </a:extLst>
          </p:cNvPr>
          <p:cNvSpPr/>
          <p:nvPr/>
        </p:nvSpPr>
        <p:spPr>
          <a:xfrm>
            <a:off x="4674507" y="2845792"/>
            <a:ext cx="2842985" cy="1159152"/>
          </a:xfrm>
          <a:prstGeom prst="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de-DE" sz="2300" b="1" dirty="0" err="1">
                <a:solidFill>
                  <a:schemeClr val="bg1"/>
                </a:solidFill>
              </a:rPr>
              <a:t>Excess</a:t>
            </a:r>
            <a:r>
              <a:rPr lang="de-DE" sz="2300" b="1" dirty="0">
                <a:solidFill>
                  <a:schemeClr val="bg1"/>
                </a:solidFill>
              </a:rPr>
              <a:t> </a:t>
            </a:r>
            <a:r>
              <a:rPr lang="de-DE" sz="2300" b="1" dirty="0" err="1">
                <a:solidFill>
                  <a:schemeClr val="bg1"/>
                </a:solidFill>
              </a:rPr>
              <a:t>Deaths</a:t>
            </a:r>
            <a:endParaRPr lang="de-DE" sz="23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FD7D36-2BF2-43FC-AACA-917C70E67289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4F952C2-1209-429B-8C8B-C3CD0BE96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more deaths occur because of Covid-19?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3C519-B725-43D6-9A45-7ECC17A57DAA}"/>
              </a:ext>
            </a:extLst>
          </p:cNvPr>
          <p:cNvSpPr/>
          <p:nvPr/>
        </p:nvSpPr>
        <p:spPr>
          <a:xfrm>
            <a:off x="713586" y="2849424"/>
            <a:ext cx="2842985" cy="1159152"/>
          </a:xfrm>
          <a:prstGeom prst="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de-DE" sz="2300" b="1" dirty="0" err="1">
                <a:solidFill>
                  <a:schemeClr val="bg1"/>
                </a:solidFill>
              </a:rPr>
              <a:t>Excess</a:t>
            </a:r>
            <a:r>
              <a:rPr lang="de-DE" sz="2300" b="1" dirty="0">
                <a:solidFill>
                  <a:schemeClr val="bg1"/>
                </a:solidFill>
              </a:rPr>
              <a:t> </a:t>
            </a:r>
            <a:r>
              <a:rPr lang="de-DE" sz="2300" b="1" dirty="0" err="1">
                <a:solidFill>
                  <a:schemeClr val="bg1"/>
                </a:solidFill>
              </a:rPr>
              <a:t>Deaths</a:t>
            </a:r>
            <a:endParaRPr lang="de-DE" sz="2300" b="1" dirty="0">
              <a:solidFill>
                <a:schemeClr val="bg1"/>
              </a:solidFill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1B8E5B4C-431F-4B6B-84D2-DB6718256A6B}"/>
              </a:ext>
            </a:extLst>
          </p:cNvPr>
          <p:cNvSpPr/>
          <p:nvPr/>
        </p:nvSpPr>
        <p:spPr>
          <a:xfrm>
            <a:off x="3658339" y="2971800"/>
            <a:ext cx="914400" cy="914400"/>
          </a:xfrm>
          <a:prstGeom prst="mathEqual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AE0E0-E588-4A63-BBE5-9FF499BAC915}"/>
              </a:ext>
            </a:extLst>
          </p:cNvPr>
          <p:cNvSpPr/>
          <p:nvPr/>
        </p:nvSpPr>
        <p:spPr>
          <a:xfrm>
            <a:off x="4674507" y="2849424"/>
            <a:ext cx="2842985" cy="1159152"/>
          </a:xfrm>
          <a:prstGeom prst="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de-DE" sz="2300" b="1" dirty="0" err="1">
                <a:solidFill>
                  <a:schemeClr val="bg1"/>
                </a:solidFill>
              </a:rPr>
              <a:t>Observed</a:t>
            </a:r>
            <a:r>
              <a:rPr lang="de-DE" sz="2300" b="1" dirty="0">
                <a:solidFill>
                  <a:schemeClr val="bg1"/>
                </a:solidFill>
              </a:rPr>
              <a:t> </a:t>
            </a:r>
            <a:r>
              <a:rPr lang="de-DE" sz="2300" b="1" dirty="0" err="1">
                <a:solidFill>
                  <a:schemeClr val="bg1"/>
                </a:solidFill>
              </a:rPr>
              <a:t>Deaths</a:t>
            </a:r>
            <a:endParaRPr lang="de-DE" sz="2300" b="1" dirty="0">
              <a:solidFill>
                <a:schemeClr val="bg1"/>
              </a:solidFill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AB83E6B9-905E-4642-9A0A-FC1C5DD15E04}"/>
              </a:ext>
            </a:extLst>
          </p:cNvPr>
          <p:cNvSpPr/>
          <p:nvPr/>
        </p:nvSpPr>
        <p:spPr>
          <a:xfrm>
            <a:off x="7619260" y="2971800"/>
            <a:ext cx="914400" cy="914400"/>
          </a:xfrm>
          <a:prstGeom prst="mathMinu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55702-26B4-4F7A-A20D-350EFDC6D47E}"/>
              </a:ext>
            </a:extLst>
          </p:cNvPr>
          <p:cNvSpPr/>
          <p:nvPr/>
        </p:nvSpPr>
        <p:spPr>
          <a:xfrm>
            <a:off x="8635428" y="2849424"/>
            <a:ext cx="2842985" cy="1159152"/>
          </a:xfrm>
          <a:prstGeom prst="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de-DE" sz="2300" b="1" dirty="0" err="1">
                <a:solidFill>
                  <a:schemeClr val="bg1"/>
                </a:solidFill>
              </a:rPr>
              <a:t>Expected</a:t>
            </a:r>
            <a:r>
              <a:rPr lang="de-DE" sz="2300" b="1" dirty="0">
                <a:solidFill>
                  <a:schemeClr val="bg1"/>
                </a:solidFill>
              </a:rPr>
              <a:t> </a:t>
            </a:r>
            <a:r>
              <a:rPr lang="de-DE" sz="2300" b="1" dirty="0" err="1">
                <a:solidFill>
                  <a:schemeClr val="bg1"/>
                </a:solidFill>
              </a:rPr>
              <a:t>Deaths</a:t>
            </a:r>
            <a:endParaRPr lang="de-DE" sz="2300" b="1" dirty="0">
              <a:solidFill>
                <a:schemeClr val="bg1"/>
              </a:solidFill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E858875-A8AC-4D72-AEC4-E9268C4F4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3</a:t>
            </a:fld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A4C65D-77F2-4972-BA34-1F50A7894A9E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1A910D8-BD30-49C7-BDCC-FE3514430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37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more deaths occur because of Covid-19?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BD8C591-817F-4BE8-8DF4-6182B35226CD}"/>
              </a:ext>
            </a:extLst>
          </p:cNvPr>
          <p:cNvSpPr/>
          <p:nvPr/>
        </p:nvSpPr>
        <p:spPr>
          <a:xfrm>
            <a:off x="4121797" y="2220686"/>
            <a:ext cx="3948404" cy="2416628"/>
          </a:xfrm>
          <a:prstGeom prst="cloud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55702-26B4-4F7A-A20D-350EFDC6D47E}"/>
              </a:ext>
            </a:extLst>
          </p:cNvPr>
          <p:cNvSpPr/>
          <p:nvPr/>
        </p:nvSpPr>
        <p:spPr>
          <a:xfrm>
            <a:off x="4674507" y="2849424"/>
            <a:ext cx="2842985" cy="1159152"/>
          </a:xfrm>
          <a:prstGeom prst="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de-DE" sz="2300" b="1" dirty="0" err="1">
                <a:solidFill>
                  <a:schemeClr val="bg1"/>
                </a:solidFill>
              </a:rPr>
              <a:t>Expected</a:t>
            </a:r>
            <a:r>
              <a:rPr lang="de-DE" sz="2300" b="1" dirty="0">
                <a:solidFill>
                  <a:schemeClr val="bg1"/>
                </a:solidFill>
              </a:rPr>
              <a:t> </a:t>
            </a:r>
            <a:r>
              <a:rPr lang="de-DE" sz="2300" b="1" dirty="0" err="1">
                <a:solidFill>
                  <a:schemeClr val="bg1"/>
                </a:solidFill>
              </a:rPr>
              <a:t>Deaths</a:t>
            </a:r>
            <a:endParaRPr lang="de-DE" sz="23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43A77-8A99-4568-AE74-A97D7A5E60D6}"/>
              </a:ext>
            </a:extLst>
          </p:cNvPr>
          <p:cNvSpPr txBox="1"/>
          <p:nvPr/>
        </p:nvSpPr>
        <p:spPr>
          <a:xfrm>
            <a:off x="1039906" y="5289000"/>
            <a:ext cx="6194612" cy="2949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300" dirty="0"/>
              <a:t>Short-term </a:t>
            </a:r>
            <a:r>
              <a:rPr lang="de-DE" sz="2300" dirty="0" err="1"/>
              <a:t>mortality</a:t>
            </a:r>
            <a:r>
              <a:rPr lang="de-DE" sz="2300" dirty="0"/>
              <a:t> </a:t>
            </a:r>
            <a:r>
              <a:rPr lang="de-DE" sz="2300" dirty="0" err="1"/>
              <a:t>forecasts</a:t>
            </a:r>
            <a:r>
              <a:rPr lang="de-DE" sz="2300" dirty="0"/>
              <a:t> </a:t>
            </a:r>
            <a:r>
              <a:rPr lang="de-DE" sz="2300" dirty="0" err="1"/>
              <a:t>of</a:t>
            </a:r>
            <a:r>
              <a:rPr lang="de-DE" sz="2300" dirty="0"/>
              <a:t> </a:t>
            </a:r>
            <a:r>
              <a:rPr lang="de-DE" sz="2300" dirty="0" err="1"/>
              <a:t>weekly</a:t>
            </a:r>
            <a:r>
              <a:rPr lang="de-DE" sz="2300" dirty="0"/>
              <a:t> </a:t>
            </a:r>
            <a:r>
              <a:rPr lang="de-DE" sz="2300" dirty="0" err="1"/>
              <a:t>deaths</a:t>
            </a:r>
            <a:endParaRPr lang="de-DE" sz="2300" dirty="0"/>
          </a:p>
        </p:txBody>
      </p:sp>
      <p:pic>
        <p:nvPicPr>
          <p:cNvPr id="12" name="Graphic 11" descr="Line arrow Clockwise curve">
            <a:extLst>
              <a:ext uri="{FF2B5EF4-FFF2-40B4-BE49-F238E27FC236}">
                <a16:creationId xmlns:a16="http://schemas.microsoft.com/office/drawing/2014/main" id="{620A7AB1-B26C-4E00-8445-D62F577F5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409495">
            <a:off x="3111744" y="4157687"/>
            <a:ext cx="914400" cy="914400"/>
          </a:xfrm>
          <a:prstGeom prst="rect">
            <a:avLst/>
          </a:prstGeom>
        </p:spPr>
      </p:pic>
      <p:pic>
        <p:nvPicPr>
          <p:cNvPr id="14" name="Graphic 13" descr="Question mark">
            <a:extLst>
              <a:ext uri="{FF2B5EF4-FFF2-40B4-BE49-F238E27FC236}">
                <a16:creationId xmlns:a16="http://schemas.microsoft.com/office/drawing/2014/main" id="{A050113D-B226-4344-968B-BE561EA6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4234" y="2616341"/>
            <a:ext cx="466165" cy="466165"/>
          </a:xfrm>
          <a:prstGeom prst="rect">
            <a:avLst/>
          </a:prstGeom>
        </p:spPr>
      </p:pic>
      <p:pic>
        <p:nvPicPr>
          <p:cNvPr id="15" name="Graphic 14" descr="Question mark">
            <a:extLst>
              <a:ext uri="{FF2B5EF4-FFF2-40B4-BE49-F238E27FC236}">
                <a16:creationId xmlns:a16="http://schemas.microsoft.com/office/drawing/2014/main" id="{48E737AA-2B2A-4C08-91F2-8F300EDC3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8587" y="3760192"/>
            <a:ext cx="466165" cy="466165"/>
          </a:xfrm>
          <a:prstGeom prst="rect">
            <a:avLst/>
          </a:prstGeom>
        </p:spPr>
      </p:pic>
      <p:pic>
        <p:nvPicPr>
          <p:cNvPr id="16" name="Graphic 15" descr="Question mark">
            <a:extLst>
              <a:ext uri="{FF2B5EF4-FFF2-40B4-BE49-F238E27FC236}">
                <a16:creationId xmlns:a16="http://schemas.microsoft.com/office/drawing/2014/main" id="{B560E660-7F33-4335-A144-606087EAE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850" y="2631643"/>
            <a:ext cx="466165" cy="466165"/>
          </a:xfrm>
          <a:prstGeom prst="rect">
            <a:avLst/>
          </a:prstGeom>
        </p:spPr>
      </p:pic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90018736-6C53-4581-AE6E-5228DA169D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4</a:t>
            </a:fld>
            <a:endParaRPr lang="de-D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A72C0E-B145-4A78-AE56-99B2935BE9B3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550649C-F25D-4E53-B8AE-7316740DA3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C81DD4-25B1-4CB3-AEA8-753D6165E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prediction intervals?</a:t>
            </a:r>
            <a:br>
              <a:rPr lang="en-US" dirty="0"/>
            </a:br>
            <a:br>
              <a:rPr lang="en-US" dirty="0"/>
            </a:br>
            <a:r>
              <a:rPr lang="en-US" cap="none" dirty="0"/>
              <a:t>Parametric prediction intervals: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573B2EA-3D54-418A-AAD2-B1B6139CB6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5</a:t>
            </a:fld>
            <a:endParaRPr lang="de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F39CBF-BABC-474F-9472-9F05F09A79C1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C5D9F32-5D44-45A9-A0E6-2FE380AC8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7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prediction intervals?</a:t>
            </a:r>
            <a:br>
              <a:rPr lang="en-US" dirty="0"/>
            </a:br>
            <a:br>
              <a:rPr lang="en-US" dirty="0"/>
            </a:br>
            <a:r>
              <a:rPr lang="en-US" cap="none" dirty="0"/>
              <a:t>Empirical prediction intervals: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A96B0-D45B-4AF0-9B9A-2BC5CA12E8EA}"/>
              </a:ext>
            </a:extLst>
          </p:cNvPr>
          <p:cNvSpPr/>
          <p:nvPr/>
        </p:nvSpPr>
        <p:spPr>
          <a:xfrm>
            <a:off x="3592286" y="2812868"/>
            <a:ext cx="5007428" cy="2412275"/>
          </a:xfrm>
          <a:prstGeom prst="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lnSpc>
                <a:spcPct val="150000"/>
              </a:lnSpc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en-US" sz="2300" b="1" dirty="0">
                <a:solidFill>
                  <a:schemeClr val="bg1"/>
                </a:solidFill>
              </a:rPr>
              <a:t>A forecast is only as precise as similar forecasts in the past turned out to be.</a:t>
            </a:r>
            <a:endParaRPr lang="de-DE" sz="2300" b="1" dirty="0">
              <a:solidFill>
                <a:schemeClr val="bg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6929BDC-8D0E-49DD-9FD0-DD01B6880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6</a:t>
            </a:fld>
            <a:endParaRPr lang="de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6FBE0-C08C-4A32-8DCB-7BE687078CDE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A49B49C-0F26-47D9-9DF4-DB3FDE694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1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E00E92-994A-43F2-AA67-D8E641878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18"/>
          <a:stretch/>
        </p:blipFill>
        <p:spPr>
          <a:xfrm>
            <a:off x="2245200" y="1238190"/>
            <a:ext cx="7092000" cy="438162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empirical prediction intervals?</a:t>
            </a:r>
            <a:endParaRPr lang="en-US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D0C8C-18D3-48D7-B08B-35BF19582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21"/>
          <a:stretch/>
        </p:blipFill>
        <p:spPr>
          <a:xfrm>
            <a:off x="2245200" y="5509093"/>
            <a:ext cx="7092000" cy="3246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3CBECE-7013-42E2-BE7D-09713C2ADDC0}"/>
              </a:ext>
            </a:extLst>
          </p:cNvPr>
          <p:cNvSpPr/>
          <p:nvPr/>
        </p:nvSpPr>
        <p:spPr>
          <a:xfrm>
            <a:off x="3405051" y="1767840"/>
            <a:ext cx="748938" cy="1306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A589-3516-4D21-913F-E07B9FD8B0A8}"/>
              </a:ext>
            </a:extLst>
          </p:cNvPr>
          <p:cNvSpPr/>
          <p:nvPr/>
        </p:nvSpPr>
        <p:spPr>
          <a:xfrm>
            <a:off x="5634446" y="1455174"/>
            <a:ext cx="966651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73A57-2412-4B21-A530-68BD78BD133E}"/>
              </a:ext>
            </a:extLst>
          </p:cNvPr>
          <p:cNvCxnSpPr/>
          <p:nvPr/>
        </p:nvCxnSpPr>
        <p:spPr>
          <a:xfrm>
            <a:off x="5695406" y="2516775"/>
            <a:ext cx="0" cy="1428205"/>
          </a:xfrm>
          <a:prstGeom prst="line">
            <a:avLst/>
          </a:prstGeom>
          <a:ln w="19050" cmpd="sng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E49506-3387-4D55-962F-9E9A9234987D}"/>
              </a:ext>
            </a:extLst>
          </p:cNvPr>
          <p:cNvCxnSpPr/>
          <p:nvPr/>
        </p:nvCxnSpPr>
        <p:spPr>
          <a:xfrm>
            <a:off x="5142412" y="1615438"/>
            <a:ext cx="0" cy="1428205"/>
          </a:xfrm>
          <a:prstGeom prst="line">
            <a:avLst/>
          </a:prstGeom>
          <a:ln w="19050" cmpd="sng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2E37E-338C-4532-A07E-842B095B5F5D}"/>
              </a:ext>
            </a:extLst>
          </p:cNvPr>
          <p:cNvCxnSpPr/>
          <p:nvPr/>
        </p:nvCxnSpPr>
        <p:spPr>
          <a:xfrm>
            <a:off x="6239691" y="3383277"/>
            <a:ext cx="0" cy="1428205"/>
          </a:xfrm>
          <a:prstGeom prst="line">
            <a:avLst/>
          </a:prstGeom>
          <a:ln w="19050" cmpd="sng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0025DD-8998-4084-92F1-94558C0C87B6}"/>
              </a:ext>
            </a:extLst>
          </p:cNvPr>
          <p:cNvCxnSpPr/>
          <p:nvPr/>
        </p:nvCxnSpPr>
        <p:spPr>
          <a:xfrm>
            <a:off x="6788332" y="4132216"/>
            <a:ext cx="0" cy="1428205"/>
          </a:xfrm>
          <a:prstGeom prst="line">
            <a:avLst/>
          </a:prstGeom>
          <a:ln w="19050" cmpd="sng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3B5EA53B-E273-48AE-A4C7-50EF53B9A1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7</a:t>
            </a:fld>
            <a:endParaRPr lang="de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D5FF2-A98F-4E1B-B7EC-DAE85690C6EB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25CE6EB-BDAF-4751-A43A-F770E7D9D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E00E92-994A-43F2-AA67-D8E641878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t="14776" r="47789" b="70443"/>
          <a:stretch/>
        </p:blipFill>
        <p:spPr>
          <a:xfrm>
            <a:off x="1924050" y="2348792"/>
            <a:ext cx="7410450" cy="323285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empirical prediction intervals?</a:t>
            </a:r>
            <a:endParaRPr lang="en-US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CBECE-7013-42E2-BE7D-09713C2ADDC0}"/>
              </a:ext>
            </a:extLst>
          </p:cNvPr>
          <p:cNvSpPr/>
          <p:nvPr/>
        </p:nvSpPr>
        <p:spPr>
          <a:xfrm>
            <a:off x="3405051" y="1767840"/>
            <a:ext cx="748938" cy="1306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A589-3516-4D21-913F-E07B9FD8B0A8}"/>
              </a:ext>
            </a:extLst>
          </p:cNvPr>
          <p:cNvSpPr/>
          <p:nvPr/>
        </p:nvSpPr>
        <p:spPr>
          <a:xfrm>
            <a:off x="5634446" y="1455174"/>
            <a:ext cx="966651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0929E93-D454-461A-96A1-65B13186768D}"/>
              </a:ext>
            </a:extLst>
          </p:cNvPr>
          <p:cNvSpPr/>
          <p:nvPr/>
        </p:nvSpPr>
        <p:spPr>
          <a:xfrm>
            <a:off x="7753349" y="3429000"/>
            <a:ext cx="419101" cy="504825"/>
          </a:xfrm>
          <a:prstGeom prst="rightBrace">
            <a:avLst>
              <a:gd name="adj1" fmla="val 24242"/>
              <a:gd name="adj2" fmla="val 44340"/>
            </a:avLst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B2FEC-69F4-47AD-A86D-7AB836FC5B2B}"/>
              </a:ext>
            </a:extLst>
          </p:cNvPr>
          <p:cNvSpPr/>
          <p:nvPr/>
        </p:nvSpPr>
        <p:spPr>
          <a:xfrm>
            <a:off x="8372475" y="3352800"/>
            <a:ext cx="1924050" cy="581025"/>
          </a:xfrm>
          <a:prstGeom prst="rect">
            <a:avLst/>
          </a:prstGeom>
          <a:solidFill>
            <a:schemeClr val="tx2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ctr" anchorCtr="0"/>
          <a:lstStyle/>
          <a:p>
            <a:pPr algn="ctr">
              <a:spcBef>
                <a:spcPts val="1150"/>
              </a:spcBef>
              <a:buClr>
                <a:srgbClr val="116656"/>
              </a:buClr>
              <a:buSzPct val="120000"/>
            </a:pPr>
            <a:r>
              <a:rPr lang="de-DE" sz="1600" b="1" dirty="0">
                <a:solidFill>
                  <a:schemeClr val="bg1"/>
                </a:solidFill>
              </a:rPr>
              <a:t>Forecast Error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A5476FCA-08A5-49B3-99FC-DE1B97C85A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8</a:t>
            </a:fld>
            <a:endParaRPr lang="de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C4ECB-0FC7-4BD7-9E75-A443182A807F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63436B0-CB1C-4F49-9E1A-A87B15A4D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empirical prediction intervals?</a:t>
            </a:r>
            <a:endParaRPr lang="en-US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CBECE-7013-42E2-BE7D-09713C2ADDC0}"/>
              </a:ext>
            </a:extLst>
          </p:cNvPr>
          <p:cNvSpPr/>
          <p:nvPr/>
        </p:nvSpPr>
        <p:spPr>
          <a:xfrm>
            <a:off x="3405051" y="1767840"/>
            <a:ext cx="748938" cy="1306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A589-3516-4D21-913F-E07B9FD8B0A8}"/>
              </a:ext>
            </a:extLst>
          </p:cNvPr>
          <p:cNvSpPr/>
          <p:nvPr/>
        </p:nvSpPr>
        <p:spPr>
          <a:xfrm>
            <a:off x="5634446" y="1455174"/>
            <a:ext cx="966651" cy="251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42EBC9D-F182-49ED-9624-B943A9ECCC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581027"/>
            <a:ext cx="7092000" cy="47253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A78534-9086-4728-83E7-64C2ED44C4FB}"/>
              </a:ext>
            </a:extLst>
          </p:cNvPr>
          <p:cNvSpPr txBox="1"/>
          <p:nvPr/>
        </p:nvSpPr>
        <p:spPr>
          <a:xfrm flipH="1">
            <a:off x="8912469" y="4907767"/>
            <a:ext cx="2798669" cy="5899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300" dirty="0"/>
              <a:t>Distribution </a:t>
            </a:r>
            <a:r>
              <a:rPr lang="de-DE" sz="2300" dirty="0" err="1"/>
              <a:t>of</a:t>
            </a:r>
            <a:r>
              <a:rPr lang="de-DE" sz="2300" dirty="0"/>
              <a:t> </a:t>
            </a:r>
            <a:r>
              <a:rPr lang="de-DE" sz="2300" dirty="0" err="1"/>
              <a:t>the</a:t>
            </a:r>
            <a:r>
              <a:rPr lang="de-DE" sz="2300" dirty="0"/>
              <a:t> </a:t>
            </a:r>
            <a:r>
              <a:rPr lang="de-DE" sz="2300" dirty="0" err="1"/>
              <a:t>forecast</a:t>
            </a:r>
            <a:r>
              <a:rPr lang="de-DE" sz="2300" dirty="0"/>
              <a:t> </a:t>
            </a:r>
            <a:r>
              <a:rPr lang="de-DE" sz="2300" dirty="0" err="1"/>
              <a:t>error</a:t>
            </a:r>
            <a:endParaRPr lang="de-DE" sz="2300" dirty="0"/>
          </a:p>
        </p:txBody>
      </p:sp>
      <p:pic>
        <p:nvPicPr>
          <p:cNvPr id="8" name="Graphic 7" descr="Line arrow Clockwise curve">
            <a:extLst>
              <a:ext uri="{FF2B5EF4-FFF2-40B4-BE49-F238E27FC236}">
                <a16:creationId xmlns:a16="http://schemas.microsoft.com/office/drawing/2014/main" id="{D79C02FC-0C3E-44BD-BCA2-C6271608F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190505" flipH="1">
            <a:off x="8455269" y="3735445"/>
            <a:ext cx="914400" cy="914400"/>
          </a:xfrm>
          <a:prstGeom prst="rect">
            <a:avLst/>
          </a:prstGeom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86C4F963-9503-4F7D-85EA-97F3FBB5A6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47739" y="6453188"/>
            <a:ext cx="10296524" cy="180000"/>
          </a:xfrm>
        </p:spPr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| 24/10/2023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9</a:t>
            </a:fld>
            <a:endParaRPr lang="de-D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7FABAB-ACBE-4202-9734-DA25915D9F63}"/>
              </a:ext>
            </a:extLst>
          </p:cNvPr>
          <p:cNvCxnSpPr>
            <a:cxnSpLocks/>
          </p:cNvCxnSpPr>
          <p:nvPr/>
        </p:nvCxnSpPr>
        <p:spPr>
          <a:xfrm>
            <a:off x="10592998" y="213203"/>
            <a:ext cx="0" cy="451985"/>
          </a:xfrm>
          <a:prstGeom prst="line">
            <a:avLst/>
          </a:prstGeom>
          <a:ln w="6350">
            <a:solidFill>
              <a:srgbClr val="7D7A7A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E63739D-3354-41B4-AB9B-0269C6AC59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37" r="9134" b="16618"/>
          <a:stretch/>
        </p:blipFill>
        <p:spPr>
          <a:xfrm>
            <a:off x="10046086" y="211588"/>
            <a:ext cx="537114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0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w6CLxiq3S5Do27j6Qo1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wljrLqbAKeirqT9tDIj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XmoVJ2KoGvEqYxsCMaM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9zRxN9oF5_.vOFN9BDZ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h33WPtjMxatJYF3LeR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PG_2020">
  <a:themeElements>
    <a:clrScheme name="MPG2020">
      <a:dk1>
        <a:srgbClr val="000000"/>
      </a:dk1>
      <a:lt1>
        <a:srgbClr val="FFFFFF"/>
      </a:lt1>
      <a:dk2>
        <a:srgbClr val="005555"/>
      </a:dk2>
      <a:lt2>
        <a:srgbClr val="C6D325"/>
      </a:lt2>
      <a:accent1>
        <a:srgbClr val="006C66"/>
      </a:accent1>
      <a:accent2>
        <a:srgbClr val="D2DC51"/>
      </a:accent2>
      <a:accent3>
        <a:srgbClr val="348A85"/>
      </a:accent3>
      <a:accent4>
        <a:srgbClr val="9AC5C2"/>
      </a:accent4>
      <a:accent5>
        <a:srgbClr val="EF7C00"/>
      </a:accent5>
      <a:accent6>
        <a:srgbClr val="F5B167"/>
      </a:accent6>
      <a:hlink>
        <a:srgbClr val="005555"/>
      </a:hlink>
      <a:folHlink>
        <a:srgbClr val="A7A7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9050" cmpd="sng">
          <a:noFill/>
          <a:prstDash val="dash"/>
          <a:tailEnd type="triangle" w="lg" len="med"/>
        </a:ln>
      </a:spPr>
      <a:bodyPr wrap="square" lIns="144000" tIns="108000" rIns="144000" bIns="144000" rtlCol="0" anchor="t" anchorCtr="0"/>
      <a:lstStyle>
        <a:defPPr algn="l">
          <a:spcBef>
            <a:spcPts val="1150"/>
          </a:spcBef>
          <a:buClr>
            <a:srgbClr val="116656"/>
          </a:buClr>
          <a:buSzPct val="120000"/>
          <a:defRPr sz="13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mpd="sng"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marL="180000" indent="-180000" algn="l">
          <a:lnSpc>
            <a:spcPts val="2300"/>
          </a:lnSpc>
          <a:spcBef>
            <a:spcPts val="115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MPIDR-TemplateTalks.pptx" id="{C0D2E4FB-BA3E-4262-AB47-9ED1F735E32C}" vid="{7F99E8A2-E5AC-4FBE-B771-06B5D77FF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Widescreen</PresentationFormat>
  <Paragraphs>77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.SF NS Symbols Regular</vt:lpstr>
      <vt:lpstr>Arial</vt:lpstr>
      <vt:lpstr>Calibri</vt:lpstr>
      <vt:lpstr>Symbol</vt:lpstr>
      <vt:lpstr>Wingdings 3</vt:lpstr>
      <vt:lpstr>MPG_2020</vt:lpstr>
      <vt:lpstr>think-cell Folie</vt:lpstr>
      <vt:lpstr>Empirical Prediction Intervals Applied to Short-term Mortality and Excess Deaths</vt:lpstr>
      <vt:lpstr>How many more deaths occur because of Covid-19?</vt:lpstr>
      <vt:lpstr>How many more deaths occur because of Covid-19?</vt:lpstr>
      <vt:lpstr>How many more deaths occur because of Covid-19?</vt:lpstr>
      <vt:lpstr>How to get prediction intervals?  Parametric prediction intervals:</vt:lpstr>
      <vt:lpstr>How to get prediction intervals?  Empirical prediction intervals:</vt:lpstr>
      <vt:lpstr>How to get empirical prediction intervals?</vt:lpstr>
      <vt:lpstr>How to get empirical prediction intervals?</vt:lpstr>
      <vt:lpstr>How to get empirical prediction intervals?</vt:lpstr>
      <vt:lpstr>How to get empirical prediction intervals?</vt:lpstr>
      <vt:lpstr>How to get empirical prediction intervals?</vt:lpstr>
      <vt:lpstr>Let’s validate empirical prediction intervals!</vt:lpstr>
      <vt:lpstr>Let’s validate empirical prediction intervals!</vt:lpstr>
      <vt:lpstr>PowerPoint Presentation</vt:lpstr>
      <vt:lpstr>PowerPoint Presentation</vt:lpstr>
      <vt:lpstr>Empirical Prediction intervals are great!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Prediction Intervals Applied to Short-term Mortality and Excess Deaths</dc:title>
  <dc:creator>Duerst, Ricarda</dc:creator>
  <cp:lastModifiedBy>Duerst, Ricarda</cp:lastModifiedBy>
  <cp:revision>42</cp:revision>
  <dcterms:created xsi:type="dcterms:W3CDTF">2023-09-29T11:59:37Z</dcterms:created>
  <dcterms:modified xsi:type="dcterms:W3CDTF">2023-10-19T13:23:44Z</dcterms:modified>
</cp:coreProperties>
</file>