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210" y="11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4863ED-8288-47DA-81E4-5114C6C5724C}" type="datetimeFigureOut">
              <a:rPr lang="en-NZ"/>
              <a:t>22/03/2021</a:t>
            </a:fld>
            <a:endParaRPr lang="en-N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82D8CFE-FE40-43AA-BC0D-9DC683224FCD}" type="slidenum">
              <a:rPr lang="en-NZ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2D8CFE-FE40-43AA-BC0D-9DC683224FCD}" type="slidenum">
              <a:rPr lang="en-NZ"/>
              <a:t>1</a:t>
            </a:fld>
            <a:endParaRPr lang="en-NZ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E95BC1-A1B4-DDC3-A432-ABBFF5D65A5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2C747B-ECC0-E78E-5A71-B869DB7ABA1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DC6AAE-53EA-2F50-2EEF-8B3BF4A6591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19E620-34EC-F837-E103-F2384112B555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683E10-B443-56AE-E710-7BB84007F99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DC4596-7D33-7C4A-2CBA-51E2921657C7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4292C7-3AB4-FA3F-DDBD-08AE77B74CC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155AE0-CD20-6686-2411-F676E53C5CC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49B9CF-7887-0053-6666-213FB70CB5D6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D0046F-CC87-E626-4F87-4CD746FB310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47D4C5-4AE7-A89E-E6C3-2A71F7B7A219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0C78C2-9F38-C3C9-762A-E8B31FC6E97F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BCE75B-BF27-C8AC-39EE-6A60C58483DB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1A99B4-5B4A-FA76-6E32-9C50F71DD06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0E020B-ADEB-7EF8-4DB4-14136022B3EF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F154A1-0E6B-AC3A-2FA3-EDCA348152A7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08C526-B7AC-A3D4-E570-E3986D7A728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75D916-ADD6-2B2B-8D57-164D5672E41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311AF3-22EC-2ED8-BE43-012D0893A93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164DBE-301E-FA4C-B1D3-5A5622AC17E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9A718D-1AAE-1D59-91E3-B2CBA375ADA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9CFCD-28EE-213E-8422-9E246079721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619684-6A63-C84C-26A7-C016AC10113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BA4E8-71E5-E9A7-0300-9414369DFEC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6FD80F-A613-EF22-746C-805D520F0FF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70E6E4-E6A0-4EE6-90AE-CC9EB9447EC3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91510B-FD0C-40D8-A408-2FCAF4E6AEBC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4698A3-F098-4174-AE0E-415B792CF751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38B609-6232-4294-B82C-D4D3E938D701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7F103F-F495-4B5B-9DFA-33DC012167D7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rue or Fals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FDFB6CA-BFEF-47A1-AC20-E3A3C72B69A1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F606D1-073D-42C2-9523-5B41D4CDC68F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6D9BAE-7F52-4B7F-B82E-0F27A099DDCF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F306E62-A245-44B2-886D-76FBC41B9638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6DC34C6-B6A3-451F-94D2-E8FE06B33004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5425E96-9583-4DB2-AB8A-95C169CA2F97}" type="datetime1">
              <a:rPr lang="en-NZ"/>
              <a:t>22/03/2021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60DF8D5-01FA-4151-A34C-30A5096C46FC}" type="datetime1">
              <a:rPr lang="en-NZ"/>
              <a:t>22/03/2021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9D468F-4AB8-44EE-925E-2CAA9E2E436A}" type="datetime1">
              <a:rPr lang="en-NZ"/>
              <a:t>22/03/2021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BFDF43-DEDF-4919-82F0-429EEE6C0605}" type="datetime1">
              <a:rPr lang="en-NZ"/>
              <a:t>22/03/2021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15AFC5-F39F-47E1-B441-06C166D6A67C}" type="datetime1">
              <a:rPr lang="en-NZ"/>
              <a:t>22/03/2021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FFB0DA-B338-4612-8D89-76479656D31F}" type="datetime1">
              <a:rPr lang="en-NZ"/>
              <a:t>22/03/2021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BE8F3A-11C6-4749-BAE2-1EC77318A9C5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361374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2866B2C-A29A-4E61-B575-FBA67C7CD9D6}" type="slidenum">
              <a:rPr lang="en-NZ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1" ftr="1" hdr="0" sldNum="0"/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381583" y="2404531"/>
            <a:ext cx="8703635" cy="1646302"/>
          </a:xfrm>
        </p:spPr>
        <p:txBody>
          <a:bodyPr/>
          <a:lstStyle/>
          <a:p>
            <a:pPr algn="ctr">
              <a:defRPr/>
            </a:pPr>
            <a:r>
              <a:rPr lang="en-NZ"/>
              <a:t>JavaScript Basic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NZ" sz="3600"/>
              <a:t>Week 3 Session1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E318B9-DA3A-4ABA-AE64-AC3A49CD3A5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JavaScript Output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517867"/>
            <a:ext cx="8518183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Example:  Browser console</a:t>
            </a:r>
            <a:endParaRPr lang="en-NZ" sz="2200">
              <a:solidFill>
                <a:schemeClr val="tx1"/>
              </a:solidFill>
            </a:endParaRPr>
          </a:p>
          <a:p>
            <a:pPr>
              <a:defRPr/>
            </a:pPr>
            <a:endParaRPr lang="en-NZ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28914" y="2266888"/>
            <a:ext cx="9347200" cy="3410817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Comments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55819" y="1750096"/>
            <a:ext cx="8518183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Single line comments start with //</a:t>
            </a:r>
            <a:endParaRPr/>
          </a:p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Multiple line comments start with /* and end with */</a:t>
            </a:r>
            <a:endParaRPr lang="en-NZ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5766250" y="5630869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NZ" i="1"/>
              <a:t>Example of  Multi-line Comments</a:t>
            </a:r>
            <a:endParaRPr lang="en-NZ" sz="6000"/>
          </a:p>
        </p:txBody>
      </p:sp>
      <p:sp>
        <p:nvSpPr>
          <p:cNvPr id="8" name="Rectangle 7"/>
          <p:cNvSpPr/>
          <p:nvPr/>
        </p:nvSpPr>
        <p:spPr bwMode="auto">
          <a:xfrm>
            <a:off x="4916945" y="2637277"/>
            <a:ext cx="6096000" cy="31700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NZ" sz="2000">
                <a:solidFill>
                  <a:srgbClr val="7030A0"/>
                </a:solidFill>
              </a:rPr>
              <a:t>/*</a:t>
            </a:r>
            <a:br>
              <a:rPr lang="en-NZ" sz="2000">
                <a:solidFill>
                  <a:srgbClr val="7030A0"/>
                </a:solidFill>
              </a:rPr>
            </a:br>
            <a:r>
              <a:rPr lang="en-NZ" sz="2000">
                <a:solidFill>
                  <a:srgbClr val="7030A0"/>
                </a:solidFill>
              </a:rPr>
              <a:t>The code below will change</a:t>
            </a:r>
            <a:br>
              <a:rPr lang="en-NZ" sz="2000">
                <a:solidFill>
                  <a:srgbClr val="7030A0"/>
                </a:solidFill>
              </a:rPr>
            </a:br>
            <a:r>
              <a:rPr lang="en-NZ" sz="2000">
                <a:solidFill>
                  <a:srgbClr val="7030A0"/>
                </a:solidFill>
              </a:rPr>
              <a:t>the heading with id = "</a:t>
            </a:r>
            <a:r>
              <a:rPr lang="en-NZ" sz="2000">
                <a:solidFill>
                  <a:srgbClr val="7030A0"/>
                </a:solidFill>
              </a:rPr>
              <a:t>myH</a:t>
            </a:r>
            <a:r>
              <a:rPr lang="en-NZ" sz="2000">
                <a:solidFill>
                  <a:srgbClr val="7030A0"/>
                </a:solidFill>
              </a:rPr>
              <a:t>"</a:t>
            </a:r>
            <a:br>
              <a:rPr lang="en-NZ" sz="2000">
                <a:solidFill>
                  <a:srgbClr val="7030A0"/>
                </a:solidFill>
              </a:rPr>
            </a:br>
            <a:r>
              <a:rPr lang="en-NZ" sz="2000">
                <a:solidFill>
                  <a:srgbClr val="7030A0"/>
                </a:solidFill>
              </a:rPr>
              <a:t>and the paragraph with id = "</a:t>
            </a:r>
            <a:r>
              <a:rPr lang="en-NZ" sz="2000">
                <a:solidFill>
                  <a:srgbClr val="7030A0"/>
                </a:solidFill>
              </a:rPr>
              <a:t>myP</a:t>
            </a:r>
            <a:r>
              <a:rPr lang="en-NZ" sz="2000">
                <a:solidFill>
                  <a:srgbClr val="7030A0"/>
                </a:solidFill>
              </a:rPr>
              <a:t>"</a:t>
            </a:r>
            <a:br>
              <a:rPr lang="en-NZ" sz="2000">
                <a:solidFill>
                  <a:srgbClr val="7030A0"/>
                </a:solidFill>
              </a:rPr>
            </a:br>
            <a:r>
              <a:rPr lang="en-NZ" sz="2000">
                <a:solidFill>
                  <a:srgbClr val="7030A0"/>
                </a:solidFill>
              </a:rPr>
              <a:t>in my web page:</a:t>
            </a:r>
            <a:br>
              <a:rPr lang="en-NZ" sz="2000">
                <a:solidFill>
                  <a:srgbClr val="7030A0"/>
                </a:solidFill>
              </a:rPr>
            </a:br>
            <a:r>
              <a:rPr lang="en-NZ" sz="2000">
                <a:solidFill>
                  <a:srgbClr val="7030A0"/>
                </a:solidFill>
              </a:rPr>
              <a:t>*/</a:t>
            </a:r>
            <a:br>
              <a:rPr lang="en-NZ" sz="2000">
                <a:solidFill>
                  <a:schemeClr val="accent5"/>
                </a:solidFill>
              </a:rPr>
            </a:br>
            <a:r>
              <a:rPr lang="en-NZ" sz="2000">
                <a:solidFill>
                  <a:schemeClr val="accent5"/>
                </a:solidFill>
              </a:rPr>
              <a:t>document.getElementById</a:t>
            </a:r>
            <a:r>
              <a:rPr lang="en-NZ" sz="2000">
                <a:solidFill>
                  <a:schemeClr val="accent5"/>
                </a:solidFill>
              </a:rPr>
              <a:t>("</a:t>
            </a:r>
            <a:r>
              <a:rPr lang="en-NZ" sz="2000">
                <a:solidFill>
                  <a:schemeClr val="accent5"/>
                </a:solidFill>
              </a:rPr>
              <a:t>myH</a:t>
            </a:r>
            <a:r>
              <a:rPr lang="en-NZ" sz="2000">
                <a:solidFill>
                  <a:schemeClr val="accent5"/>
                </a:solidFill>
              </a:rPr>
              <a:t>").</a:t>
            </a:r>
            <a:r>
              <a:rPr lang="en-NZ" sz="2000">
                <a:solidFill>
                  <a:schemeClr val="accent5"/>
                </a:solidFill>
              </a:rPr>
              <a:t>innerHTML</a:t>
            </a:r>
            <a:r>
              <a:rPr lang="en-NZ" sz="2000">
                <a:solidFill>
                  <a:schemeClr val="accent5"/>
                </a:solidFill>
              </a:rPr>
              <a:t> = "My First Page";</a:t>
            </a:r>
            <a:endParaRPr/>
          </a:p>
          <a:p>
            <a:pPr>
              <a:defRPr/>
            </a:pPr>
            <a:r>
              <a:rPr lang="en-NZ" sz="2000">
                <a:solidFill>
                  <a:schemeClr val="accent5"/>
                </a:solidFill>
              </a:rPr>
              <a:t>document.getElementById</a:t>
            </a:r>
            <a:r>
              <a:rPr lang="en-NZ" sz="2000">
                <a:solidFill>
                  <a:schemeClr val="accent5"/>
                </a:solidFill>
              </a:rPr>
              <a:t>("</a:t>
            </a:r>
            <a:r>
              <a:rPr lang="en-NZ" sz="2000">
                <a:solidFill>
                  <a:schemeClr val="accent5"/>
                </a:solidFill>
              </a:rPr>
              <a:t>myP</a:t>
            </a:r>
            <a:r>
              <a:rPr lang="en-NZ" sz="2000">
                <a:solidFill>
                  <a:schemeClr val="accent5"/>
                </a:solidFill>
              </a:rPr>
              <a:t>").</a:t>
            </a:r>
            <a:r>
              <a:rPr lang="en-NZ" sz="2000">
                <a:solidFill>
                  <a:schemeClr val="accent5"/>
                </a:solidFill>
              </a:rPr>
              <a:t>innerHTML</a:t>
            </a:r>
            <a:r>
              <a:rPr lang="en-NZ" sz="2000">
                <a:solidFill>
                  <a:schemeClr val="accent5"/>
                </a:solidFill>
              </a:rPr>
              <a:t> = "My first paragraph.";</a:t>
            </a: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879078" y="3180470"/>
            <a:ext cx="3631961" cy="1323439"/>
          </a:xfrm>
          <a:custGeom>
            <a:avLst/>
            <a:gdLst>
              <a:gd name="connsiteX0" fmla="*/ 0 w 3611641"/>
              <a:gd name="connsiteY0" fmla="*/ 0 h 1200329"/>
              <a:gd name="connsiteX1" fmla="*/ 3611641 w 3611641"/>
              <a:gd name="connsiteY1" fmla="*/ 0 h 1200329"/>
              <a:gd name="connsiteX2" fmla="*/ 3611641 w 3611641"/>
              <a:gd name="connsiteY2" fmla="*/ 1200329 h 1200329"/>
              <a:gd name="connsiteX3" fmla="*/ 0 w 3611641"/>
              <a:gd name="connsiteY3" fmla="*/ 1200329 h 1200329"/>
              <a:gd name="connsiteX4" fmla="*/ 0 w 3611641"/>
              <a:gd name="connsiteY4" fmla="*/ 0 h 1200329"/>
              <a:gd name="connsiteX0" fmla="*/ 0 w 3611641"/>
              <a:gd name="connsiteY0" fmla="*/ 0 h 2317929"/>
              <a:gd name="connsiteX1" fmla="*/ 3611641 w 3611641"/>
              <a:gd name="connsiteY1" fmla="*/ 0 h 2317929"/>
              <a:gd name="connsiteX2" fmla="*/ 3571001 w 3611641"/>
              <a:gd name="connsiteY2" fmla="*/ 2317929 h 2317929"/>
              <a:gd name="connsiteX3" fmla="*/ 0 w 3611641"/>
              <a:gd name="connsiteY3" fmla="*/ 1200329 h 2317929"/>
              <a:gd name="connsiteX4" fmla="*/ 0 w 3611641"/>
              <a:gd name="connsiteY4" fmla="*/ 0 h 2317929"/>
              <a:gd name="connsiteX0" fmla="*/ 20320 w 3631961"/>
              <a:gd name="connsiteY0" fmla="*/ 0 h 2338249"/>
              <a:gd name="connsiteX1" fmla="*/ 3631961 w 3631961"/>
              <a:gd name="connsiteY1" fmla="*/ 0 h 2338249"/>
              <a:gd name="connsiteX2" fmla="*/ 3591321 w 3631961"/>
              <a:gd name="connsiteY2" fmla="*/ 2317929 h 2338249"/>
              <a:gd name="connsiteX3" fmla="*/ 0 w 3631961"/>
              <a:gd name="connsiteY3" fmla="*/ 2338249 h 2338249"/>
              <a:gd name="connsiteX4" fmla="*/ 20320 w 3631961"/>
              <a:gd name="connsiteY4" fmla="*/ 0 h 2338249"/>
              <a:gd name="connsiteX0" fmla="*/ 20320 w 3631961"/>
              <a:gd name="connsiteY0" fmla="*/ 0 h 2338249"/>
              <a:gd name="connsiteX1" fmla="*/ 3631961 w 3631961"/>
              <a:gd name="connsiteY1" fmla="*/ 0 h 2338249"/>
              <a:gd name="connsiteX2" fmla="*/ 3591321 w 3631961"/>
              <a:gd name="connsiteY2" fmla="*/ 2338249 h 2338249"/>
              <a:gd name="connsiteX3" fmla="*/ 0 w 3631961"/>
              <a:gd name="connsiteY3" fmla="*/ 2338249 h 2338249"/>
              <a:gd name="connsiteX4" fmla="*/ 20320 w 3631961"/>
              <a:gd name="connsiteY4" fmla="*/ 0 h 233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961" h="2338249" fill="norm" stroke="1" extrusionOk="0">
                <a:moveTo>
                  <a:pt x="20320" y="0"/>
                </a:moveTo>
                <a:lnTo>
                  <a:pt x="3631961" y="0"/>
                </a:lnTo>
                <a:lnTo>
                  <a:pt x="3591321" y="2338249"/>
                </a:lnTo>
                <a:lnTo>
                  <a:pt x="0" y="2338249"/>
                </a:lnTo>
                <a:lnTo>
                  <a:pt x="20320" y="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2000">
                <a:solidFill>
                  <a:srgbClr val="7030A0"/>
                </a:solidFill>
              </a:rPr>
              <a:t>// Change heading:</a:t>
            </a:r>
            <a:br>
              <a:rPr lang="en-NZ" sz="2000">
                <a:solidFill>
                  <a:schemeClr val="accent5"/>
                </a:solidFill>
              </a:rPr>
            </a:br>
            <a:r>
              <a:rPr lang="en-NZ" sz="2000">
                <a:solidFill>
                  <a:schemeClr val="accent5"/>
                </a:solidFill>
              </a:rPr>
              <a:t>document.getElementById</a:t>
            </a:r>
            <a:r>
              <a:rPr lang="en-NZ" sz="2000">
                <a:solidFill>
                  <a:schemeClr val="accent5"/>
                </a:solidFill>
              </a:rPr>
              <a:t>("</a:t>
            </a:r>
            <a:r>
              <a:rPr lang="en-NZ" sz="2000">
                <a:solidFill>
                  <a:schemeClr val="accent5"/>
                </a:solidFill>
              </a:rPr>
              <a:t>myH</a:t>
            </a:r>
            <a:r>
              <a:rPr lang="en-NZ" sz="2000">
                <a:solidFill>
                  <a:schemeClr val="accent5"/>
                </a:solidFill>
              </a:rPr>
              <a:t>").</a:t>
            </a:r>
            <a:r>
              <a:rPr lang="en-NZ" sz="2000">
                <a:solidFill>
                  <a:schemeClr val="accent5"/>
                </a:solidFill>
              </a:rPr>
              <a:t>innerHTML</a:t>
            </a:r>
            <a:r>
              <a:rPr lang="en-NZ" sz="2000">
                <a:solidFill>
                  <a:schemeClr val="accent5"/>
                </a:solidFill>
              </a:rPr>
              <a:t> = "My First Page";</a:t>
            </a:r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825415" y="5622710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NZ" i="1"/>
              <a:t>Example of  single line Comments</a:t>
            </a:r>
            <a:endParaRPr lang="en-NZ"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Variables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55819" y="1750096"/>
            <a:ext cx="9627701" cy="41833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JavaScript variables are containers for storing data values</a:t>
            </a:r>
            <a:endParaRPr/>
          </a:p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Declare a JavaScript variable with the </a:t>
            </a:r>
            <a:r>
              <a:rPr lang="en-NZ" sz="2400" b="1">
                <a:solidFill>
                  <a:schemeClr val="accent5"/>
                </a:solidFill>
              </a:rPr>
              <a:t>var</a:t>
            </a:r>
            <a:r>
              <a:rPr lang="en-NZ" sz="2400">
                <a:solidFill>
                  <a:schemeClr val="tx1"/>
                </a:solidFill>
              </a:rPr>
              <a:t> keyword</a:t>
            </a:r>
            <a:endParaRPr/>
          </a:p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Rules for specifying names for variables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Contain letters, digits, underscores, and dollar signs.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Must begin with a letter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Names are case sensitive (y and Y are different variables)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Can not use Reserved words 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12" name="Rectangle 11"/>
          <p:cNvSpPr/>
          <p:nvPr/>
        </p:nvSpPr>
        <p:spPr bwMode="auto">
          <a:xfrm>
            <a:off x="4408774" y="5288608"/>
            <a:ext cx="27158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2200">
                <a:solidFill>
                  <a:schemeClr val="accent5"/>
                </a:solidFill>
              </a:rPr>
              <a:t>var</a:t>
            </a:r>
            <a:r>
              <a:rPr lang="en-NZ" sz="2200">
                <a:solidFill>
                  <a:schemeClr val="accent5"/>
                </a:solidFill>
              </a:rPr>
              <a:t> </a:t>
            </a:r>
            <a:r>
              <a:rPr lang="en-NZ" sz="2200">
                <a:solidFill>
                  <a:schemeClr val="accent5"/>
                </a:solidFill>
              </a:rPr>
              <a:t>my_number</a:t>
            </a:r>
            <a:r>
              <a:rPr lang="en-NZ" sz="2200">
                <a:solidFill>
                  <a:schemeClr val="accent5"/>
                </a:solidFill>
              </a:rPr>
              <a:t> = 5;</a:t>
            </a:r>
            <a:endParaRPr/>
          </a:p>
        </p:txBody>
      </p:sp>
      <p:sp>
        <p:nvSpPr>
          <p:cNvPr id="13" name="Rectangle 12"/>
          <p:cNvSpPr/>
          <p:nvPr/>
        </p:nvSpPr>
        <p:spPr bwMode="auto">
          <a:xfrm>
            <a:off x="3826140" y="5818192"/>
            <a:ext cx="371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NZ" i="1"/>
              <a:t>Example of a variable declaration</a:t>
            </a:r>
            <a:endParaRPr lang="en-NZ"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Data types of Variables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55819" y="1750096"/>
            <a:ext cx="9627701" cy="41833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JavaScript variables can hold many </a:t>
            </a:r>
            <a:r>
              <a:rPr lang="en-NZ" sz="2400" b="1">
                <a:solidFill>
                  <a:schemeClr val="tx1"/>
                </a:solidFill>
              </a:rPr>
              <a:t>data types</a:t>
            </a:r>
            <a:r>
              <a:rPr lang="en-NZ" sz="2400">
                <a:solidFill>
                  <a:schemeClr val="tx1"/>
                </a:solidFill>
              </a:rPr>
              <a:t>: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Numbers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Strings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 Arrays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Boolean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Objects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and more!!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Operators</a:t>
            </a:r>
            <a:endParaRPr lang="en-NZ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659235" y="2650608"/>
            <a:ext cx="4185623" cy="576262"/>
          </a:xfrm>
        </p:spPr>
        <p:txBody>
          <a:bodyPr/>
          <a:lstStyle/>
          <a:p>
            <a:pPr>
              <a:defRPr/>
            </a:pPr>
            <a:r>
              <a:rPr lang="en-NZ">
                <a:solidFill>
                  <a:schemeClr val="tx1"/>
                </a:solidFill>
              </a:rPr>
              <a:t>Arithmetic Operators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659235" y="3371177"/>
            <a:ext cx="4185623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Addition </a:t>
            </a:r>
            <a:r>
              <a:rPr lang="en-NZ" sz="2400">
                <a:solidFill>
                  <a:schemeClr val="accent5"/>
                </a:solidFill>
              </a:rPr>
              <a:t>+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Subtraction </a:t>
            </a:r>
            <a:r>
              <a:rPr lang="en-NZ" sz="2400">
                <a:solidFill>
                  <a:schemeClr val="accent5"/>
                </a:solidFill>
              </a:rPr>
              <a:t>–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Multiplication </a:t>
            </a:r>
            <a:r>
              <a:rPr lang="en-NZ" sz="2400">
                <a:solidFill>
                  <a:schemeClr val="accent5"/>
                </a:solidFill>
              </a:rPr>
              <a:t>*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Division </a:t>
            </a:r>
            <a:r>
              <a:rPr lang="en-NZ" sz="2400">
                <a:solidFill>
                  <a:schemeClr val="accent5"/>
                </a:solidFill>
              </a:rPr>
              <a:t>/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Modulus </a:t>
            </a:r>
            <a:r>
              <a:rPr lang="en-NZ" sz="2400">
                <a:solidFill>
                  <a:schemeClr val="accent5"/>
                </a:solidFill>
              </a:rPr>
              <a:t>%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Increment </a:t>
            </a:r>
            <a:r>
              <a:rPr lang="en-NZ" sz="2400">
                <a:solidFill>
                  <a:schemeClr val="accent5"/>
                </a:solidFill>
              </a:rPr>
              <a:t>++</a:t>
            </a:r>
            <a:endParaRPr/>
          </a:p>
          <a:p>
            <a:pPr>
              <a:defRPr/>
            </a:pPr>
            <a:endParaRPr lang="en-NZ" sz="260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 bwMode="auto">
          <a:xfrm>
            <a:off x="4388320" y="2692276"/>
            <a:ext cx="4185618" cy="576262"/>
          </a:xfrm>
        </p:spPr>
        <p:txBody>
          <a:bodyPr/>
          <a:lstStyle/>
          <a:p>
            <a:pPr>
              <a:defRPr/>
            </a:pPr>
            <a:r>
              <a:rPr lang="en-NZ">
                <a:solidFill>
                  <a:schemeClr val="tx1"/>
                </a:solidFill>
              </a:rPr>
              <a:t>Comparison Operators</a:t>
            </a:r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 bwMode="auto">
          <a:xfrm>
            <a:off x="4388320" y="3412845"/>
            <a:ext cx="4185617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Equal to </a:t>
            </a:r>
            <a:r>
              <a:rPr lang="en-NZ" sz="2400">
                <a:solidFill>
                  <a:schemeClr val="accent5"/>
                </a:solidFill>
              </a:rPr>
              <a:t>==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Not equal </a:t>
            </a:r>
            <a:r>
              <a:rPr lang="en-NZ" sz="2400">
                <a:solidFill>
                  <a:schemeClr val="accent5"/>
                </a:solidFill>
              </a:rPr>
              <a:t>!=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Greater then </a:t>
            </a:r>
            <a:r>
              <a:rPr lang="en-NZ" sz="2400">
                <a:solidFill>
                  <a:schemeClr val="accent5"/>
                </a:solidFill>
              </a:rPr>
              <a:t>&gt;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Less than </a:t>
            </a:r>
            <a:r>
              <a:rPr lang="en-NZ" sz="2400">
                <a:solidFill>
                  <a:schemeClr val="accent5"/>
                </a:solidFill>
              </a:rPr>
              <a:t>&lt;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Greater than or Equal </a:t>
            </a:r>
            <a:r>
              <a:rPr lang="en-NZ" sz="2400">
                <a:solidFill>
                  <a:schemeClr val="accent5"/>
                </a:solidFill>
              </a:rPr>
              <a:t>&gt;=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Less then or Equal </a:t>
            </a:r>
            <a:r>
              <a:rPr lang="en-NZ" sz="2400">
                <a:solidFill>
                  <a:schemeClr val="accent5"/>
                </a:solidFill>
              </a:rPr>
              <a:t>&lt;=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677334" y="1798777"/>
            <a:ext cx="9816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2400"/>
              <a:t>Let us take a simple expression 4 + 5 is equal to 9. Here 4 and 5 are called operands and ‘</a:t>
            </a:r>
            <a:r>
              <a:rPr lang="en-NZ" sz="2400">
                <a:solidFill>
                  <a:schemeClr val="accent5"/>
                </a:solidFill>
              </a:rPr>
              <a:t>+</a:t>
            </a:r>
            <a:r>
              <a:rPr lang="en-NZ" sz="2400"/>
              <a:t>’ is called the </a:t>
            </a:r>
            <a:r>
              <a:rPr lang="en-NZ" sz="2400">
                <a:solidFill>
                  <a:schemeClr val="accent5"/>
                </a:solidFill>
              </a:rPr>
              <a:t>operator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Operators</a:t>
            </a:r>
            <a:endParaRPr lang="en-NZ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675745" y="1579783"/>
            <a:ext cx="4185623" cy="576262"/>
          </a:xfrm>
        </p:spPr>
        <p:txBody>
          <a:bodyPr/>
          <a:lstStyle/>
          <a:p>
            <a:pPr>
              <a:defRPr/>
            </a:pPr>
            <a:r>
              <a:rPr lang="en-NZ">
                <a:solidFill>
                  <a:schemeClr val="tx1"/>
                </a:solidFill>
              </a:rPr>
              <a:t>Assignment Operators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675745" y="2381006"/>
            <a:ext cx="4375226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Assignment </a:t>
            </a:r>
            <a:r>
              <a:rPr lang="en-NZ" sz="2400">
                <a:solidFill>
                  <a:schemeClr val="accent5"/>
                </a:solidFill>
              </a:rPr>
              <a:t>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Add and Assignment </a:t>
            </a:r>
            <a:r>
              <a:rPr lang="en-NZ" sz="2400">
                <a:solidFill>
                  <a:schemeClr val="accent5"/>
                </a:solidFill>
              </a:rPr>
              <a:t>+=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Subtract and Assignment  </a:t>
            </a:r>
            <a:r>
              <a:rPr lang="en-NZ" sz="2400">
                <a:solidFill>
                  <a:schemeClr val="accent5"/>
                </a:solidFill>
              </a:rPr>
              <a:t>-=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Multiply and Assignment </a:t>
            </a:r>
            <a:r>
              <a:rPr lang="en-NZ" sz="2400">
                <a:solidFill>
                  <a:schemeClr val="accent5"/>
                </a:solidFill>
              </a:rPr>
              <a:t>*=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Divide and Assignment </a:t>
            </a:r>
            <a:r>
              <a:rPr lang="en-NZ" sz="2400">
                <a:solidFill>
                  <a:schemeClr val="accent5"/>
                </a:solidFill>
              </a:rPr>
              <a:t>/=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Modules and Assignment </a:t>
            </a:r>
            <a:r>
              <a:rPr lang="en-NZ" sz="2400">
                <a:solidFill>
                  <a:schemeClr val="accent5"/>
                </a:solidFill>
              </a:rPr>
              <a:t>%=</a:t>
            </a:r>
            <a:endParaRPr/>
          </a:p>
          <a:p>
            <a:pPr>
              <a:defRPr/>
            </a:pPr>
            <a:endParaRPr lang="en-NZ" sz="26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 bwMode="auto">
          <a:xfrm>
            <a:off x="5727012" y="1579783"/>
            <a:ext cx="4185618" cy="576262"/>
          </a:xfrm>
        </p:spPr>
        <p:txBody>
          <a:bodyPr/>
          <a:lstStyle/>
          <a:p>
            <a:pPr>
              <a:defRPr/>
            </a:pPr>
            <a:r>
              <a:rPr lang="en-NZ">
                <a:solidFill>
                  <a:schemeClr val="tx1"/>
                </a:solidFill>
              </a:rPr>
              <a:t>Logical Operators</a:t>
            </a:r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 bwMode="auto">
          <a:xfrm>
            <a:off x="5727013" y="2493828"/>
            <a:ext cx="4185617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Logical AND </a:t>
            </a:r>
            <a:r>
              <a:rPr lang="en-NZ" sz="2400">
                <a:solidFill>
                  <a:schemeClr val="accent5"/>
                </a:solidFill>
              </a:rPr>
              <a:t>&amp;&amp;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Logical OR </a:t>
            </a:r>
            <a:r>
              <a:rPr lang="en-NZ" sz="2400">
                <a:solidFill>
                  <a:schemeClr val="accent5"/>
                </a:solidFill>
              </a:rPr>
              <a:t>||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400">
                <a:solidFill>
                  <a:schemeClr val="tx1"/>
                </a:solidFill>
              </a:rPr>
              <a:t>Logical NOT </a:t>
            </a:r>
            <a:r>
              <a:rPr lang="en-NZ" sz="2400">
                <a:solidFill>
                  <a:schemeClr val="accent5"/>
                </a:solidFill>
              </a:rPr>
              <a:t>!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7318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Types of comparison</a:t>
            </a:r>
            <a:endParaRPr/>
          </a:p>
        </p:txBody>
      </p:sp>
      <p:sp>
        <p:nvSpPr>
          <p:cNvPr id="50557788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4" y="2160982"/>
            <a:ext cx="4185622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Equal to</a:t>
            </a:r>
            <a:endParaRPr/>
          </a:p>
        </p:txBody>
      </p:sp>
      <p:sp>
        <p:nvSpPr>
          <p:cNvPr id="151298138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4" y="2737244"/>
            <a:ext cx="4185622" cy="33041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4800"/>
              <a:t> </a:t>
            </a:r>
            <a:r>
              <a:rPr sz="4800"/>
              <a:t>==</a:t>
            </a:r>
            <a:endParaRPr sz="2000"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 sz="22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sz="2200">
                <a:latin typeface="Roboto Mono"/>
                <a:ea typeface="Roboto Mono"/>
                <a:cs typeface="Roboto Mono"/>
              </a:rPr>
              <a:t>Example: </a:t>
            </a:r>
            <a:endParaRPr sz="2200">
              <a:latin typeface="Roboto Mono"/>
              <a:ea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sz="2200">
                <a:latin typeface="Roboto Mono"/>
                <a:ea typeface="Roboto Mono"/>
                <a:cs typeface="Roboto Mono"/>
              </a:rPr>
              <a:t> var n = 10;</a:t>
            </a:r>
            <a:endParaRPr sz="22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sz="2200">
                <a:latin typeface="Roboto Mono"/>
                <a:ea typeface="Roboto Mono"/>
                <a:cs typeface="Roboto Mono"/>
              </a:rPr>
              <a:t>Assert (n == 10) 	// true</a:t>
            </a:r>
            <a:endParaRPr sz="22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sz="2200">
                <a:latin typeface="Roboto Mono"/>
                <a:ea typeface="Roboto Mono"/>
                <a:cs typeface="Roboto Mono"/>
              </a:rPr>
              <a:t>Assert (n == “10”) 	// true</a:t>
            </a:r>
            <a:endParaRPr sz="22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sz="2200">
                <a:latin typeface="Roboto Mono"/>
                <a:ea typeface="Roboto Mono"/>
                <a:cs typeface="Roboto Mono"/>
              </a:rPr>
              <a:t>Assert (n == 11) 	// false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8717794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2" y="2160982"/>
            <a:ext cx="4185617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Equal value and type</a:t>
            </a:r>
            <a:endParaRPr/>
          </a:p>
        </p:txBody>
      </p:sp>
      <p:sp>
        <p:nvSpPr>
          <p:cNvPr id="1215947170" name="Content Placeholder 5"/>
          <p:cNvSpPr>
            <a:spLocks noGrp="1"/>
          </p:cNvSpPr>
          <p:nvPr>
            <p:ph sz="quarter" idx="4"/>
          </p:nvPr>
        </p:nvSpPr>
        <p:spPr bwMode="auto">
          <a:xfrm flipH="0" flipV="0">
            <a:off x="5088384" y="2807368"/>
            <a:ext cx="4185616" cy="323399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>
              <a:defRPr/>
            </a:pPr>
            <a:r>
              <a:rPr sz="7200"/>
              <a:t> </a:t>
            </a:r>
            <a:r>
              <a:rPr sz="7200"/>
              <a:t>===</a:t>
            </a:r>
            <a:endParaRPr sz="7200"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 sz="36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 sz="3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Roboto Mono"/>
                <a:ea typeface="Roboto Mono"/>
                <a:cs typeface="Roboto Mono"/>
              </a:rPr>
              <a:t>Example: </a:t>
            </a:r>
            <a:endParaRPr lang="en-US" sz="3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 sz="3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Roboto Mono"/>
                <a:ea typeface="Roboto Mono"/>
                <a:cs typeface="Roboto Mono"/>
              </a:rPr>
              <a:t> var n = 10;</a:t>
            </a:r>
            <a:endParaRPr sz="36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 sz="3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Roboto Mono"/>
                <a:ea typeface="Roboto Mono"/>
                <a:cs typeface="Roboto Mono"/>
              </a:rPr>
              <a:t>Assert (n === 10) 	// true</a:t>
            </a:r>
            <a:endParaRPr sz="36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 sz="3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Roboto Mono"/>
                <a:ea typeface="Roboto Mono"/>
                <a:cs typeface="Roboto Mono"/>
              </a:rPr>
              <a:t>Assert (n === “10”) // false</a:t>
            </a:r>
            <a:endParaRPr sz="3600">
              <a:latin typeface="Roboto Mono"/>
              <a:cs typeface="Roboto Mono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 sz="3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Roboto Mono"/>
                <a:ea typeface="Roboto Mono"/>
                <a:cs typeface="Roboto Mono"/>
              </a:rPr>
              <a:t>Assert (n === 11) 	// false</a:t>
            </a:r>
            <a:endParaRPr sz="3600"/>
          </a:p>
        </p:txBody>
      </p:sp>
      <p:sp>
        <p:nvSpPr>
          <p:cNvPr id="1162017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2C51D8-60BB-1C03-E5B1-2DBA742BD809}" type="datetime1">
              <a:rPr lang="en-NZ"/>
              <a:t/>
            </a:fld>
            <a:endParaRPr lang="en-NZ"/>
          </a:p>
        </p:txBody>
      </p:sp>
      <p:sp>
        <p:nvSpPr>
          <p:cNvPr id="36363528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1192128933" name="Text Placeholder 2"/>
          <p:cNvSpPr>
            <a:spLocks noGrp="1"/>
          </p:cNvSpPr>
          <p:nvPr/>
        </p:nvSpPr>
        <p:spPr bwMode="auto">
          <a:xfrm flipH="0" flipV="0">
            <a:off x="702815" y="1436080"/>
            <a:ext cx="8624223" cy="576261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JavaScript has different types of comparators: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If statement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725161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NZ" sz="2600">
                <a:solidFill>
                  <a:schemeClr val="tx1"/>
                </a:solidFill>
              </a:rPr>
              <a:t>allows JavaScript to make decisions and execute statements conditionally</a:t>
            </a:r>
            <a:endParaRPr/>
          </a:p>
          <a:p>
            <a:pPr>
              <a:defRPr/>
            </a:pPr>
            <a:r>
              <a:rPr lang="en-NZ" sz="2600">
                <a:solidFill>
                  <a:schemeClr val="tx1"/>
                </a:solidFill>
              </a:rPr>
              <a:t>Syntax:</a:t>
            </a:r>
            <a:endParaRPr/>
          </a:p>
          <a:p>
            <a:pPr marL="0" indent="0">
              <a:buNone/>
              <a:defRPr/>
            </a:pPr>
            <a:r>
              <a:rPr lang="en-NZ" sz="2600">
                <a:solidFill>
                  <a:schemeClr val="accent5"/>
                </a:solidFill>
              </a:rPr>
              <a:t>	if (expression){</a:t>
            </a:r>
            <a:endParaRPr/>
          </a:p>
          <a:p>
            <a:pPr marL="0" indent="0">
              <a:buNone/>
              <a:defRPr/>
            </a:pPr>
            <a:r>
              <a:rPr lang="en-NZ" sz="2600">
                <a:solidFill>
                  <a:schemeClr val="accent5"/>
                </a:solidFill>
              </a:rPr>
              <a:t>   		Statement(s) to be executed if expression is true</a:t>
            </a:r>
            <a:endParaRPr/>
          </a:p>
          <a:p>
            <a:pPr marL="0" indent="0">
              <a:buNone/>
              <a:defRPr/>
            </a:pPr>
            <a:r>
              <a:rPr lang="en-NZ" sz="2600">
                <a:solidFill>
                  <a:schemeClr val="accent5"/>
                </a:solidFill>
              </a:rPr>
              <a:t>		}</a:t>
            </a:r>
            <a:endParaRPr/>
          </a:p>
          <a:p>
            <a:pPr>
              <a:defRPr/>
            </a:pPr>
            <a:r>
              <a:rPr lang="en-NZ" sz="2600">
                <a:solidFill>
                  <a:schemeClr val="tx1"/>
                </a:solidFill>
              </a:rPr>
              <a:t>You can add </a:t>
            </a:r>
            <a:r>
              <a:rPr lang="en-NZ" sz="2600">
                <a:solidFill>
                  <a:schemeClr val="accent5"/>
                </a:solidFill>
              </a:rPr>
              <a:t>else/else if</a:t>
            </a:r>
            <a:r>
              <a:rPr lang="en-NZ" sz="2600">
                <a:solidFill>
                  <a:schemeClr val="tx1"/>
                </a:solidFill>
              </a:rPr>
              <a:t> to if statement to allows JavaScript to execute statements in a more controlled way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If statement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3" y="1725161"/>
            <a:ext cx="9845522" cy="43418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2600">
                <a:solidFill>
                  <a:schemeClr val="tx1"/>
                </a:solidFill>
              </a:rPr>
              <a:t>Example: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600">
                <a:solidFill>
                  <a:schemeClr val="accent5"/>
                </a:solidFill>
              </a:rPr>
              <a:t>	</a:t>
            </a:r>
            <a:r>
              <a:rPr lang="en-NZ" sz="2400">
                <a:solidFill>
                  <a:schemeClr val="accent5"/>
                </a:solidFill>
              </a:rPr>
              <a:t>	</a:t>
            </a:r>
            <a:r>
              <a:rPr lang="en-NZ" sz="2400">
                <a:solidFill>
                  <a:schemeClr val="accent5"/>
                </a:solidFill>
              </a:rPr>
              <a:t>var</a:t>
            </a:r>
            <a:r>
              <a:rPr lang="en-NZ" sz="2400">
                <a:solidFill>
                  <a:schemeClr val="accent5"/>
                </a:solidFill>
              </a:rPr>
              <a:t> age = 15;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400">
                <a:solidFill>
                  <a:schemeClr val="accent5"/>
                </a:solidFill>
              </a:rPr>
              <a:t>       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400">
                <a:solidFill>
                  <a:schemeClr val="accent5"/>
                </a:solidFill>
              </a:rPr>
              <a:t>           if( age &gt; 18 ){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400">
                <a:solidFill>
                  <a:schemeClr val="accent5"/>
                </a:solidFill>
              </a:rPr>
              <a:t>               </a:t>
            </a:r>
            <a:r>
              <a:rPr lang="en-NZ" sz="2400">
                <a:solidFill>
                  <a:schemeClr val="accent5"/>
                </a:solidFill>
              </a:rPr>
              <a:t>document.write</a:t>
            </a:r>
            <a:r>
              <a:rPr lang="en-NZ" sz="2400">
                <a:solidFill>
                  <a:schemeClr val="accent5"/>
                </a:solidFill>
              </a:rPr>
              <a:t>("&lt;b&gt;Qualifies for driving&lt;/b&gt;");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400">
                <a:solidFill>
                  <a:schemeClr val="accent5"/>
                </a:solidFill>
              </a:rPr>
              <a:t>            }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400">
                <a:solidFill>
                  <a:schemeClr val="accent5"/>
                </a:solidFill>
              </a:rPr>
              <a:t>            else{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400">
                <a:solidFill>
                  <a:schemeClr val="accent5"/>
                </a:solidFill>
              </a:rPr>
              <a:t>              </a:t>
            </a:r>
            <a:r>
              <a:rPr lang="en-NZ" sz="2400">
                <a:solidFill>
                  <a:schemeClr val="accent5"/>
                </a:solidFill>
              </a:rPr>
              <a:t>document.write</a:t>
            </a:r>
            <a:r>
              <a:rPr lang="en-NZ" sz="2400">
                <a:solidFill>
                  <a:schemeClr val="accent5"/>
                </a:solidFill>
              </a:rPr>
              <a:t>("&lt;b&gt;Does not qualify for driving&lt;/b&gt;");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400">
                <a:solidFill>
                  <a:schemeClr val="accent5"/>
                </a:solidFill>
              </a:rPr>
              <a:t>          }</a:t>
            </a:r>
            <a:endParaRPr/>
          </a:p>
          <a:p>
            <a:pPr marL="0" indent="0">
              <a:buNone/>
              <a:defRPr/>
            </a:pPr>
            <a:endParaRPr lang="en-NZ" sz="260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Switch statement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681618"/>
            <a:ext cx="8596668" cy="388077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Used to perform different actions based on different conditions </a:t>
            </a:r>
            <a:endParaRPr/>
          </a:p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Syntax:</a:t>
            </a:r>
            <a:r>
              <a:rPr lang="en-NZ" sz="2200">
                <a:solidFill>
                  <a:schemeClr val="tx1"/>
                </a:solidFill>
              </a:rPr>
              <a:t>	</a:t>
            </a:r>
            <a:r>
              <a:rPr lang="en-NZ" sz="2200">
                <a:solidFill>
                  <a:schemeClr val="accent5"/>
                </a:solidFill>
              </a:rPr>
              <a:t>		switch(</a:t>
            </a:r>
            <a:r>
              <a:rPr lang="en-NZ" sz="2200" i="1">
                <a:solidFill>
                  <a:schemeClr val="accent5"/>
                </a:solidFill>
              </a:rPr>
              <a:t>expression</a:t>
            </a:r>
            <a:r>
              <a:rPr lang="en-NZ" sz="2200">
                <a:solidFill>
                  <a:schemeClr val="accent5"/>
                </a:solidFill>
              </a:rPr>
              <a:t>) {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    					case </a:t>
            </a:r>
            <a:r>
              <a:rPr lang="en-NZ" sz="2200" i="1">
                <a:solidFill>
                  <a:schemeClr val="accent5"/>
                </a:solidFill>
              </a:rPr>
              <a:t>n</a:t>
            </a:r>
            <a:r>
              <a:rPr lang="en-NZ" sz="2200">
                <a:solidFill>
                  <a:schemeClr val="accent5"/>
                </a:solidFill>
              </a:rPr>
              <a:t>: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 i="1">
                <a:solidFill>
                  <a:schemeClr val="accent5"/>
                </a:solidFill>
              </a:rPr>
              <a:t>       						 	code block</a:t>
            </a:r>
            <a:br>
              <a:rPr lang="en-NZ" sz="2200" i="1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       							 break;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   					case </a:t>
            </a:r>
            <a:r>
              <a:rPr lang="en-NZ" sz="2200" i="1">
                <a:solidFill>
                  <a:schemeClr val="accent5"/>
                </a:solidFill>
              </a:rPr>
              <a:t>n</a:t>
            </a:r>
            <a:r>
              <a:rPr lang="en-NZ" sz="2200">
                <a:solidFill>
                  <a:schemeClr val="accent5"/>
                </a:solidFill>
              </a:rPr>
              <a:t>: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 i="1">
                <a:solidFill>
                  <a:schemeClr val="accent5"/>
                </a:solidFill>
              </a:rPr>
              <a:t>        							code block</a:t>
            </a:r>
            <a:br>
              <a:rPr lang="en-NZ" sz="2200" i="1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        							break;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    					default: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       						 </a:t>
            </a:r>
            <a:r>
              <a:rPr lang="en-NZ" sz="2200" i="1">
                <a:solidFill>
                  <a:schemeClr val="accent5"/>
                </a:solidFill>
              </a:rPr>
              <a:t>default code block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					}</a:t>
            </a:r>
            <a:endParaRPr/>
          </a:p>
          <a:p>
            <a:pPr marL="0" indent="0">
              <a:buNone/>
              <a:defRPr/>
            </a:pPr>
            <a:endParaRPr lang="en-NZ" sz="260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Assignment 1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Marking schedule for booking system has been fixed</a:t>
            </a:r>
            <a:endParaRPr/>
          </a:p>
          <a:p>
            <a:pPr lvl="1">
              <a:defRPr/>
            </a:pPr>
            <a:r>
              <a:rPr lang="en-NZ"/>
              <a:t>No longer conflicts with Part 3 instructions for form inputs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F306E62-A245-44B2-886D-76FBC41B9638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Switch statement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78934" y="1405847"/>
            <a:ext cx="8596668" cy="48352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Example:</a:t>
            </a:r>
            <a:r>
              <a:rPr lang="en-NZ" sz="2200">
                <a:solidFill>
                  <a:schemeClr val="accent5"/>
                </a:solidFill>
              </a:rPr>
              <a:t>			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		 </a:t>
            </a:r>
            <a:r>
              <a:rPr lang="en-NZ" sz="2200">
                <a:solidFill>
                  <a:schemeClr val="accent5"/>
                </a:solidFill>
              </a:rPr>
              <a:t>var</a:t>
            </a:r>
            <a:r>
              <a:rPr lang="en-NZ" sz="2200">
                <a:solidFill>
                  <a:schemeClr val="accent5"/>
                </a:solidFill>
              </a:rPr>
              <a:t> grade='A';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("Entering switch block&lt;</a:t>
            </a:r>
            <a:r>
              <a:rPr lang="en-NZ" sz="2200">
                <a:solidFill>
                  <a:schemeClr val="accent5"/>
                </a:solidFill>
              </a:rPr>
              <a:t>br</a:t>
            </a:r>
            <a:r>
              <a:rPr lang="en-NZ" sz="2200">
                <a:solidFill>
                  <a:schemeClr val="accent5"/>
                </a:solidFill>
              </a:rPr>
              <a:t> /&gt;");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switch (grade)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{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case 'A': 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("Good job&lt;</a:t>
            </a:r>
            <a:r>
              <a:rPr lang="en-NZ" sz="2200">
                <a:solidFill>
                  <a:schemeClr val="accent5"/>
                </a:solidFill>
              </a:rPr>
              <a:t>br</a:t>
            </a:r>
            <a:r>
              <a:rPr lang="en-NZ" sz="2200">
                <a:solidFill>
                  <a:schemeClr val="accent5"/>
                </a:solidFill>
              </a:rPr>
              <a:t> /&gt;");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			break;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case 'B': 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("Pretty good&lt;</a:t>
            </a:r>
            <a:r>
              <a:rPr lang="en-NZ" sz="2200">
                <a:solidFill>
                  <a:schemeClr val="accent5"/>
                </a:solidFill>
              </a:rPr>
              <a:t>br</a:t>
            </a:r>
            <a:r>
              <a:rPr lang="en-NZ" sz="2200">
                <a:solidFill>
                  <a:schemeClr val="accent5"/>
                </a:solidFill>
              </a:rPr>
              <a:t> /&gt;");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			 break;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		    default:  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("Unknown grade&lt;</a:t>
            </a:r>
            <a:r>
              <a:rPr lang="en-NZ" sz="2200">
                <a:solidFill>
                  <a:schemeClr val="accent5"/>
                </a:solidFill>
              </a:rPr>
              <a:t>br</a:t>
            </a:r>
            <a:r>
              <a:rPr lang="en-NZ" sz="2200">
                <a:solidFill>
                  <a:schemeClr val="accent5"/>
                </a:solidFill>
              </a:rPr>
              <a:t> /&gt;")</a:t>
            </a:r>
            <a:endParaRPr/>
          </a:p>
          <a:p>
            <a:pPr marL="0" indent="0"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		}</a:t>
            </a:r>
            <a:endParaRPr/>
          </a:p>
          <a:p>
            <a:pPr marL="0" indent="0">
              <a:buNone/>
              <a:defRPr/>
            </a:pPr>
            <a:endParaRPr lang="en-NZ" sz="260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For-loop statement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638075"/>
            <a:ext cx="8596668" cy="47232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loops through a block of code a number of times</a:t>
            </a:r>
            <a:endParaRPr/>
          </a:p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Syntax: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/>
              <a:t>			</a:t>
            </a:r>
            <a:r>
              <a:rPr lang="en-NZ" sz="2200">
                <a:solidFill>
                  <a:schemeClr val="accent5"/>
                </a:solidFill>
              </a:rPr>
              <a:t>for (</a:t>
            </a:r>
            <a:r>
              <a:rPr lang="en-NZ" sz="2200" i="1">
                <a:solidFill>
                  <a:schemeClr val="accent5"/>
                </a:solidFill>
              </a:rPr>
              <a:t>initialization; test condition; iteration statement</a:t>
            </a:r>
            <a:r>
              <a:rPr lang="en-NZ" sz="2200">
                <a:solidFill>
                  <a:schemeClr val="accent5"/>
                </a:solidFill>
              </a:rPr>
              <a:t>) 			{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    					</a:t>
            </a:r>
            <a:r>
              <a:rPr lang="en-NZ" sz="2200" i="1">
                <a:solidFill>
                  <a:schemeClr val="accent5"/>
                </a:solidFill>
              </a:rPr>
              <a:t>code block to be executed</a:t>
            </a:r>
            <a:br>
              <a:rPr lang="en-NZ" sz="2200">
                <a:solidFill>
                  <a:schemeClr val="accent5"/>
                </a:solidFill>
              </a:rPr>
            </a:br>
            <a:r>
              <a:rPr lang="en-NZ" sz="2200">
                <a:solidFill>
                  <a:schemeClr val="accent5"/>
                </a:solidFill>
              </a:rPr>
              <a:t>			}</a:t>
            </a:r>
            <a:endParaRPr/>
          </a:p>
          <a:p>
            <a:pPr>
              <a:defRPr/>
            </a:pPr>
            <a:r>
              <a:rPr lang="en-NZ" sz="2200">
                <a:solidFill>
                  <a:schemeClr val="tx1"/>
                </a:solidFill>
              </a:rPr>
              <a:t>Example: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tx1"/>
                </a:solidFill>
              </a:rPr>
              <a:t>			</a:t>
            </a:r>
            <a:r>
              <a:rPr lang="en-NZ" sz="2200">
                <a:solidFill>
                  <a:schemeClr val="accent5"/>
                </a:solidFill>
              </a:rPr>
              <a:t> for(</a:t>
            </a:r>
            <a:r>
              <a:rPr lang="en-NZ" sz="2200">
                <a:solidFill>
                  <a:schemeClr val="accent5"/>
                </a:solidFill>
              </a:rPr>
              <a:t>var</a:t>
            </a:r>
            <a:r>
              <a:rPr lang="en-NZ" sz="2200">
                <a:solidFill>
                  <a:schemeClr val="accent5"/>
                </a:solidFill>
              </a:rPr>
              <a:t> count = 0; count &lt; 10; count++){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			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("Current Count : " + count 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			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("&lt;</a:t>
            </a:r>
            <a:r>
              <a:rPr lang="en-NZ" sz="2200">
                <a:solidFill>
                  <a:schemeClr val="accent5"/>
                </a:solidFill>
              </a:rPr>
              <a:t>br</a:t>
            </a:r>
            <a:r>
              <a:rPr lang="en-NZ" sz="2200">
                <a:solidFill>
                  <a:schemeClr val="accent5"/>
                </a:solidFill>
              </a:rPr>
              <a:t> /&gt;");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 }</a:t>
            </a:r>
            <a:endParaRPr/>
          </a:p>
          <a:p>
            <a:pPr marL="0" indent="0">
              <a:buNone/>
              <a:defRPr/>
            </a:pPr>
            <a:endParaRPr lang="en-NZ" sz="220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While-Loop statement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638075"/>
            <a:ext cx="8989180" cy="47232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 to execute a statement or code block repeatedly as long as an </a:t>
            </a:r>
            <a:r>
              <a:rPr lang="en-NZ" sz="2400" b="1">
                <a:solidFill>
                  <a:schemeClr val="tx1"/>
                </a:solidFill>
              </a:rPr>
              <a:t>expression </a:t>
            </a:r>
            <a:r>
              <a:rPr lang="en-NZ" sz="2400">
                <a:solidFill>
                  <a:schemeClr val="tx1"/>
                </a:solidFill>
              </a:rPr>
              <a:t>is true </a:t>
            </a:r>
            <a:endParaRPr/>
          </a:p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Syntax: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While-do loop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		while (expression){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				Statement(s) to be executed if expression is true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		}</a:t>
            </a:r>
            <a:endParaRPr/>
          </a:p>
          <a:p>
            <a:pPr lvl="1">
              <a:defRPr/>
            </a:pPr>
            <a:r>
              <a:rPr lang="en-NZ" sz="2200">
                <a:solidFill>
                  <a:schemeClr val="tx1"/>
                </a:solidFill>
              </a:rPr>
              <a:t>Do-while loop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tx1"/>
                </a:solidFill>
              </a:rPr>
              <a:t>    </a:t>
            </a:r>
            <a:r>
              <a:rPr lang="en-NZ" sz="2200">
                <a:solidFill>
                  <a:schemeClr val="accent5"/>
                </a:solidFill>
              </a:rPr>
              <a:t>do{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			Statement(s) to be executed;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	} while (expression);</a:t>
            </a:r>
            <a:endParaRPr/>
          </a:p>
          <a:p>
            <a:pPr marL="0" indent="0">
              <a:buNone/>
              <a:defRPr/>
            </a:pPr>
            <a:endParaRPr lang="en-NZ" sz="2200">
              <a:solidFill>
                <a:schemeClr val="accent5"/>
              </a:solidFill>
            </a:endParaRPr>
          </a:p>
          <a:p>
            <a:pPr marL="0" indent="0">
              <a:buNone/>
              <a:defRPr/>
            </a:pPr>
            <a:endParaRPr lang="en-NZ" sz="2200">
              <a:solidFill>
                <a:schemeClr val="accent5"/>
              </a:solidFill>
            </a:endParaRPr>
          </a:p>
          <a:p>
            <a:pPr marL="0" indent="0">
              <a:buNone/>
              <a:defRPr/>
            </a:pPr>
            <a:endParaRPr lang="en-NZ" sz="260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While-Loop statement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638075"/>
            <a:ext cx="8989180" cy="47232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Example:</a:t>
            </a:r>
            <a:endParaRPr/>
          </a:p>
          <a:p>
            <a:pPr marL="0" indent="0">
              <a:buNone/>
              <a:defRPr/>
            </a:pPr>
            <a:endParaRPr lang="en-NZ" sz="240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		</a:t>
            </a:r>
            <a:r>
              <a:rPr lang="en-NZ" sz="2200">
                <a:solidFill>
                  <a:schemeClr val="accent5"/>
                </a:solidFill>
              </a:rPr>
              <a:t>var</a:t>
            </a:r>
            <a:r>
              <a:rPr lang="en-NZ" sz="2200">
                <a:solidFill>
                  <a:schemeClr val="accent5"/>
                </a:solidFill>
              </a:rPr>
              <a:t> count = 0;   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("Starting Loop" + "&lt;</a:t>
            </a:r>
            <a:r>
              <a:rPr lang="en-NZ" sz="2200">
                <a:solidFill>
                  <a:schemeClr val="accent5"/>
                </a:solidFill>
              </a:rPr>
              <a:t>br</a:t>
            </a:r>
            <a:r>
              <a:rPr lang="en-NZ" sz="2200">
                <a:solidFill>
                  <a:schemeClr val="accent5"/>
                </a:solidFill>
              </a:rPr>
              <a:t> /&gt;");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do{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</a:t>
            </a:r>
            <a:r>
              <a:rPr lang="en-NZ" sz="2200">
                <a:solidFill>
                  <a:schemeClr val="accent5"/>
                </a:solidFill>
              </a:rPr>
              <a:t>document.write</a:t>
            </a:r>
            <a:r>
              <a:rPr lang="en-NZ" sz="2200">
                <a:solidFill>
                  <a:schemeClr val="accent5"/>
                </a:solidFill>
              </a:rPr>
              <a:t>("Current Count : " + count + "&lt;</a:t>
            </a:r>
            <a:r>
              <a:rPr lang="en-NZ" sz="2200">
                <a:solidFill>
                  <a:schemeClr val="accent5"/>
                </a:solidFill>
              </a:rPr>
              <a:t>br</a:t>
            </a:r>
            <a:r>
              <a:rPr lang="en-NZ" sz="2200">
                <a:solidFill>
                  <a:schemeClr val="accent5"/>
                </a:solidFill>
              </a:rPr>
              <a:t> /&gt;");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   count++;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}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   while (count &lt; 5);</a:t>
            </a:r>
            <a:endParaRPr/>
          </a:p>
          <a:p>
            <a:pPr marL="0" indent="0">
              <a:buNone/>
              <a:defRPr/>
            </a:pPr>
            <a:endParaRPr lang="en-NZ" sz="2200">
              <a:solidFill>
                <a:schemeClr val="accent5"/>
              </a:solidFill>
            </a:endParaRPr>
          </a:p>
          <a:p>
            <a:pPr marL="0" indent="0">
              <a:buNone/>
              <a:defRPr/>
            </a:pPr>
            <a:endParaRPr lang="en-NZ" sz="260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Defining a function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820637"/>
            <a:ext cx="8989180" cy="47232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A group of reusable code which can be called anywhere in your program</a:t>
            </a:r>
            <a:endParaRPr/>
          </a:p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Syntax: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		function </a:t>
            </a:r>
            <a:r>
              <a:rPr lang="en-NZ" sz="2200">
                <a:solidFill>
                  <a:schemeClr val="accent5"/>
                </a:solidFill>
              </a:rPr>
              <a:t>function_name</a:t>
            </a:r>
            <a:r>
              <a:rPr lang="en-NZ" sz="2200">
                <a:solidFill>
                  <a:schemeClr val="accent5"/>
                </a:solidFill>
              </a:rPr>
              <a:t>(parameter-list)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	{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		 statements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		 }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NZ" sz="2200"/>
              <a:t>Example: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/>
              <a:t>			</a:t>
            </a:r>
            <a:r>
              <a:rPr lang="en-NZ" sz="2200">
                <a:solidFill>
                  <a:schemeClr val="accent5"/>
                </a:solidFill>
              </a:rPr>
              <a:t>function </a:t>
            </a:r>
            <a:r>
              <a:rPr lang="en-NZ" sz="2200">
                <a:solidFill>
                  <a:schemeClr val="accent5"/>
                </a:solidFill>
              </a:rPr>
              <a:t>sayHello</a:t>
            </a:r>
            <a:r>
              <a:rPr lang="en-NZ" sz="2200">
                <a:solidFill>
                  <a:schemeClr val="accent5"/>
                </a:solidFill>
              </a:rPr>
              <a:t>()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		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    			alert("Hello there");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NZ" sz="2200">
                <a:solidFill>
                  <a:schemeClr val="accent5"/>
                </a:solidFill>
              </a:rPr>
              <a:t>     			 }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NZ" sz="2200">
              <a:solidFill>
                <a:schemeClr val="accent5"/>
              </a:solidFill>
            </a:endParaRPr>
          </a:p>
          <a:p>
            <a:pPr marL="0" indent="0">
              <a:buNone/>
              <a:defRPr/>
            </a:pPr>
            <a:endParaRPr lang="en-NZ" sz="2200">
              <a:solidFill>
                <a:schemeClr val="accent5"/>
              </a:solidFill>
            </a:endParaRPr>
          </a:p>
          <a:p>
            <a:pPr marL="0" indent="0">
              <a:buNone/>
              <a:defRPr/>
            </a:pPr>
            <a:endParaRPr lang="en-NZ" sz="260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Exercise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NZ" sz="2400"/>
              <a:t>Exercise – CSS with Javascript.doc</a:t>
            </a:r>
            <a:r>
              <a:rPr lang="en-NZ" sz="2400"/>
              <a:t> </a:t>
            </a:r>
            <a:endParaRPr/>
          </a:p>
          <a:p>
            <a:pPr>
              <a:defRPr/>
            </a:pPr>
            <a:r>
              <a:rPr lang="en-US" sz="2200"/>
              <a:t>HTML_Javascript_tutorials.zip</a:t>
            </a:r>
            <a:endParaRPr lang="en-US" sz="2200"/>
          </a:p>
          <a:p>
            <a:pPr lvl="1">
              <a:defRPr/>
            </a:pPr>
            <a:r>
              <a:rPr lang="en-US" sz="2000"/>
              <a:t>3 Exercises to follow in the zip.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CEAA5A-11C3-47A6-B6CA-D617DFE0EB25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70368" y="2404534"/>
            <a:ext cx="8703635" cy="1646302"/>
          </a:xfrm>
        </p:spPr>
        <p:txBody>
          <a:bodyPr/>
          <a:lstStyle/>
          <a:p>
            <a:pPr>
              <a:defRPr/>
            </a:pPr>
            <a:r>
              <a:rPr lang="en-NZ"/>
              <a:t>End of The Session 1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NZ" sz="3600"/>
              <a:t>Week 3 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C5DD9AC-4BC7-474D-8859-137F8FD39821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Contents of This session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JavaScript Basic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</a:rPr>
              <a:t>Variable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</a:rPr>
              <a:t>Operators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</a:rPr>
              <a:t>If/Loop statement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</a:rPr>
              <a:t>Function</a:t>
            </a:r>
            <a:endParaRPr/>
          </a:p>
          <a:p>
            <a:pPr lvl="1">
              <a:defRPr/>
            </a:pP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5DF58-42F1-42F6-9B5C-EF3B3E12005A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What is JavaScript?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930400"/>
            <a:ext cx="8518183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Verdana"/>
              </a:rPr>
              <a:t>The programming language of HTML and the Web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Verdana"/>
              </a:rPr>
              <a:t>We can use it to: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  <a:latin typeface="Verdana"/>
              </a:rPr>
              <a:t>Change HTML content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  <a:latin typeface="Verdana"/>
              </a:rPr>
              <a:t>Change HTML Attribute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  <a:latin typeface="Verdana"/>
              </a:rPr>
              <a:t>Change CSS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  <a:latin typeface="Verdana"/>
              </a:rPr>
              <a:t>Validate Data</a:t>
            </a:r>
            <a:endParaRPr/>
          </a:p>
          <a:p>
            <a:pPr lvl="1">
              <a:defRPr/>
            </a:pP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How to use JavaScript?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930400"/>
            <a:ext cx="8518183" cy="388077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Verdana"/>
              </a:rPr>
              <a:t>In HTML, JavaScript code must be inserted between &lt;script&gt; and &lt;/script&gt; tags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Verdana"/>
              </a:rPr>
              <a:t>Example: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solidFill>
                  <a:srgbClr val="333333"/>
                </a:solidFill>
                <a:latin typeface="Verdana"/>
              </a:rPr>
              <a:t>	</a:t>
            </a:r>
            <a:r>
              <a:rPr lang="en-US" sz="2400">
                <a:solidFill>
                  <a:schemeClr val="accent5"/>
                </a:solidFill>
                <a:latin typeface="Verdana"/>
              </a:rPr>
              <a:t>&lt;script&gt;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solidFill>
                  <a:schemeClr val="accent5"/>
                </a:solidFill>
                <a:latin typeface="Verdana"/>
              </a:rPr>
              <a:t>		</a:t>
            </a:r>
            <a:r>
              <a:rPr lang="en-US" sz="2400">
                <a:solidFill>
                  <a:schemeClr val="accent5"/>
                </a:solidFill>
                <a:latin typeface="Verdana"/>
              </a:rPr>
              <a:t>document.getElementById</a:t>
            </a:r>
            <a:r>
              <a:rPr lang="en-US" sz="2400">
                <a:solidFill>
                  <a:schemeClr val="accent5"/>
                </a:solidFill>
                <a:latin typeface="Verdana"/>
              </a:rPr>
              <a:t>("demo").</a:t>
            </a:r>
            <a:r>
              <a:rPr lang="en-US" sz="2400">
                <a:solidFill>
                  <a:schemeClr val="accent5"/>
                </a:solidFill>
                <a:latin typeface="Verdana"/>
              </a:rPr>
              <a:t>innerHTML</a:t>
            </a:r>
            <a:r>
              <a:rPr lang="en-US" sz="2400">
                <a:solidFill>
                  <a:schemeClr val="accent5"/>
                </a:solidFill>
                <a:latin typeface="Verdana"/>
              </a:rPr>
              <a:t> 		= "My First JavaScript";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solidFill>
                  <a:schemeClr val="accent5"/>
                </a:solidFill>
                <a:latin typeface="Verdana"/>
              </a:rPr>
              <a:t>	&lt;/script&gt;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You can place any number of scripts in an HTML document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16576" y="211309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NZ"/>
              <a:t>How to use JavaScript?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274644"/>
            <a:ext cx="8518183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Scripts can be placed in the &lt;body&gt;, or in the &lt;head&gt; section of an HTML page, or in both.</a:t>
            </a:r>
            <a:endParaRPr/>
          </a:p>
          <a:p>
            <a:pPr marL="0" indent="0">
              <a:buNone/>
              <a:defRPr/>
            </a:pPr>
            <a:endParaRPr lang="en-US" sz="2400"/>
          </a:p>
          <a:p>
            <a:pPr lvl="1">
              <a:defRPr/>
            </a:pP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993472" y="2094369"/>
            <a:ext cx="78859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/>
                </a:solidFill>
              </a:rPr>
              <a:t>&lt;!DOCTYPE html&gt;</a:t>
            </a:r>
            <a:br>
              <a:rPr lang="en-US" sz="2000">
                <a:solidFill>
                  <a:schemeClr val="accent5"/>
                </a:solidFill>
              </a:rPr>
            </a:br>
            <a:r>
              <a:rPr lang="en-US" sz="2000">
                <a:solidFill>
                  <a:schemeClr val="accent5"/>
                </a:solidFill>
              </a:rPr>
              <a:t>&lt;html&gt;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accent5"/>
                </a:solidFill>
              </a:rPr>
              <a:t>&lt;head&gt;</a:t>
            </a:r>
            <a:br>
              <a:rPr lang="en-US" sz="2000">
                <a:solidFill>
                  <a:schemeClr val="accent5"/>
                </a:solidFill>
              </a:rPr>
            </a:br>
            <a:r>
              <a:rPr lang="en-US" sz="2000">
                <a:solidFill>
                  <a:schemeClr val="accent5"/>
                </a:solidFill>
              </a:rPr>
              <a:t>	</a:t>
            </a:r>
            <a:r>
              <a:rPr lang="en-US" sz="2000">
                <a:solidFill>
                  <a:srgbClr val="7030A0"/>
                </a:solidFill>
              </a:rPr>
              <a:t>&lt;script&gt;</a:t>
            </a:r>
            <a:br>
              <a:rPr lang="en-US" sz="2000">
                <a:solidFill>
                  <a:srgbClr val="7030A0"/>
                </a:solidFill>
              </a:rPr>
            </a:br>
            <a:r>
              <a:rPr lang="en-US" sz="2000">
                <a:solidFill>
                  <a:srgbClr val="7030A0"/>
                </a:solidFill>
              </a:rPr>
              <a:t>		function </a:t>
            </a:r>
            <a:r>
              <a:rPr lang="en-US" sz="2000">
                <a:solidFill>
                  <a:srgbClr val="7030A0"/>
                </a:solidFill>
              </a:rPr>
              <a:t>myFunction</a:t>
            </a:r>
            <a:r>
              <a:rPr lang="en-US" sz="2000">
                <a:solidFill>
                  <a:srgbClr val="7030A0"/>
                </a:solidFill>
              </a:rPr>
              <a:t>() {</a:t>
            </a:r>
            <a:br>
              <a:rPr lang="en-US" sz="2000">
                <a:solidFill>
                  <a:srgbClr val="7030A0"/>
                </a:solidFill>
              </a:rPr>
            </a:br>
            <a:r>
              <a:rPr lang="en-US" sz="2000">
                <a:solidFill>
                  <a:srgbClr val="7030A0"/>
                </a:solidFill>
              </a:rPr>
              <a:t>    		</a:t>
            </a:r>
            <a:r>
              <a:rPr lang="en-US" sz="2000">
                <a:solidFill>
                  <a:srgbClr val="7030A0"/>
                </a:solidFill>
              </a:rPr>
              <a:t>document.getElementById</a:t>
            </a:r>
            <a:r>
              <a:rPr lang="en-US" sz="2000">
                <a:solidFill>
                  <a:srgbClr val="7030A0"/>
                </a:solidFill>
              </a:rPr>
              <a:t>("demo").</a:t>
            </a:r>
            <a:r>
              <a:rPr lang="en-US" sz="2000">
                <a:solidFill>
                  <a:srgbClr val="7030A0"/>
                </a:solidFill>
              </a:rPr>
              <a:t>innerHTML</a:t>
            </a:r>
            <a:r>
              <a:rPr lang="en-US" sz="2000">
                <a:solidFill>
                  <a:srgbClr val="7030A0"/>
                </a:solidFill>
              </a:rPr>
              <a:t> 		= "Paragraph changed.";}</a:t>
            </a:r>
            <a:br>
              <a:rPr lang="en-US" sz="2000">
                <a:solidFill>
                  <a:srgbClr val="7030A0"/>
                </a:solidFill>
              </a:rPr>
            </a:br>
            <a:r>
              <a:rPr lang="en-US" sz="2000">
                <a:solidFill>
                  <a:srgbClr val="7030A0"/>
                </a:solidFill>
              </a:rPr>
              <a:t>	&lt;/script&gt;</a:t>
            </a:r>
            <a:br>
              <a:rPr lang="en-US" sz="2000">
                <a:solidFill>
                  <a:schemeClr val="accent5"/>
                </a:solidFill>
              </a:rPr>
            </a:br>
            <a:r>
              <a:rPr lang="en-US" sz="2000">
                <a:solidFill>
                  <a:schemeClr val="accent5"/>
                </a:solidFill>
              </a:rPr>
              <a:t>&lt;/head&gt;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accent5"/>
                </a:solidFill>
              </a:rPr>
              <a:t>&lt;body&gt;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accent5"/>
                </a:solidFill>
              </a:rPr>
              <a:t>	….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accent5"/>
                </a:solidFill>
              </a:rPr>
              <a:t>&lt;/body&gt;</a:t>
            </a:r>
            <a:br>
              <a:rPr lang="en-US" sz="2000">
                <a:solidFill>
                  <a:schemeClr val="accent5"/>
                </a:solidFill>
              </a:rPr>
            </a:br>
            <a:r>
              <a:rPr lang="en-US" sz="2000">
                <a:solidFill>
                  <a:schemeClr val="accent5"/>
                </a:solidFill>
              </a:rPr>
              <a:t>&lt;/html&gt;</a:t>
            </a:r>
            <a:endParaRPr lang="en-US" sz="2000" b="0" i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75736" y="6089918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NZ" i="1"/>
              <a:t>Example of  JS inside a head element</a:t>
            </a:r>
            <a:endParaRPr lang="en-NZ"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How to use JavaScript?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55819" y="1750096"/>
            <a:ext cx="8518183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Scripts can also be placed in external files.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Advantages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</a:rPr>
              <a:t>It separates HTML and code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</a:rPr>
              <a:t>It makes HTML and JavaScript easier to read and maintain</a:t>
            </a:r>
            <a:endParaRPr/>
          </a:p>
          <a:p>
            <a:pPr lvl="1">
              <a:defRPr/>
            </a:pPr>
            <a:r>
              <a:rPr lang="en-US" sz="2200">
                <a:solidFill>
                  <a:schemeClr val="tx1"/>
                </a:solidFill>
              </a:rPr>
              <a:t>Cached JavaScript files can speed up page loads</a:t>
            </a:r>
            <a:endParaRPr/>
          </a:p>
          <a:p>
            <a:pPr>
              <a:defRPr/>
            </a:pP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sp>
        <p:nvSpPr>
          <p:cNvPr id="6" name="Rectangle 5"/>
          <p:cNvSpPr/>
          <p:nvPr/>
        </p:nvSpPr>
        <p:spPr bwMode="auto">
          <a:xfrm>
            <a:off x="1323109" y="4241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NZ">
                <a:solidFill>
                  <a:schemeClr val="accent5"/>
                </a:solidFill>
              </a:rPr>
              <a:t>&lt;!DOCTYPE html&gt;</a:t>
            </a:r>
            <a:br>
              <a:rPr lang="en-NZ">
                <a:solidFill>
                  <a:schemeClr val="accent5"/>
                </a:solidFill>
              </a:rPr>
            </a:br>
            <a:r>
              <a:rPr lang="en-NZ">
                <a:solidFill>
                  <a:schemeClr val="accent5"/>
                </a:solidFill>
              </a:rPr>
              <a:t>&lt;html&gt;</a:t>
            </a:r>
            <a:br>
              <a:rPr lang="en-NZ">
                <a:solidFill>
                  <a:schemeClr val="accent5"/>
                </a:solidFill>
              </a:rPr>
            </a:br>
            <a:r>
              <a:rPr lang="en-NZ">
                <a:solidFill>
                  <a:schemeClr val="accent5"/>
                </a:solidFill>
              </a:rPr>
              <a:t>&lt;body&gt;</a:t>
            </a:r>
            <a:br>
              <a:rPr lang="en-NZ">
                <a:solidFill>
                  <a:schemeClr val="accent5"/>
                </a:solidFill>
              </a:rPr>
            </a:br>
            <a:r>
              <a:rPr lang="en-NZ">
                <a:solidFill>
                  <a:schemeClr val="accent5"/>
                </a:solidFill>
              </a:rPr>
              <a:t>	</a:t>
            </a:r>
            <a:r>
              <a:rPr lang="en-NZ">
                <a:solidFill>
                  <a:srgbClr val="7030A0"/>
                </a:solidFill>
              </a:rPr>
              <a:t>&lt;script </a:t>
            </a:r>
            <a:r>
              <a:rPr lang="en-NZ">
                <a:solidFill>
                  <a:srgbClr val="7030A0"/>
                </a:solidFill>
              </a:rPr>
              <a:t>src</a:t>
            </a:r>
            <a:r>
              <a:rPr lang="en-NZ">
                <a:solidFill>
                  <a:srgbClr val="7030A0"/>
                </a:solidFill>
              </a:rPr>
              <a:t>="myScript.js"&gt;&lt;/script&gt;</a:t>
            </a:r>
            <a:br>
              <a:rPr lang="en-NZ">
                <a:solidFill>
                  <a:srgbClr val="7030A0"/>
                </a:solidFill>
              </a:rPr>
            </a:br>
            <a:r>
              <a:rPr lang="en-NZ">
                <a:solidFill>
                  <a:schemeClr val="accent5"/>
                </a:solidFill>
              </a:rPr>
              <a:t>&lt;/body&gt;</a:t>
            </a:r>
            <a:br>
              <a:rPr lang="en-NZ">
                <a:solidFill>
                  <a:schemeClr val="accent5"/>
                </a:solidFill>
              </a:rPr>
            </a:br>
            <a:r>
              <a:rPr lang="en-NZ">
                <a:solidFill>
                  <a:schemeClr val="accent5"/>
                </a:solidFill>
              </a:rPr>
              <a:t>&lt;/html&gt;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3167219" y="5992041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NZ" i="1"/>
              <a:t>Example of  External JavaScript</a:t>
            </a:r>
            <a:endParaRPr lang="en-NZ"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JavaScript Output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2205500"/>
            <a:ext cx="8518183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JavaScript can "display" data in different ways:</a:t>
            </a:r>
            <a:endParaRPr/>
          </a:p>
          <a:p>
            <a:pPr lvl="1">
              <a:defRPr/>
            </a:pPr>
            <a:r>
              <a:rPr lang="en-NZ" sz="2400">
                <a:solidFill>
                  <a:schemeClr val="tx1"/>
                </a:solidFill>
              </a:rPr>
              <a:t>Writing into an alert box, using</a:t>
            </a:r>
            <a:r>
              <a:rPr lang="en-NZ" sz="2400"/>
              <a:t> </a:t>
            </a:r>
            <a:r>
              <a:rPr lang="en-NZ" sz="2400" b="1">
                <a:solidFill>
                  <a:schemeClr val="accent5"/>
                </a:solidFill>
              </a:rPr>
              <a:t>window.alert</a:t>
            </a:r>
            <a:r>
              <a:rPr lang="en-NZ" sz="2400" b="1">
                <a:solidFill>
                  <a:schemeClr val="accent5"/>
                </a:solidFill>
              </a:rPr>
              <a:t>()</a:t>
            </a:r>
            <a:r>
              <a:rPr lang="en-NZ" sz="2400"/>
              <a:t>.</a:t>
            </a:r>
            <a:endParaRPr/>
          </a:p>
          <a:p>
            <a:pPr lvl="1">
              <a:defRPr/>
            </a:pPr>
            <a:r>
              <a:rPr lang="en-NZ" sz="2400">
                <a:solidFill>
                  <a:schemeClr val="tx1"/>
                </a:solidFill>
              </a:rPr>
              <a:t>Writing into the HTML output using</a:t>
            </a:r>
            <a:r>
              <a:rPr lang="en-NZ" sz="2400"/>
              <a:t> </a:t>
            </a:r>
            <a:r>
              <a:rPr lang="en-NZ" sz="2400" b="1">
                <a:solidFill>
                  <a:schemeClr val="accent5"/>
                </a:solidFill>
              </a:rPr>
              <a:t>document.write</a:t>
            </a:r>
            <a:r>
              <a:rPr lang="en-NZ" sz="2400" b="1">
                <a:solidFill>
                  <a:schemeClr val="accent5"/>
                </a:solidFill>
              </a:rPr>
              <a:t>()</a:t>
            </a:r>
            <a:r>
              <a:rPr lang="en-NZ" sz="2400"/>
              <a:t>.</a:t>
            </a:r>
            <a:endParaRPr/>
          </a:p>
          <a:p>
            <a:pPr lvl="1">
              <a:defRPr/>
            </a:pPr>
            <a:r>
              <a:rPr lang="en-NZ" sz="2400">
                <a:solidFill>
                  <a:schemeClr val="tx1"/>
                </a:solidFill>
              </a:rPr>
              <a:t>Writing into an HTML element, using</a:t>
            </a:r>
            <a:r>
              <a:rPr lang="en-NZ" sz="2400"/>
              <a:t> </a:t>
            </a:r>
            <a:r>
              <a:rPr lang="en-NZ" sz="2400" b="1">
                <a:solidFill>
                  <a:schemeClr val="accent5"/>
                </a:solidFill>
              </a:rPr>
              <a:t>innerHTML</a:t>
            </a:r>
            <a:r>
              <a:rPr lang="en-NZ" sz="2400"/>
              <a:t>.</a:t>
            </a:r>
            <a:endParaRPr/>
          </a:p>
          <a:p>
            <a:pPr lvl="1">
              <a:defRPr/>
            </a:pPr>
            <a:r>
              <a:rPr lang="en-NZ" sz="2400">
                <a:solidFill>
                  <a:schemeClr val="tx1"/>
                </a:solidFill>
              </a:rPr>
              <a:t>Writing into the browser console, using</a:t>
            </a:r>
            <a:r>
              <a:rPr lang="en-NZ" sz="2400"/>
              <a:t> </a:t>
            </a:r>
            <a:r>
              <a:rPr lang="en-NZ" sz="2400" b="1">
                <a:solidFill>
                  <a:schemeClr val="accent5"/>
                </a:solidFill>
              </a:rPr>
              <a:t>console.log()</a:t>
            </a:r>
            <a:r>
              <a:rPr lang="en-NZ" sz="2400"/>
              <a:t>.</a:t>
            </a:r>
            <a:endParaRPr/>
          </a:p>
          <a:p>
            <a:pPr>
              <a:defRPr/>
            </a:pPr>
            <a:endParaRPr lang="en-NZ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JavaScript Output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517867"/>
            <a:ext cx="8518183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2400">
                <a:solidFill>
                  <a:schemeClr val="tx1"/>
                </a:solidFill>
              </a:rPr>
              <a:t>Example:  Alert Box</a:t>
            </a:r>
            <a:endParaRPr lang="en-NZ" sz="2200">
              <a:solidFill>
                <a:schemeClr val="tx1"/>
              </a:solidFill>
            </a:endParaRPr>
          </a:p>
          <a:p>
            <a:pPr>
              <a:defRPr/>
            </a:pPr>
            <a:endParaRPr lang="en-NZ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58154C1-3DA6-45A9-9C85-A284F3A45860}" type="datetime1">
              <a:rPr lang="en-NZ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NZ"/>
              <a:t>ISCG6420 IWD - JavaScript Basic</a:t>
            </a:r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49827" y="2286692"/>
            <a:ext cx="8482744" cy="3738951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Facet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35812CD8612468976E7D83BC0F0A4" ma:contentTypeVersion="13" ma:contentTypeDescription="Create a new document." ma:contentTypeScope="" ma:versionID="e4789efe4e71b04d6fa88e58e577b6b4">
  <xsd:schema xmlns:xsd="http://www.w3.org/2001/XMLSchema" xmlns:xs="http://www.w3.org/2001/XMLSchema" xmlns:p="http://schemas.microsoft.com/office/2006/metadata/properties" xmlns:ns3="e01a0b1f-4f13-421a-a456-92faa1c9a7ad" xmlns:ns4="b507e6d3-e61b-46bb-87f7-aa955879b9bd" targetNamespace="http://schemas.microsoft.com/office/2006/metadata/properties" ma:root="true" ma:fieldsID="066fe746d3c51f59821266cfceb0315f" ns3:_="" ns4:_="">
    <xsd:import namespace="e01a0b1f-4f13-421a-a456-92faa1c9a7ad"/>
    <xsd:import namespace="b507e6d3-e61b-46bb-87f7-aa955879b9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a0b1f-4f13-421a-a456-92faa1c9a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7e6d3-e61b-46bb-87f7-aa955879b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99A0C-5FF6-4AA1-A5CB-9EDD487F03C4}">
  <ds:schemaRefs>
    <ds:schemaRef ds:uri="http://purl.org/dc/elements/1.1/"/>
    <ds:schemaRef ds:uri="b507e6d3-e61b-46bb-87f7-aa955879b9bd"/>
    <ds:schemaRef ds:uri="http://purl.org/dc/terms/"/>
    <ds:schemaRef ds:uri="http://schemas.microsoft.com/office/2006/documentManagement/types"/>
    <ds:schemaRef ds:uri="e01a0b1f-4f13-421a-a456-92faa1c9a7a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C85B60-2690-496C-9388-075A0AD552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a0b1f-4f13-421a-a456-92faa1c9a7ad"/>
    <ds:schemaRef ds:uri="b507e6d3-e61b-46bb-87f7-aa955879b9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BEED4B-74DA-46D8-B500-2B8CCC64A8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ONLYOFFICE/8.0.1.31</Application>
  <DocSecurity>0</DocSecurity>
  <PresentationFormat>Widescreen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>Unitec Institute of Technology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subject/>
  <dc:creator>Kan Ngamakeur</dc:creator>
  <cp:keywords/>
  <dc:description/>
  <dc:identifier/>
  <dc:language/>
  <cp:lastModifiedBy/>
  <cp:revision>121</cp:revision>
  <dcterms:created xsi:type="dcterms:W3CDTF">2015-07-08T02:13:09Z</dcterms:created>
  <dcterms:modified xsi:type="dcterms:W3CDTF">2024-03-13T01:36:13Z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0x010100EEB35812CD8612468976E7D83BC0F0A4</vt:lpwstr>
  </property>
</Properties>
</file>