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8" r:id="rId3"/>
    <p:sldId id="283" r:id="rId4"/>
    <p:sldId id="304" r:id="rId5"/>
    <p:sldId id="305" r:id="rId6"/>
    <p:sldId id="317" r:id="rId7"/>
    <p:sldId id="307" r:id="rId8"/>
    <p:sldId id="308" r:id="rId9"/>
    <p:sldId id="320" r:id="rId10"/>
    <p:sldId id="319" r:id="rId11"/>
    <p:sldId id="312" r:id="rId12"/>
    <p:sldId id="321" r:id="rId13"/>
    <p:sldId id="323" r:id="rId14"/>
    <p:sldId id="322" r:id="rId15"/>
    <p:sldId id="313" r:id="rId16"/>
    <p:sldId id="314" r:id="rId17"/>
    <p:sldId id="324" r:id="rId18"/>
    <p:sldId id="316" r:id="rId19"/>
    <p:sldId id="325" r:id="rId20"/>
    <p:sldId id="303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Schollitt" userId="cd463375-1cec-4576-9f60-c7fe441c7d69" providerId="ADAL" clId="{9A0187CA-3FA0-4FA4-9ECF-1C4BA3278047}"/>
    <pc:docChg chg="addSld modSld">
      <pc:chgData name="Jesse Schollitt" userId="cd463375-1cec-4576-9f60-c7fe441c7d69" providerId="ADAL" clId="{9A0187CA-3FA0-4FA4-9ECF-1C4BA3278047}" dt="2021-03-22T03:19:34.557" v="62" actId="20577"/>
      <pc:docMkLst>
        <pc:docMk/>
      </pc:docMkLst>
      <pc:sldChg chg="modSp add">
        <pc:chgData name="Jesse Schollitt" userId="cd463375-1cec-4576-9f60-c7fe441c7d69" providerId="ADAL" clId="{9A0187CA-3FA0-4FA4-9ECF-1C4BA3278047}" dt="2021-03-22T03:19:34.557" v="62" actId="20577"/>
        <pc:sldMkLst>
          <pc:docMk/>
          <pc:sldMk cId="2859437363" sldId="325"/>
        </pc:sldMkLst>
        <pc:spChg chg="mod">
          <ac:chgData name="Jesse Schollitt" userId="cd463375-1cec-4576-9f60-c7fe441c7d69" providerId="ADAL" clId="{9A0187CA-3FA0-4FA4-9ECF-1C4BA3278047}" dt="2021-03-22T03:18:54.899" v="7" actId="20577"/>
          <ac:spMkLst>
            <pc:docMk/>
            <pc:sldMk cId="2859437363" sldId="325"/>
            <ac:spMk id="2" creationId="{4A53C4B9-8631-4E6E-A3D3-C9B9C475634B}"/>
          </ac:spMkLst>
        </pc:spChg>
        <pc:spChg chg="mod">
          <ac:chgData name="Jesse Schollitt" userId="cd463375-1cec-4576-9f60-c7fe441c7d69" providerId="ADAL" clId="{9A0187CA-3FA0-4FA4-9ECF-1C4BA3278047}" dt="2021-03-22T03:19:34.557" v="62" actId="20577"/>
          <ac:spMkLst>
            <pc:docMk/>
            <pc:sldMk cId="2859437363" sldId="325"/>
            <ac:spMk id="3" creationId="{BEE1AF32-6247-467B-9A12-C74635986A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22/03/2021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6E4-E6A0-4EE6-90AE-CC9EB9447EC3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10B-FD0C-40D8-A408-2FCAF4E6AEBC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8A3-F098-4174-AE0E-415B792CF751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609-6232-4294-B82C-D4D3E938D701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03F-F495-4B5B-9DFA-33DC012167D7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6CA-BFEF-47A1-AC20-E3A3C72B69A1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06D1-073D-42C2-9523-5B41D4CDC68F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9BAE-7F52-4B7F-B82E-0F27A099DDCF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E62-A245-44B2-886D-76FBC41B9638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34C6-B6A3-451F-94D2-E8FE06B33004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E96-9583-4DB2-AB8A-95C169CA2F97}" type="datetime1">
              <a:rPr lang="en-NZ" smtClean="0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8D5-01FA-4151-A34C-30A5096C46FC}" type="datetime1">
              <a:rPr lang="en-NZ" smtClean="0"/>
              <a:t>22/03/2021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68F-4AB8-44EE-925E-2CAA9E2E436A}" type="datetime1">
              <a:rPr lang="en-NZ" smtClean="0"/>
              <a:t>22/03/2021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F43-DEDF-4919-82F0-429EEE6C0605}" type="datetime1">
              <a:rPr lang="en-NZ" smtClean="0"/>
              <a:t>22/03/2021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FC5-F39F-47E1-B441-06C166D6A67C}" type="datetime1">
              <a:rPr lang="en-NZ" smtClean="0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B0DA-B338-4612-8D89-76479656D31F}" type="datetime1">
              <a:rPr lang="en-NZ" smtClean="0"/>
              <a:t>22/03/2021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8F3A-11C6-4749-BAE2-1EC77318A9C5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window_location.asp" TargetMode="External"/><Relationship Id="rId2" Type="http://schemas.openxmlformats.org/officeDocument/2006/relationships/hyperlink" Target="http://www.w3schools.com/jsref/obj_history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hyper.unitec.ac.nz/iwd20s2/6828/natalia2020s2IWD/week4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/>
              <a:t>JavaScript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3 Session2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8B9-DA3A-4ABA-AE64-AC3A49CD3A5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History and Location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635"/>
            <a:ext cx="9000067" cy="5135419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History</a:t>
            </a:r>
            <a:r>
              <a:rPr lang="en-NZ" sz="2400" dirty="0"/>
              <a:t> </a:t>
            </a:r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endParaRPr lang="en-NZ" sz="2600" dirty="0"/>
          </a:p>
          <a:p>
            <a:r>
              <a:rPr lang="en-NZ" sz="2400" dirty="0">
                <a:solidFill>
                  <a:schemeClr val="tx1"/>
                </a:solidFill>
              </a:rPr>
              <a:t>Location</a:t>
            </a: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1600" dirty="0">
                <a:solidFill>
                  <a:schemeClr val="tx1"/>
                </a:solidFill>
              </a:rPr>
              <a:t>		More on: </a:t>
            </a:r>
            <a:r>
              <a:rPr lang="en-NZ" sz="1600" dirty="0">
                <a:solidFill>
                  <a:schemeClr val="tx1"/>
                </a:solidFill>
                <a:hlinkClick r:id="rId2"/>
              </a:rPr>
              <a:t>http://www.w3schools.com/jsref/obj_history.asp </a:t>
            </a:r>
            <a:endParaRPr lang="en-NZ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1600" dirty="0">
                <a:solidFill>
                  <a:schemeClr val="tx1"/>
                </a:solidFill>
              </a:rPr>
              <a:t>			      </a:t>
            </a:r>
            <a:r>
              <a:rPr lang="en-NZ" sz="1600" dirty="0">
                <a:solidFill>
                  <a:schemeClr val="tx1"/>
                </a:solidFill>
                <a:hlinkClick r:id="rId3"/>
              </a:rPr>
              <a:t>http://www.w3schools.com/js/js_window_location.asp</a:t>
            </a:r>
            <a:endParaRPr lang="en-NZ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93635"/>
              </p:ext>
            </p:extLst>
          </p:nvPr>
        </p:nvGraphicFramePr>
        <p:xfrm>
          <a:off x="1113367" y="1835265"/>
          <a:ext cx="8128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/>
                        <a:t>Property/method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/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Return</a:t>
                      </a:r>
                      <a:r>
                        <a:rPr lang="en-NZ" sz="2000" baseline="0" dirty="0"/>
                        <a:t> </a:t>
                      </a:r>
                      <a:r>
                        <a:rPr lang="en-NZ" sz="2000" dirty="0"/>
                        <a:t>the number of elements in the history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back()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loads the previous URL in the history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forward()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loads the next URL in the history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7706"/>
              </p:ext>
            </p:extLst>
          </p:nvPr>
        </p:nvGraphicFramePr>
        <p:xfrm>
          <a:off x="1113367" y="3925715"/>
          <a:ext cx="8128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/>
                        <a:t>Property/method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/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err="1"/>
                        <a:t>href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sets or returns the entire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replace(</a:t>
                      </a:r>
                      <a:r>
                        <a:rPr lang="en-NZ" sz="2000" dirty="0" err="1"/>
                        <a:t>url</a:t>
                      </a:r>
                      <a:r>
                        <a:rPr lang="en-NZ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replaces the current document with a new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reload()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reloads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User-Defined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There are several ways to define objects in JavaScript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Using a “Object()” Constructor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Using an Object Literal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Using a “Constructor” function</a:t>
            </a:r>
          </a:p>
          <a:p>
            <a:pPr lvl="1"/>
            <a:endParaRPr lang="en-NZ" sz="2400" dirty="0"/>
          </a:p>
          <a:p>
            <a:pPr lvl="1"/>
            <a:endParaRPr lang="en-NZ" sz="2400" dirty="0"/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75354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81000"/>
            <a:ext cx="9309100" cy="1320800"/>
          </a:xfrm>
        </p:spPr>
        <p:txBody>
          <a:bodyPr/>
          <a:lstStyle/>
          <a:p>
            <a:r>
              <a:rPr lang="en-NZ" altLang="en-US" dirty="0"/>
              <a:t>User-Defined Objects –-Object()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701800"/>
            <a:ext cx="11671300" cy="6261100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We can also create a user-defined object with the Object()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800" dirty="0"/>
              <a:t>		</a:t>
            </a:r>
            <a:r>
              <a:rPr lang="en-NZ" sz="2200" dirty="0">
                <a:solidFill>
                  <a:schemeClr val="accent5"/>
                </a:solidFill>
              </a:rPr>
              <a:t>var member = new Object();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member.name = “Donald Duck”;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</a:t>
            </a:r>
            <a:r>
              <a:rPr lang="en-NZ" sz="2200" dirty="0" err="1">
                <a:solidFill>
                  <a:schemeClr val="accent5"/>
                </a:solidFill>
              </a:rPr>
              <a:t>member.email</a:t>
            </a:r>
            <a:r>
              <a:rPr lang="en-NZ" sz="2200" dirty="0">
                <a:solidFill>
                  <a:schemeClr val="accent5"/>
                </a:solidFill>
              </a:rPr>
              <a:t> = “dd@gmail.com”;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</a:t>
            </a:r>
            <a:r>
              <a:rPr lang="en-NZ" sz="2200" dirty="0" err="1">
                <a:solidFill>
                  <a:schemeClr val="accent5"/>
                </a:solidFill>
              </a:rPr>
              <a:t>member.isRegistered</a:t>
            </a:r>
            <a:r>
              <a:rPr lang="en-NZ" sz="2200" dirty="0">
                <a:solidFill>
                  <a:schemeClr val="accent5"/>
                </a:solidFill>
              </a:rPr>
              <a:t> = true;</a:t>
            </a:r>
          </a:p>
          <a:p>
            <a:r>
              <a:rPr lang="en-NZ" sz="2400" dirty="0">
                <a:solidFill>
                  <a:schemeClr val="tx1"/>
                </a:solidFill>
              </a:rPr>
              <a:t>we can define methods, first just defining a separate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800" dirty="0"/>
              <a:t>		</a:t>
            </a:r>
            <a:r>
              <a:rPr lang="en-NZ" sz="2200" dirty="0">
                <a:solidFill>
                  <a:schemeClr val="accent5"/>
                </a:solidFill>
              </a:rPr>
              <a:t>function </a:t>
            </a:r>
            <a:r>
              <a:rPr lang="en-NZ" sz="2200" dirty="0" err="1">
                <a:solidFill>
                  <a:schemeClr val="accent5"/>
                </a:solidFill>
              </a:rPr>
              <a:t>showMe</a:t>
            </a:r>
            <a:r>
              <a:rPr lang="en-NZ" sz="2200" dirty="0">
                <a:solidFill>
                  <a:schemeClr val="accent5"/>
                </a:solidFill>
              </a:rPr>
              <a:t>() {alert(“I’m here!”);} // at this stage, not yet a method</a:t>
            </a:r>
          </a:p>
          <a:p>
            <a:r>
              <a:rPr lang="en-NZ" sz="2400" dirty="0">
                <a:solidFill>
                  <a:schemeClr val="tx1"/>
                </a:solidFill>
              </a:rPr>
              <a:t>and then assigning the function as a property of an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</a:t>
            </a:r>
            <a:r>
              <a:rPr lang="en-NZ" sz="2200" dirty="0" err="1">
                <a:solidFill>
                  <a:schemeClr val="accent5"/>
                </a:solidFill>
              </a:rPr>
              <a:t>member.present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chemeClr val="accent5"/>
                </a:solidFill>
              </a:rPr>
              <a:t>showMe</a:t>
            </a:r>
            <a:r>
              <a:rPr lang="en-NZ" sz="2200" dirty="0">
                <a:solidFill>
                  <a:schemeClr val="accent5"/>
                </a:solidFill>
              </a:rPr>
              <a:t>; // now assigned as a method of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/>
              <a:t> 		</a:t>
            </a:r>
            <a:r>
              <a:rPr lang="en-NZ" sz="2200" dirty="0" err="1">
                <a:solidFill>
                  <a:schemeClr val="accent5"/>
                </a:solidFill>
              </a:rPr>
              <a:t>member.present</a:t>
            </a:r>
            <a:r>
              <a:rPr lang="en-NZ" sz="2200" dirty="0">
                <a:solidFill>
                  <a:schemeClr val="accent5"/>
                </a:solidFill>
              </a:rPr>
              <a:t> = function() {alert(“I’m here!”);} // alternative approach</a:t>
            </a:r>
          </a:p>
          <a:p>
            <a:r>
              <a:rPr lang="en-NZ" sz="2400" dirty="0">
                <a:solidFill>
                  <a:schemeClr val="tx1"/>
                </a:solidFill>
              </a:rPr>
              <a:t>All done, we now can call </a:t>
            </a:r>
            <a:r>
              <a:rPr lang="en-NZ" sz="2400" dirty="0" err="1">
                <a:solidFill>
                  <a:srgbClr val="7030A0"/>
                </a:solidFill>
              </a:rPr>
              <a:t>member.present</a:t>
            </a:r>
            <a:r>
              <a:rPr lang="en-NZ" sz="2400" dirty="0">
                <a:solidFill>
                  <a:srgbClr val="7030A0"/>
                </a:solidFill>
              </a:rPr>
              <a:t>();</a:t>
            </a:r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50979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User-Defined Objects --</a:t>
            </a:r>
            <a:r>
              <a:rPr lang="en-NZ" dirty="0"/>
              <a:t> Object Literal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We can also create a new object by using an object literal, which can even include the code for a method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var member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{ name: “Donald Duck”,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	email: “dd@gmail.com”,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	</a:t>
            </a:r>
            <a:r>
              <a:rPr lang="en-NZ" sz="2200" dirty="0" err="1">
                <a:solidFill>
                  <a:schemeClr val="accent5"/>
                </a:solidFill>
              </a:rPr>
              <a:t>isRegistered</a:t>
            </a:r>
            <a:r>
              <a:rPr lang="en-NZ" sz="2200" dirty="0">
                <a:solidFill>
                  <a:schemeClr val="accent5"/>
                </a:solidFill>
              </a:rPr>
              <a:t>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	present: function () {alert(“I’m here!”);}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		};</a:t>
            </a:r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85992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07966" cy="1320800"/>
          </a:xfrm>
        </p:spPr>
        <p:txBody>
          <a:bodyPr/>
          <a:lstStyle/>
          <a:p>
            <a:r>
              <a:rPr lang="en-NZ" altLang="en-US" dirty="0"/>
              <a:t>User-Defined Objects --</a:t>
            </a:r>
            <a:r>
              <a:rPr lang="en-NZ" dirty="0"/>
              <a:t> “Constructor” function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4292600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The standard way to create an "object type" is to use an object constructor function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function person(first, last, age, eye)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				</a:t>
            </a:r>
            <a:r>
              <a:rPr lang="en-NZ" sz="2200" dirty="0" err="1">
                <a:solidFill>
                  <a:schemeClr val="accent5"/>
                </a:solidFill>
              </a:rPr>
              <a:t>this.firstName</a:t>
            </a:r>
            <a:r>
              <a:rPr lang="en-NZ" sz="2200" dirty="0">
                <a:solidFill>
                  <a:schemeClr val="accent5"/>
                </a:solidFill>
              </a:rPr>
              <a:t> =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				</a:t>
            </a:r>
            <a:r>
              <a:rPr lang="en-NZ" sz="2200" dirty="0" err="1">
                <a:solidFill>
                  <a:schemeClr val="accent5"/>
                </a:solidFill>
              </a:rPr>
              <a:t>this.lastName</a:t>
            </a:r>
            <a:r>
              <a:rPr lang="en-NZ" sz="2200" dirty="0">
                <a:solidFill>
                  <a:schemeClr val="accent5"/>
                </a:solidFill>
              </a:rPr>
              <a:t> = last;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				</a:t>
            </a:r>
            <a:r>
              <a:rPr lang="en-NZ" sz="2200" dirty="0" err="1">
                <a:solidFill>
                  <a:schemeClr val="accent5"/>
                </a:solidFill>
              </a:rPr>
              <a:t>this.age</a:t>
            </a:r>
            <a:r>
              <a:rPr lang="en-NZ" sz="2200" dirty="0">
                <a:solidFill>
                  <a:schemeClr val="accent5"/>
                </a:solidFill>
              </a:rPr>
              <a:t> =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				</a:t>
            </a:r>
            <a:r>
              <a:rPr lang="en-NZ" sz="2200" dirty="0" err="1">
                <a:solidFill>
                  <a:schemeClr val="accent5"/>
                </a:solidFill>
              </a:rPr>
              <a:t>this.eyeColor</a:t>
            </a:r>
            <a:r>
              <a:rPr lang="en-NZ" sz="2200" dirty="0">
                <a:solidFill>
                  <a:schemeClr val="accent5"/>
                </a:solidFill>
              </a:rPr>
              <a:t> = eye;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				</a:t>
            </a:r>
            <a:r>
              <a:rPr lang="en-NZ" sz="2200" dirty="0" err="1">
                <a:solidFill>
                  <a:schemeClr val="accent5"/>
                </a:solidFill>
              </a:rPr>
              <a:t>this.sayPersonName</a:t>
            </a:r>
            <a:r>
              <a:rPr lang="en-NZ" sz="2200" dirty="0">
                <a:solidFill>
                  <a:schemeClr val="accent5"/>
                </a:solidFill>
              </a:rPr>
              <a:t> = function(){alert("My name is "+ 													</a:t>
            </a:r>
            <a:r>
              <a:rPr lang="en-NZ" sz="2200" dirty="0" err="1">
                <a:solidFill>
                  <a:schemeClr val="accent5"/>
                </a:solidFill>
              </a:rPr>
              <a:t>this.firstName</a:t>
            </a:r>
            <a:r>
              <a:rPr lang="en-NZ" sz="2200" dirty="0">
                <a:solidFill>
                  <a:schemeClr val="accent5"/>
                </a:solidFill>
              </a:rPr>
              <a:t> 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}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		var </a:t>
            </a:r>
            <a:r>
              <a:rPr lang="en-NZ" sz="2200" dirty="0" err="1">
                <a:solidFill>
                  <a:schemeClr val="accent5"/>
                </a:solidFill>
              </a:rPr>
              <a:t>myFather</a:t>
            </a:r>
            <a:r>
              <a:rPr lang="en-NZ" sz="2200" dirty="0">
                <a:solidFill>
                  <a:schemeClr val="accent5"/>
                </a:solidFill>
              </a:rPr>
              <a:t> = new person("John", "Doe", 50, "blue");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		var </a:t>
            </a:r>
            <a:r>
              <a:rPr lang="en-NZ" sz="2200" dirty="0" err="1">
                <a:solidFill>
                  <a:schemeClr val="accent5"/>
                </a:solidFill>
              </a:rPr>
              <a:t>myMother</a:t>
            </a:r>
            <a:r>
              <a:rPr lang="en-NZ" sz="2200" dirty="0">
                <a:solidFill>
                  <a:schemeClr val="accent5"/>
                </a:solidFill>
              </a:rPr>
              <a:t> = new person("Sally", "Rally", 48, "green");</a:t>
            </a:r>
          </a:p>
          <a:p>
            <a:pPr lvl="1"/>
            <a:endParaRPr lang="en-NZ" sz="2400" dirty="0"/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1233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JavaScript and Event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0740" cy="3880773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Events are necessary to create interaction between JavaScript and HTML</a:t>
            </a:r>
          </a:p>
          <a:p>
            <a:r>
              <a:rPr lang="en-NZ" sz="2400" dirty="0">
                <a:solidFill>
                  <a:schemeClr val="tx1"/>
                </a:solidFill>
              </a:rPr>
              <a:t>Events occur when either a user (</a:t>
            </a:r>
            <a:r>
              <a:rPr lang="en-NZ" sz="2400" dirty="0" err="1">
                <a:solidFill>
                  <a:schemeClr val="tx1"/>
                </a:solidFill>
              </a:rPr>
              <a:t>eg</a:t>
            </a:r>
            <a:r>
              <a:rPr lang="en-NZ" sz="2400" dirty="0">
                <a:solidFill>
                  <a:schemeClr val="tx1"/>
                </a:solidFill>
              </a:rPr>
              <a:t> clicks a button) or the browser does something (</a:t>
            </a:r>
            <a:r>
              <a:rPr lang="en-NZ" sz="2400" dirty="0" err="1">
                <a:solidFill>
                  <a:schemeClr val="tx1"/>
                </a:solidFill>
              </a:rPr>
              <a:t>eg</a:t>
            </a:r>
            <a:r>
              <a:rPr lang="en-NZ" sz="2400" dirty="0">
                <a:solidFill>
                  <a:schemeClr val="tx1"/>
                </a:solidFill>
              </a:rPr>
              <a:t> loads a page)</a:t>
            </a:r>
          </a:p>
          <a:p>
            <a:r>
              <a:rPr lang="en-NZ" sz="2400" dirty="0">
                <a:solidFill>
                  <a:schemeClr val="tx1"/>
                </a:solidFill>
              </a:rPr>
              <a:t>We can bind an event to an </a:t>
            </a:r>
            <a:r>
              <a:rPr lang="en-NZ" sz="2400" dirty="0">
                <a:solidFill>
                  <a:schemeClr val="accent5"/>
                </a:solidFill>
              </a:rPr>
              <a:t>event handler </a:t>
            </a:r>
          </a:p>
          <a:p>
            <a:r>
              <a:rPr lang="en-NZ" sz="2400" dirty="0">
                <a:solidFill>
                  <a:schemeClr val="tx1"/>
                </a:solidFill>
              </a:rPr>
              <a:t>The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accent5"/>
                </a:solidFill>
              </a:rPr>
              <a:t>handler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is the function that is called automatically when the event occurs.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427836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JavaScript Events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400" dirty="0" err="1">
                <a:solidFill>
                  <a:schemeClr val="accent5"/>
                </a:solidFill>
              </a:rPr>
              <a:t>onblur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An element loses focus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onchange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The user changes the content of a field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onclick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Mouse clicks an object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onload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A page or an image is finished loading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onmouseover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The mouse is moved over an element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onsubmit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The submit button is clicked</a:t>
            </a:r>
          </a:p>
          <a:p>
            <a:r>
              <a:rPr lang="en-NZ" sz="2200" dirty="0">
                <a:solidFill>
                  <a:schemeClr val="tx1"/>
                </a:solidFill>
              </a:rPr>
              <a:t>More on </a:t>
            </a:r>
            <a:r>
              <a:rPr lang="en-NZ" sz="2200" dirty="0">
                <a:hlinkClick r:id="rId2"/>
              </a:rPr>
              <a:t>http://www.w3schools.com/jsref/dom_obj_event.asp</a:t>
            </a:r>
            <a:endParaRPr lang="en-NZ" sz="2200" dirty="0"/>
          </a:p>
          <a:p>
            <a:pPr marL="0" indent="0">
              <a:buNone/>
            </a:pPr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32338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Event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200" b="1" dirty="0"/>
              <a:t>Inline event registration </a:t>
            </a:r>
            <a:r>
              <a:rPr lang="en-NZ" sz="2200" dirty="0"/>
              <a:t>by using HTML attributes</a:t>
            </a:r>
          </a:p>
          <a:p>
            <a:pPr marL="0" indent="0">
              <a:buNone/>
            </a:pPr>
            <a:r>
              <a:rPr lang="en-NZ" sz="2200" dirty="0"/>
              <a:t>                      </a:t>
            </a:r>
            <a:r>
              <a:rPr lang="en-NZ" sz="2200" dirty="0">
                <a:solidFill>
                  <a:schemeClr val="accent5"/>
                </a:solidFill>
              </a:rPr>
              <a:t>&lt;a </a:t>
            </a:r>
            <a:r>
              <a:rPr lang="en-NZ" sz="2200" dirty="0" err="1">
                <a:solidFill>
                  <a:schemeClr val="accent5"/>
                </a:solidFill>
              </a:rPr>
              <a:t>href</a:t>
            </a:r>
            <a:r>
              <a:rPr lang="en-NZ" sz="2200" dirty="0">
                <a:solidFill>
                  <a:schemeClr val="accent5"/>
                </a:solidFill>
              </a:rPr>
              <a:t>=“goThere.html” 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=“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()” </a:t>
            </a:r>
            <a:r>
              <a:rPr lang="en-NZ" sz="2200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r>
              <a:rPr lang="en-NZ" sz="2200" b="1" dirty="0"/>
              <a:t>Traditional event registration</a:t>
            </a:r>
          </a:p>
          <a:p>
            <a:pPr marL="0" indent="0">
              <a:buNone/>
            </a:pPr>
            <a:r>
              <a:rPr lang="en-NZ" sz="2200" dirty="0"/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</a:t>
            </a:r>
            <a:r>
              <a:rPr lang="en-NZ" sz="2200" dirty="0" err="1">
                <a:solidFill>
                  <a:schemeClr val="accent5"/>
                </a:solidFill>
              </a:rPr>
              <a:t>myElement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chemeClr val="accent5"/>
                </a:solidFill>
              </a:rPr>
              <a:t>document.getElementById</a:t>
            </a:r>
            <a:r>
              <a:rPr lang="en-NZ" sz="2200" dirty="0">
                <a:solidFill>
                  <a:schemeClr val="accent5"/>
                </a:solidFill>
              </a:rPr>
              <a:t>(‘1stpara’);</a:t>
            </a:r>
          </a:p>
          <a:p>
            <a:pPr marL="0" indent="0">
              <a:buNone/>
            </a:pPr>
            <a:r>
              <a:rPr lang="en-NZ" sz="2200" dirty="0"/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myElement</a:t>
            </a:r>
            <a:r>
              <a:rPr lang="en-NZ" sz="2200" dirty="0" err="1">
                <a:solidFill>
                  <a:srgbClr val="7030A0"/>
                </a:solidFill>
              </a:rPr>
              <a:t>.onclick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NZ" sz="2200" b="1" i="1" dirty="0"/>
              <a:t>			to 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>
                <a:solidFill>
                  <a:srgbClr val="7030A0"/>
                </a:solidFill>
              </a:rPr>
              <a:t>null</a:t>
            </a:r>
            <a:r>
              <a:rPr lang="en-NZ" sz="2200" dirty="0">
                <a:solidFill>
                  <a:schemeClr val="accent5"/>
                </a:solidFill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27137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Event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400" b="1" dirty="0"/>
              <a:t>IE event registration</a:t>
            </a:r>
          </a:p>
          <a:p>
            <a:pPr marL="0" indent="0">
              <a:buNone/>
            </a:pPr>
            <a:r>
              <a:rPr lang="en-NZ" sz="2400" dirty="0"/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attachEvent</a:t>
            </a:r>
            <a:r>
              <a:rPr lang="en-NZ" sz="2200" dirty="0">
                <a:solidFill>
                  <a:srgbClr val="7030A0"/>
                </a:solidFill>
              </a:rPr>
              <a:t>(‘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NZ" sz="2200" dirty="0"/>
              <a:t>			</a:t>
            </a:r>
            <a:r>
              <a:rPr lang="en-NZ" sz="2200" b="1" i="1" dirty="0"/>
              <a:t>to 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detachEvent</a:t>
            </a:r>
            <a:r>
              <a:rPr lang="en-NZ" sz="2200" dirty="0">
                <a:solidFill>
                  <a:srgbClr val="7030A0"/>
                </a:solidFill>
              </a:rPr>
              <a:t>(‘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NZ" sz="2200" dirty="0">
              <a:solidFill>
                <a:srgbClr val="7030A0"/>
              </a:solidFill>
            </a:endParaRPr>
          </a:p>
          <a:p>
            <a:r>
              <a:rPr lang="en-NZ" sz="2400" dirty="0"/>
              <a:t> </a:t>
            </a:r>
            <a:r>
              <a:rPr lang="en-NZ" sz="2400" b="1" dirty="0"/>
              <a:t>W3C DOM event registration</a:t>
            </a:r>
          </a:p>
          <a:p>
            <a:pPr marL="0" indent="0">
              <a:buNone/>
            </a:pPr>
            <a:r>
              <a:rPr lang="en-NZ" sz="2400" dirty="0"/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</a:t>
            </a:r>
            <a:r>
              <a:rPr lang="en-NZ" sz="2200" dirty="0" err="1">
                <a:solidFill>
                  <a:schemeClr val="accent5"/>
                </a:solidFill>
              </a:rPr>
              <a:t>myElement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chemeClr val="accent5"/>
                </a:solidFill>
              </a:rPr>
              <a:t>document.getElementById</a:t>
            </a:r>
            <a:r>
              <a:rPr lang="en-NZ" sz="2200" dirty="0">
                <a:solidFill>
                  <a:schemeClr val="accent5"/>
                </a:solidFill>
              </a:rPr>
              <a:t>(‘1stpara’);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addEventListener</a:t>
            </a:r>
            <a:r>
              <a:rPr lang="en-NZ" sz="2200" dirty="0">
                <a:solidFill>
                  <a:srgbClr val="7030A0"/>
                </a:solidFill>
              </a:rPr>
              <a:t>(‘click’,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, false);</a:t>
            </a:r>
          </a:p>
          <a:p>
            <a:pPr marL="0" indent="0">
              <a:buNone/>
            </a:pPr>
            <a:r>
              <a:rPr lang="en-NZ" sz="2200" b="1" i="1" dirty="0"/>
              <a:t>			to 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removeEventListener</a:t>
            </a:r>
            <a:r>
              <a:rPr lang="en-NZ" sz="2200" dirty="0">
                <a:solidFill>
                  <a:srgbClr val="7030A0"/>
                </a:solidFill>
              </a:rPr>
              <a:t>(‘click’,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, false);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88217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C4B9-8631-4E6E-A3D3-C9B9C475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AF32-6247-467B-9A12-C7463598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http://dochyper.unitec.ac.nz/iwd20s2/6828/natalia2020s2IWD/week4/index.html</a:t>
            </a:r>
            <a:endParaRPr lang="en-NZ" dirty="0"/>
          </a:p>
          <a:p>
            <a:r>
              <a:rPr lang="en-NZ" dirty="0"/>
              <a:t>Loading spinner object creation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EEDA-8391-48BC-952F-DECD22C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E62-A245-44B2-886D-76FBC41B9638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1468-9D9B-4E86-B749-8A773339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8594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70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JavaScript Basic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Event models and Event handling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F58-42F1-42F6-9B5C-EF3B3E12005A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JavaScript exercise</a:t>
            </a:r>
          </a:p>
          <a:p>
            <a:r>
              <a:rPr lang="en-NZ" sz="2400"/>
              <a:t>JavaScript &amp; CSS Menu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AA5A-11C3-47A6-B6CA-D617DFE0EB25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/>
              <a:t>End of The Session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3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9AC-4BC7-474D-8859-137F8FD39821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Object-oriented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917603" cy="3880773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JavaScript is actually object-based, supporting a collection of properties and methods for an object</a:t>
            </a:r>
          </a:p>
          <a:p>
            <a:pPr marL="0" indent="0">
              <a:buNone/>
            </a:pPr>
            <a:endParaRPr lang="en-NZ" sz="2400" dirty="0">
              <a:solidFill>
                <a:srgbClr val="FF0000"/>
              </a:solidFill>
            </a:endParaRPr>
          </a:p>
          <a:p>
            <a:r>
              <a:rPr lang="en-NZ" sz="2400" dirty="0">
                <a:solidFill>
                  <a:srgbClr val="000000"/>
                </a:solidFill>
              </a:rPr>
              <a:t>There are four types of objects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Built-in objects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Browser objects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Document objects (DOM)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User-defined objects</a:t>
            </a:r>
          </a:p>
          <a:p>
            <a:pPr lvl="1"/>
            <a:endParaRPr lang="en-NZ" sz="2200" dirty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Why should we care about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930130" cy="3880773"/>
          </a:xfrm>
        </p:spPr>
        <p:txBody>
          <a:bodyPr>
            <a:normAutofit/>
          </a:bodyPr>
          <a:lstStyle/>
          <a:p>
            <a:r>
              <a:rPr lang="en-NZ" sz="2600" dirty="0">
                <a:solidFill>
                  <a:schemeClr val="tx1"/>
                </a:solidFill>
              </a:rPr>
              <a:t>Document and browser objects are “objects”, and need to be manipulated</a:t>
            </a:r>
          </a:p>
          <a:p>
            <a:r>
              <a:rPr lang="en-NZ" sz="2600" dirty="0">
                <a:solidFill>
                  <a:schemeClr val="tx1"/>
                </a:solidFill>
              </a:rPr>
              <a:t>JavaScript objects are a convenient way to handle structured data sent from the server in the JSON format</a:t>
            </a:r>
          </a:p>
          <a:p>
            <a:r>
              <a:rPr lang="en-NZ" sz="2600" dirty="0">
                <a:solidFill>
                  <a:schemeClr val="tx1"/>
                </a:solidFill>
              </a:rPr>
              <a:t>Objects can help us to structure programs more easily</a:t>
            </a:r>
          </a:p>
          <a:p>
            <a:r>
              <a:rPr lang="en-NZ" sz="2600" dirty="0">
                <a:solidFill>
                  <a:schemeClr val="tx1"/>
                </a:solidFill>
              </a:rPr>
              <a:t>In JavaScript, objects have </a:t>
            </a:r>
            <a:r>
              <a:rPr lang="en-NZ" sz="2600" dirty="0">
                <a:solidFill>
                  <a:schemeClr val="accent5"/>
                </a:solidFill>
              </a:rPr>
              <a:t>properties</a:t>
            </a:r>
            <a:r>
              <a:rPr lang="en-NZ" sz="2600" dirty="0"/>
              <a:t> </a:t>
            </a:r>
            <a:r>
              <a:rPr lang="en-NZ" sz="2600" dirty="0">
                <a:solidFill>
                  <a:schemeClr val="tx1"/>
                </a:solidFill>
              </a:rPr>
              <a:t>and</a:t>
            </a:r>
            <a:r>
              <a:rPr lang="en-NZ" sz="2600" dirty="0"/>
              <a:t> </a:t>
            </a:r>
            <a:r>
              <a:rPr lang="en-NZ" sz="2600" dirty="0">
                <a:solidFill>
                  <a:schemeClr val="accent5"/>
                </a:solidFill>
              </a:rPr>
              <a:t>methods</a:t>
            </a:r>
          </a:p>
          <a:p>
            <a:r>
              <a:rPr lang="en-NZ" sz="2600" dirty="0">
                <a:solidFill>
                  <a:schemeClr val="tx1"/>
                </a:solidFill>
              </a:rPr>
              <a:t>They are accessed via the same “dot notation” as in Java, e.g., </a:t>
            </a:r>
            <a:r>
              <a:rPr lang="en-NZ" sz="2600" dirty="0" err="1">
                <a:solidFill>
                  <a:schemeClr val="accent5"/>
                </a:solidFill>
              </a:rPr>
              <a:t>browser.alert</a:t>
            </a:r>
            <a:r>
              <a:rPr lang="en-NZ" sz="2600" dirty="0">
                <a:solidFill>
                  <a:schemeClr val="accent5"/>
                </a:solidFill>
              </a:rPr>
              <a:t>(“Hello world”);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61280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972"/>
            <a:ext cx="9962091" cy="4866401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Instantiating a new object with a keyword: </a:t>
            </a:r>
            <a:r>
              <a:rPr lang="en-NZ" sz="2400" i="1" dirty="0">
                <a:solidFill>
                  <a:schemeClr val="accent5"/>
                </a:solidFill>
              </a:rPr>
              <a:t>new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	</a:t>
            </a:r>
            <a:r>
              <a:rPr lang="en-NZ" sz="2400" dirty="0">
                <a:solidFill>
                  <a:schemeClr val="accent5"/>
                </a:solidFill>
              </a:rPr>
              <a:t>var </a:t>
            </a:r>
            <a:r>
              <a:rPr lang="en-NZ" sz="2400" dirty="0" err="1">
                <a:solidFill>
                  <a:schemeClr val="accent5"/>
                </a:solidFill>
              </a:rPr>
              <a:t>myArray</a:t>
            </a:r>
            <a:r>
              <a:rPr lang="en-NZ" sz="2400" dirty="0">
                <a:solidFill>
                  <a:schemeClr val="accent5"/>
                </a:solidFill>
              </a:rPr>
              <a:t> = new Array(); </a:t>
            </a:r>
          </a:p>
          <a:p>
            <a:r>
              <a:rPr lang="en-NZ" sz="2400" dirty="0">
                <a:solidFill>
                  <a:srgbClr val="000000"/>
                </a:solidFill>
              </a:rPr>
              <a:t>String -- </a:t>
            </a:r>
            <a:r>
              <a:rPr lang="en-NZ" sz="2400" dirty="0">
                <a:solidFill>
                  <a:schemeClr val="tx1"/>
                </a:solidFill>
              </a:rPr>
              <a:t>stores a series of characters</a:t>
            </a:r>
          </a:p>
          <a:p>
            <a:pPr marL="914400" lvl="2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var </a:t>
            </a:r>
            <a:r>
              <a:rPr lang="en-NZ" sz="2400" dirty="0" err="1">
                <a:solidFill>
                  <a:schemeClr val="accent5"/>
                </a:solidFill>
              </a:rPr>
              <a:t>carname</a:t>
            </a:r>
            <a:r>
              <a:rPr lang="en-NZ" sz="2400" dirty="0">
                <a:solidFill>
                  <a:schemeClr val="accent5"/>
                </a:solidFill>
              </a:rPr>
              <a:t> = "Volvo XC60";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	     </a:t>
            </a:r>
            <a:r>
              <a:rPr lang="en-NZ" sz="2400" dirty="0" err="1">
                <a:solidFill>
                  <a:schemeClr val="accent5"/>
                </a:solidFill>
              </a:rPr>
              <a:t>str.length</a:t>
            </a:r>
            <a:r>
              <a:rPr lang="en-NZ" sz="2400" dirty="0">
                <a:solidFill>
                  <a:schemeClr val="accent5"/>
                </a:solidFill>
              </a:rPr>
              <a:t>, </a:t>
            </a:r>
            <a:r>
              <a:rPr lang="en-NZ" sz="2400" dirty="0" err="1">
                <a:solidFill>
                  <a:schemeClr val="accent5"/>
                </a:solidFill>
              </a:rPr>
              <a:t>str.toUpperCase</a:t>
            </a:r>
            <a:r>
              <a:rPr lang="en-NZ" sz="2400" dirty="0">
                <a:solidFill>
                  <a:schemeClr val="accent5"/>
                </a:solidFill>
              </a:rPr>
              <a:t>(), </a:t>
            </a:r>
            <a:r>
              <a:rPr lang="en-NZ" sz="2400" dirty="0" err="1">
                <a:solidFill>
                  <a:schemeClr val="accent5"/>
                </a:solidFill>
              </a:rPr>
              <a:t>str.substring</a:t>
            </a:r>
            <a:r>
              <a:rPr lang="en-NZ" sz="2400" dirty="0">
                <a:solidFill>
                  <a:schemeClr val="accent5"/>
                </a:solidFill>
              </a:rPr>
              <a:t>()</a:t>
            </a:r>
          </a:p>
          <a:p>
            <a:r>
              <a:rPr lang="en-NZ" sz="2400" dirty="0">
                <a:solidFill>
                  <a:srgbClr val="000000"/>
                </a:solidFill>
              </a:rPr>
              <a:t> Date </a:t>
            </a:r>
            <a:r>
              <a:rPr lang="en-NZ" sz="2400" dirty="0">
                <a:solidFill>
                  <a:schemeClr val="tx1"/>
                </a:solidFill>
              </a:rPr>
              <a:t>-- </a:t>
            </a:r>
            <a:r>
              <a:rPr lang="en-NZ" sz="2200" dirty="0">
                <a:solidFill>
                  <a:schemeClr val="tx1"/>
                </a:solidFill>
              </a:rPr>
              <a:t>used to work with dates and times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    </a:t>
            </a:r>
            <a:r>
              <a:rPr lang="en-NZ" sz="2400" dirty="0">
                <a:solidFill>
                  <a:schemeClr val="accent5"/>
                </a:solidFill>
              </a:rPr>
              <a:t>var d = new Date();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         </a:t>
            </a:r>
            <a:r>
              <a:rPr lang="en-NZ" sz="2400" dirty="0" err="1">
                <a:solidFill>
                  <a:schemeClr val="accent5"/>
                </a:solidFill>
              </a:rPr>
              <a:t>d.getDate</a:t>
            </a:r>
            <a:r>
              <a:rPr lang="en-NZ" sz="2400" dirty="0">
                <a:solidFill>
                  <a:schemeClr val="accent5"/>
                </a:solidFill>
              </a:rPr>
              <a:t>(), </a:t>
            </a:r>
            <a:r>
              <a:rPr lang="en-NZ" sz="2400" dirty="0" err="1">
                <a:solidFill>
                  <a:schemeClr val="accent5"/>
                </a:solidFill>
              </a:rPr>
              <a:t>d.setYear</a:t>
            </a:r>
            <a:r>
              <a:rPr lang="en-NZ" sz="2400" dirty="0">
                <a:solidFill>
                  <a:schemeClr val="accent5"/>
                </a:solidFill>
              </a:rPr>
              <a:t>(2006), </a:t>
            </a:r>
            <a:r>
              <a:rPr lang="en-NZ" sz="2400" dirty="0" err="1">
                <a:solidFill>
                  <a:schemeClr val="accent5"/>
                </a:solidFill>
              </a:rPr>
              <a:t>d.toString</a:t>
            </a:r>
            <a:r>
              <a:rPr lang="en-NZ" sz="2400" dirty="0">
                <a:solidFill>
                  <a:schemeClr val="accent5"/>
                </a:solidFill>
              </a:rPr>
              <a:t>()</a:t>
            </a:r>
          </a:p>
          <a:p>
            <a:r>
              <a:rPr lang="en-NZ" sz="2400" dirty="0">
                <a:solidFill>
                  <a:srgbClr val="000000"/>
                </a:solidFill>
              </a:rPr>
              <a:t>Math –- </a:t>
            </a:r>
            <a:r>
              <a:rPr lang="en-NZ" sz="2400" dirty="0">
                <a:solidFill>
                  <a:schemeClr val="tx1"/>
                </a:solidFill>
              </a:rPr>
              <a:t>allows you to perform mathematical tasks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	</a:t>
            </a:r>
            <a:r>
              <a:rPr lang="en-NZ" sz="2400" dirty="0" err="1">
                <a:solidFill>
                  <a:schemeClr val="accent5"/>
                </a:solidFill>
              </a:rPr>
              <a:t>Math.abs</a:t>
            </a:r>
            <a:r>
              <a:rPr lang="en-NZ" sz="2400" dirty="0">
                <a:solidFill>
                  <a:schemeClr val="accent5"/>
                </a:solidFill>
              </a:rPr>
              <a:t>(x), </a:t>
            </a:r>
            <a:r>
              <a:rPr lang="en-NZ" sz="2400" dirty="0" err="1">
                <a:solidFill>
                  <a:schemeClr val="accent5"/>
                </a:solidFill>
              </a:rPr>
              <a:t>Math.floor</a:t>
            </a:r>
            <a:r>
              <a:rPr lang="en-NZ" sz="2400" dirty="0">
                <a:solidFill>
                  <a:schemeClr val="accent5"/>
                </a:solidFill>
              </a:rPr>
              <a:t>(y), </a:t>
            </a:r>
            <a:r>
              <a:rPr lang="en-NZ" sz="2400" dirty="0" err="1">
                <a:solidFill>
                  <a:schemeClr val="accent5"/>
                </a:solidFill>
              </a:rPr>
              <a:t>Math.random</a:t>
            </a:r>
            <a:r>
              <a:rPr lang="en-NZ" sz="2400" dirty="0">
                <a:solidFill>
                  <a:schemeClr val="accent5"/>
                </a:solidFill>
              </a:rPr>
              <a:t>()</a:t>
            </a:r>
          </a:p>
          <a:p>
            <a:pPr marL="0" indent="0">
              <a:buNone/>
            </a:pPr>
            <a:endParaRPr lang="en-NZ" sz="2400" dirty="0">
              <a:solidFill>
                <a:schemeClr val="accent5"/>
              </a:solidFill>
            </a:endParaRPr>
          </a:p>
          <a:p>
            <a:endParaRPr lang="en-NZ" sz="2400" dirty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41594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350"/>
            <a:ext cx="9962091" cy="4238171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Array -- used to store multiple values in a single variable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 Defining an array</a:t>
            </a:r>
          </a:p>
          <a:p>
            <a:pPr marL="457200" lvl="1" indent="0">
              <a:buNone/>
            </a:pPr>
            <a:r>
              <a:rPr lang="en-NZ" sz="2200" dirty="0">
                <a:solidFill>
                  <a:srgbClr val="000000"/>
                </a:solidFill>
              </a:rPr>
              <a:t>	</a:t>
            </a:r>
            <a:r>
              <a:rPr lang="en-NZ" sz="2400" dirty="0">
                <a:solidFill>
                  <a:schemeClr val="accent5"/>
                </a:solidFill>
              </a:rPr>
              <a:t>var </a:t>
            </a:r>
            <a:r>
              <a:rPr lang="en-NZ" sz="2400" dirty="0" err="1">
                <a:solidFill>
                  <a:schemeClr val="accent5"/>
                </a:solidFill>
              </a:rPr>
              <a:t>myUnits</a:t>
            </a:r>
            <a:r>
              <a:rPr lang="en-NZ" sz="2400" dirty="0">
                <a:solidFill>
                  <a:schemeClr val="accent5"/>
                </a:solidFill>
              </a:rPr>
              <a:t>=new Array(); 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		var myUnits3=new Array(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WAD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,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Ajax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,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XML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);</a:t>
            </a:r>
          </a:p>
          <a:p>
            <a:pPr lvl="1"/>
            <a:r>
              <a:rPr lang="en-NZ" sz="2200" dirty="0">
                <a:solidFill>
                  <a:srgbClr val="000000"/>
                </a:solidFill>
              </a:rPr>
              <a:t>Adding values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		 </a:t>
            </a:r>
            <a:r>
              <a:rPr lang="en-NZ" sz="2400" dirty="0" err="1">
                <a:solidFill>
                  <a:schemeClr val="accent5"/>
                </a:solidFill>
              </a:rPr>
              <a:t>myUnits</a:t>
            </a:r>
            <a:r>
              <a:rPr lang="en-NZ" sz="2400" dirty="0">
                <a:solidFill>
                  <a:schemeClr val="accent5"/>
                </a:solidFill>
              </a:rPr>
              <a:t>[0] =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WAA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;   </a:t>
            </a:r>
            <a:r>
              <a:rPr lang="en-NZ" sz="2400" dirty="0" err="1">
                <a:solidFill>
                  <a:schemeClr val="accent5"/>
                </a:solidFill>
              </a:rPr>
              <a:t>myUnits</a:t>
            </a:r>
            <a:r>
              <a:rPr lang="en-NZ" sz="2400" dirty="0">
                <a:solidFill>
                  <a:schemeClr val="accent5"/>
                </a:solidFill>
              </a:rPr>
              <a:t>[1] =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WS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NZ" sz="2400" dirty="0">
                <a:solidFill>
                  <a:srgbClr val="000000"/>
                </a:solidFill>
              </a:rPr>
              <a:t>Properties and methods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    </a:t>
            </a:r>
            <a:r>
              <a:rPr lang="en-NZ" sz="2400" dirty="0" err="1">
                <a:solidFill>
                  <a:schemeClr val="accent5"/>
                </a:solidFill>
              </a:rPr>
              <a:t>myUnits.length</a:t>
            </a:r>
            <a:r>
              <a:rPr lang="en-NZ" sz="2400" dirty="0">
                <a:solidFill>
                  <a:schemeClr val="accent5"/>
                </a:solidFill>
              </a:rPr>
              <a:t>; </a:t>
            </a:r>
            <a:r>
              <a:rPr lang="en-NZ" sz="2400" dirty="0" err="1">
                <a:solidFill>
                  <a:schemeClr val="accent5"/>
                </a:solidFill>
              </a:rPr>
              <a:t>myUnits.reverse</a:t>
            </a:r>
            <a:r>
              <a:rPr lang="en-NZ" sz="2400" dirty="0">
                <a:solidFill>
                  <a:schemeClr val="accent5"/>
                </a:solidFill>
              </a:rPr>
              <a:t>(); </a:t>
            </a:r>
            <a:r>
              <a:rPr lang="en-NZ" sz="2400" dirty="0" err="1">
                <a:solidFill>
                  <a:schemeClr val="accent5"/>
                </a:solidFill>
              </a:rPr>
              <a:t>myUnits.sort</a:t>
            </a:r>
            <a:r>
              <a:rPr lang="en-NZ" sz="2400" dirty="0">
                <a:solidFill>
                  <a:schemeClr val="accent5"/>
                </a:solidFill>
              </a:rPr>
              <a:t>(); </a:t>
            </a:r>
            <a:r>
              <a:rPr lang="en-NZ" sz="2400" dirty="0" err="1">
                <a:solidFill>
                  <a:schemeClr val="accent5"/>
                </a:solidFill>
              </a:rPr>
              <a:t>myUnits.push</a:t>
            </a:r>
            <a:r>
              <a:rPr lang="en-NZ" sz="2400" dirty="0">
                <a:solidFill>
                  <a:schemeClr val="accent5"/>
                </a:solidFill>
              </a:rPr>
              <a:t>(); 	</a:t>
            </a:r>
            <a:r>
              <a:rPr lang="en-NZ" sz="2400" dirty="0" err="1">
                <a:solidFill>
                  <a:schemeClr val="accent5"/>
                </a:solidFill>
              </a:rPr>
              <a:t>myUnits.pop</a:t>
            </a:r>
            <a:r>
              <a:rPr lang="en-NZ" sz="2400" dirty="0">
                <a:solidFill>
                  <a:schemeClr val="accent5"/>
                </a:solidFill>
              </a:rPr>
              <a:t>();</a:t>
            </a:r>
          </a:p>
          <a:p>
            <a:endParaRPr lang="en-NZ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78521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Browser and Document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When we run JavaScript, Browser object and document object are automatically available, and can be used in scripts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>
                <a:solidFill>
                  <a:schemeClr val="tx1"/>
                </a:solidFill>
              </a:rPr>
              <a:t>Using JavaScript commands, we can manipulate these objects, and consequently update the interface that is presented to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4860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000067" cy="3880773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A collection of objects, that interact with the browser window.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window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top level object in the BOM hierarchy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history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keep track of every page the user visits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location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contains the URL of the page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navigator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contains information about the browser name and version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screen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provides information about display characteristics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document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belongs to both BOM and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9024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500"/>
            <a:ext cx="9000067" cy="4900873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Example of window object properties and methods</a:t>
            </a:r>
          </a:p>
          <a:p>
            <a:pPr marL="0" indent="0">
              <a:buNone/>
            </a:pPr>
            <a:endParaRPr lang="en-NZ" sz="2400" dirty="0"/>
          </a:p>
          <a:p>
            <a:pPr>
              <a:spcBef>
                <a:spcPts val="0"/>
              </a:spcBef>
            </a:pPr>
            <a:endParaRPr lang="en-NZ" sz="2600" dirty="0"/>
          </a:p>
          <a:p>
            <a:pPr>
              <a:spcBef>
                <a:spcPts val="0"/>
              </a:spcBef>
            </a:pPr>
            <a:endParaRPr lang="en-NZ" sz="2600" dirty="0"/>
          </a:p>
          <a:p>
            <a:pPr>
              <a:spcBef>
                <a:spcPts val="0"/>
              </a:spcBef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/>
              <a:t>	More on: </a:t>
            </a:r>
            <a:r>
              <a:rPr lang="en-NZ" sz="2200" dirty="0">
                <a:hlinkClick r:id="rId2"/>
              </a:rPr>
              <a:t>http://www.w3schools.com/jsref/obj_window.asp</a:t>
            </a:r>
            <a:endParaRPr lang="en-NZ" sz="22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22/03/2021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2854"/>
              </p:ext>
            </p:extLst>
          </p:nvPr>
        </p:nvGraphicFramePr>
        <p:xfrm>
          <a:off x="990600" y="2019300"/>
          <a:ext cx="8128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/>
                        <a:t>Property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/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Returns whether or not a window has been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Returns the Document object for the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Returns the History object for the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alert()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an alert box with a message and an OK button</a:t>
                      </a:r>
                      <a:endParaRPr lang="en-NZ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a new browser window</a:t>
                      </a:r>
                      <a:endParaRPr lang="en-NZ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/>
                        <a:t>Prints the contents of the current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24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1736</TotalTime>
  <Words>1482</Words>
  <Application>Microsoft Office PowerPoint</Application>
  <PresentationFormat>Widescreen</PresentationFormat>
  <Paragraphs>228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JavaScript Basic</vt:lpstr>
      <vt:lpstr>Contents of This session</vt:lpstr>
      <vt:lpstr>Object-oriented JavaScript</vt:lpstr>
      <vt:lpstr>Why should we care about objects?</vt:lpstr>
      <vt:lpstr>Built-in Objects</vt:lpstr>
      <vt:lpstr>Built-in Objects</vt:lpstr>
      <vt:lpstr>Browser and Document Objects</vt:lpstr>
      <vt:lpstr>Browser Objects</vt:lpstr>
      <vt:lpstr>Window Object</vt:lpstr>
      <vt:lpstr>History and Location Objects</vt:lpstr>
      <vt:lpstr>User-Defined Objects</vt:lpstr>
      <vt:lpstr>User-Defined Objects –-Object() Constructor</vt:lpstr>
      <vt:lpstr>User-Defined Objects -- Object Literal</vt:lpstr>
      <vt:lpstr>User-Defined Objects -- “Constructor” function</vt:lpstr>
      <vt:lpstr>JavaScript and Event Models</vt:lpstr>
      <vt:lpstr>JavaScript Events</vt:lpstr>
      <vt:lpstr>Event Registration</vt:lpstr>
      <vt:lpstr>Event Registration</vt:lpstr>
      <vt:lpstr>Demos</vt:lpstr>
      <vt:lpstr>Exercise</vt:lpstr>
      <vt:lpstr>End of The Session 2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Jesse Schollitt</cp:lastModifiedBy>
  <cp:revision>115</cp:revision>
  <dcterms:created xsi:type="dcterms:W3CDTF">2015-07-08T02:13:09Z</dcterms:created>
  <dcterms:modified xsi:type="dcterms:W3CDTF">2021-03-22T03:19:36Z</dcterms:modified>
</cp:coreProperties>
</file>