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9" r:id="rId2"/>
    <p:sldId id="300" r:id="rId3"/>
    <p:sldId id="301" r:id="rId4"/>
    <p:sldId id="302" r:id="rId5"/>
    <p:sldId id="303" r:id="rId6"/>
    <p:sldId id="304" r:id="rId7"/>
    <p:sldId id="305" r:id="rId8"/>
    <p:sldId id="316" r:id="rId9"/>
    <p:sldId id="306" r:id="rId10"/>
    <p:sldId id="317" r:id="rId11"/>
    <p:sldId id="307" r:id="rId12"/>
    <p:sldId id="308" r:id="rId13"/>
    <p:sldId id="312" r:id="rId14"/>
    <p:sldId id="319" r:id="rId15"/>
    <p:sldId id="318" r:id="rId16"/>
    <p:sldId id="320" r:id="rId17"/>
    <p:sldId id="310" r:id="rId18"/>
    <p:sldId id="314" r:id="rId19"/>
    <p:sldId id="321" r:id="rId20"/>
    <p:sldId id="313" r:id="rId21"/>
    <p:sldId id="322" r:id="rId22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D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510" autoAdjust="0"/>
  </p:normalViewPr>
  <p:slideViewPr>
    <p:cSldViewPr snapToGrid="0" snapToObjects="1">
      <p:cViewPr>
        <p:scale>
          <a:sx n="150" d="100"/>
          <a:sy n="150" d="100"/>
        </p:scale>
        <p:origin x="-392" y="-1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06CDFE-E01C-4945-82CA-B88BC6DF2339}" type="datetimeFigureOut">
              <a:rPr lang="de-DE"/>
              <a:pPr>
                <a:defRPr/>
              </a:pPr>
              <a:t>9/6/15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359696-1832-5840-9897-48A2F281C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CEFAA-D1AE-334C-BC11-07E663B99B77}" type="datetimeFigureOut">
              <a:rPr lang="en-US"/>
              <a:pPr>
                <a:defRPr/>
              </a:pPr>
              <a:t>9/6/15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9FE9B5-3F0A-9B42-89BE-EB0A3EEDE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9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9FE9B5-3F0A-9B42-89BE-EB0A3EEDEA2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9FE9B5-3F0A-9B42-89BE-EB0A3EEDEA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9FE9B5-3F0A-9B42-89BE-EB0A3EEDEA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9FE9B5-3F0A-9B42-89BE-EB0A3EEDEA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örsaal_auße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16694"/>
            <a:ext cx="1771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9438" y="216694"/>
            <a:ext cx="501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10"/>
          <p:cNvSpPr>
            <a:spLocks noChangeArrowheads="1"/>
          </p:cNvSpPr>
          <p:nvPr/>
        </p:nvSpPr>
        <p:spPr bwMode="auto">
          <a:xfrm>
            <a:off x="500064" y="2857500"/>
            <a:ext cx="8643937" cy="833438"/>
          </a:xfrm>
          <a:prstGeom prst="rect">
            <a:avLst/>
          </a:prstGeom>
          <a:solidFill>
            <a:srgbClr val="9ECCE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hteck 12"/>
          <p:cNvSpPr>
            <a:spLocks noChangeArrowheads="1"/>
          </p:cNvSpPr>
          <p:nvPr/>
        </p:nvSpPr>
        <p:spPr bwMode="auto">
          <a:xfrm>
            <a:off x="0" y="3787378"/>
            <a:ext cx="9144000" cy="80963"/>
          </a:xfrm>
          <a:prstGeom prst="rect">
            <a:avLst/>
          </a:prstGeom>
          <a:solidFill>
            <a:srgbClr val="A1A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0034" y="2830036"/>
            <a:ext cx="7772400" cy="557216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5666" y="3314704"/>
            <a:ext cx="7251044" cy="262349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0"/>
          </p:nvPr>
        </p:nvSpPr>
        <p:spPr>
          <a:xfrm>
            <a:off x="472611" y="4768469"/>
            <a:ext cx="7643813" cy="267876"/>
          </a:xfr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1"/>
          </p:nvPr>
        </p:nvSpPr>
        <p:spPr>
          <a:xfrm>
            <a:off x="555732" y="3911208"/>
            <a:ext cx="3714750" cy="482203"/>
          </a:xfrm>
        </p:spPr>
        <p:txBody>
          <a:bodyPr/>
          <a:lstStyle>
            <a:lvl1pPr>
              <a:buNone/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55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7113" y="126206"/>
            <a:ext cx="317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325" y="116681"/>
            <a:ext cx="3127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" y="357188"/>
            <a:ext cx="9142413" cy="0"/>
          </a:xfrm>
          <a:prstGeom prst="line">
            <a:avLst/>
          </a:prstGeom>
          <a:noFill/>
          <a:ln w="76200">
            <a:solidFill>
              <a:srgbClr val="A2A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0" y="375048"/>
            <a:ext cx="9144000" cy="4768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de-D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/>
        </p:nvSpPr>
        <p:spPr bwMode="auto">
          <a:xfrm>
            <a:off x="472398" y="15437"/>
            <a:ext cx="8174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indent="0">
              <a:buNone/>
            </a:pPr>
            <a:r>
              <a:rPr lang="en-US" sz="1400" b="0" i="0" dirty="0" smtClean="0">
                <a:solidFill>
                  <a:srgbClr val="A2AD00"/>
                </a:solidFill>
                <a:latin typeface="Arial"/>
                <a:ea typeface="Calibri"/>
                <a:cs typeface="Arial"/>
              </a:rPr>
              <a:t>4230 </a:t>
            </a:r>
            <a:r>
              <a:rPr lang="en-US" sz="1400" b="0" i="0" dirty="0" smtClean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Optimized refocusing flip angle train design for small peripheral nerve imaging with 3D TSE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142884" y="4893439"/>
            <a:ext cx="8143901" cy="267890"/>
          </a:xfrm>
        </p:spPr>
        <p:txBody>
          <a:bodyPr/>
          <a:lstStyle>
            <a:lvl1pPr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>
          <a:xfrm>
            <a:off x="457200" y="535767"/>
            <a:ext cx="8229600" cy="581040"/>
          </a:xfrm>
        </p:spPr>
        <p:txBody>
          <a:bodyPr/>
          <a:lstStyle>
            <a:lvl1pPr algn="l">
              <a:defRPr sz="2400">
                <a:solidFill>
                  <a:srgbClr val="A2AD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/>
          </p:nvPr>
        </p:nvSpPr>
        <p:spPr>
          <a:xfrm>
            <a:off x="500034" y="1553762"/>
            <a:ext cx="8215312" cy="3214685"/>
          </a:xfrm>
        </p:spPr>
        <p:txBody>
          <a:bodyPr/>
          <a:lstStyle>
            <a:lvl1pPr>
              <a:buClr>
                <a:srgbClr val="A2AD00"/>
              </a:buClr>
              <a:tabLst>
                <a:tab pos="273050" algn="l"/>
              </a:tabLst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buClr>
                <a:srgbClr val="5F5F5F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5F5F5F"/>
              </a:buClr>
              <a:defRPr sz="16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9"/>
          </p:nvPr>
        </p:nvSpPr>
        <p:spPr>
          <a:xfrm>
            <a:off x="464461" y="1017982"/>
            <a:ext cx="6215063" cy="482203"/>
          </a:xfrm>
        </p:spPr>
        <p:txBody>
          <a:bodyPr/>
          <a:lstStyle>
            <a:lvl1pPr>
              <a:buNone/>
              <a:defRPr sz="2000" baseline="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1" name="Foliennummernplatzhalter 19"/>
          <p:cNvSpPr>
            <a:spLocks noGrp="1"/>
          </p:cNvSpPr>
          <p:nvPr>
            <p:ph type="sldNum" sz="quarter" idx="20"/>
          </p:nvPr>
        </p:nvSpPr>
        <p:spPr>
          <a:xfrm>
            <a:off x="6727826" y="4887516"/>
            <a:ext cx="2143125" cy="273844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BD9B2EE-3471-D944-B9B4-35B3596FC58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7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85850"/>
          </a:xfrm>
        </p:spPr>
        <p:txBody>
          <a:bodyPr/>
          <a:lstStyle>
            <a:lvl1pPr>
              <a:defRPr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B730C70-F62D-284A-ABCF-4A82551172BE}" type="datetimeFigureOut">
              <a:rPr lang="en-US"/>
              <a:pPr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F742CC7-7D8B-504A-9AEA-BF3DE0174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914400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865E70CE-0344-3241-81E6-5C4B37C1F93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1" y="0"/>
            <a:ext cx="9142413" cy="5143500"/>
          </a:xfrm>
          <a:prstGeom prst="rect">
            <a:avLst/>
          </a:prstGeom>
          <a:solidFill>
            <a:srgbClr val="002848"/>
          </a:solidFill>
          <a:ln w="9525">
            <a:solidFill>
              <a:srgbClr val="002848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3999" cy="5143500"/>
          </a:xfrm>
          <a:prstGeom prst="rect">
            <a:avLst/>
          </a:prstGeom>
          <a:solidFill>
            <a:srgbClr val="002848"/>
          </a:solidFill>
          <a:ln w="9525">
            <a:solidFill>
              <a:srgbClr val="00284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uppierung 4"/>
          <p:cNvGrpSpPr/>
          <p:nvPr/>
        </p:nvGrpSpPr>
        <p:grpSpPr>
          <a:xfrm>
            <a:off x="-2" y="2372771"/>
            <a:ext cx="9144001" cy="522097"/>
            <a:chOff x="-1" y="4055521"/>
            <a:chExt cx="9144001" cy="522097"/>
          </a:xfrm>
        </p:grpSpPr>
        <p:sp>
          <p:nvSpPr>
            <p:cNvPr id="9" name="Rechteck 9"/>
            <p:cNvSpPr>
              <a:spLocks noChangeArrowheads="1"/>
            </p:cNvSpPr>
            <p:nvPr/>
          </p:nvSpPr>
          <p:spPr bwMode="auto">
            <a:xfrm>
              <a:off x="-1" y="4055521"/>
              <a:ext cx="6781801" cy="516172"/>
            </a:xfrm>
            <a:prstGeom prst="rect">
              <a:avLst/>
            </a:prstGeom>
            <a:solidFill>
              <a:srgbClr val="9ECC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hteck 11"/>
            <p:cNvSpPr>
              <a:spLocks noChangeArrowheads="1"/>
            </p:cNvSpPr>
            <p:nvPr/>
          </p:nvSpPr>
          <p:spPr bwMode="auto">
            <a:xfrm>
              <a:off x="0" y="4469668"/>
              <a:ext cx="9144000" cy="107950"/>
            </a:xfrm>
            <a:prstGeom prst="rect">
              <a:avLst/>
            </a:prstGeom>
            <a:solidFill>
              <a:srgbClr val="A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Bild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9438" y="288925"/>
            <a:ext cx="501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d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063" y="288925"/>
            <a:ext cx="1771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ung 5"/>
          <p:cNvGrpSpPr/>
          <p:nvPr/>
        </p:nvGrpSpPr>
        <p:grpSpPr>
          <a:xfrm>
            <a:off x="500063" y="747797"/>
            <a:ext cx="8643937" cy="1839445"/>
            <a:chOff x="500063" y="2478549"/>
            <a:chExt cx="8643937" cy="1839445"/>
          </a:xfrm>
        </p:grpSpPr>
        <p:sp>
          <p:nvSpPr>
            <p:cNvPr id="10" name="Rechteck 8"/>
            <p:cNvSpPr>
              <a:spLocks noChangeArrowheads="1"/>
            </p:cNvSpPr>
            <p:nvPr/>
          </p:nvSpPr>
          <p:spPr bwMode="auto">
            <a:xfrm>
              <a:off x="500063" y="2478549"/>
              <a:ext cx="8643937" cy="1839445"/>
            </a:xfrm>
            <a:prstGeom prst="rect">
              <a:avLst/>
            </a:prstGeom>
            <a:solidFill>
              <a:srgbClr val="9ECC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2"/>
            <p:cNvSpPr txBox="1">
              <a:spLocks noChangeArrowheads="1"/>
            </p:cNvSpPr>
            <p:nvPr/>
          </p:nvSpPr>
          <p:spPr bwMode="auto">
            <a:xfrm>
              <a:off x="558799" y="2557271"/>
              <a:ext cx="8483601" cy="99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2400" dirty="0" smtClean="0">
                  <a:solidFill>
                    <a:srgbClr val="A2AD00"/>
                  </a:solidFill>
                  <a:cs typeface="Arial" charset="0"/>
                </a:rPr>
                <a:t>4230 </a:t>
              </a:r>
              <a:r>
                <a:rPr lang="en-US" sz="2400" dirty="0" smtClean="0">
                  <a:solidFill>
                    <a:schemeClr val="bg1"/>
                  </a:solidFill>
                  <a:cs typeface="Arial" charset="0"/>
                </a:rPr>
                <a:t>Optimized refocusing flip angle train design for small peripheral nerve imaging with 3D TSE</a:t>
              </a:r>
              <a:endParaRPr lang="en-US" sz="240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6" name="Textfeld 7"/>
            <p:cNvSpPr txBox="1">
              <a:spLocks noChangeArrowheads="1"/>
            </p:cNvSpPr>
            <p:nvPr/>
          </p:nvSpPr>
          <p:spPr bwMode="auto">
            <a:xfrm>
              <a:off x="558800" y="3424962"/>
              <a:ext cx="83481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u="sng" dirty="0" smtClean="0">
                  <a:solidFill>
                    <a:schemeClr val="bg1"/>
                  </a:solidFill>
                  <a:cs typeface="Arial" charset="0"/>
                </a:rPr>
                <a:t>Barbara Cervantes</a:t>
              </a:r>
              <a:r>
                <a:rPr lang="en-US" sz="1400" baseline="30000" dirty="0" smtClean="0">
                  <a:solidFill>
                    <a:schemeClr val="bg1"/>
                  </a:solidFill>
                  <a:cs typeface="Arial" charset="0"/>
                </a:rPr>
                <a:t>1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, Jan S. Bauer</a:t>
              </a:r>
              <a:r>
                <a:rPr lang="en-US" sz="1400" baseline="30000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cs typeface="Arial" charset="0"/>
                </a:rPr>
                <a:t>Hendrik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 Kooijman</a:t>
              </a:r>
              <a:r>
                <a:rPr lang="en-US" sz="1400" baseline="30000" dirty="0" smtClean="0">
                  <a:solidFill>
                    <a:schemeClr val="bg1"/>
                  </a:solidFill>
                  <a:cs typeface="Arial" charset="0"/>
                </a:rPr>
                <a:t>3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, Marcus Settles</a:t>
              </a:r>
              <a:r>
                <a:rPr lang="en-US" sz="1400" baseline="30000" dirty="0" smtClean="0">
                  <a:solidFill>
                    <a:schemeClr val="bg1"/>
                  </a:solidFill>
                  <a:cs typeface="Arial" charset="0"/>
                </a:rPr>
                <a:t>1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, Axel Haase</a:t>
              </a:r>
              <a:r>
                <a:rPr lang="en-US" sz="1400" baseline="30000" dirty="0">
                  <a:solidFill>
                    <a:schemeClr val="bg1"/>
                  </a:solidFill>
                  <a:cs typeface="Arial" charset="0"/>
                </a:rPr>
                <a:t>4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, Ernst J. Rummeny</a:t>
              </a:r>
              <a:r>
                <a:rPr lang="en-US" sz="1400" baseline="30000" dirty="0" smtClean="0">
                  <a:solidFill>
                    <a:schemeClr val="bg1"/>
                  </a:solidFill>
                  <a:cs typeface="Arial" charset="0"/>
                </a:rPr>
                <a:t>1</a:t>
              </a:r>
              <a:r>
                <a:rPr lang="en-US" sz="1400" dirty="0">
                  <a:solidFill>
                    <a:schemeClr val="bg1"/>
                  </a:solidFill>
                  <a:cs typeface="Arial" charset="0"/>
                </a:rPr>
                <a:t>, 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Klaus Wörtler</a:t>
              </a:r>
              <a:r>
                <a:rPr lang="en-US" sz="1400" baseline="30000" dirty="0" smtClean="0">
                  <a:solidFill>
                    <a:schemeClr val="bg1"/>
                  </a:solidFill>
                  <a:cs typeface="Arial" charset="0"/>
                </a:rPr>
                <a:t>1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cs typeface="Arial" charset="0"/>
                </a:rPr>
                <a:t>Dimitrios</a:t>
              </a:r>
              <a:r>
                <a:rPr lang="en-US" sz="1400" dirty="0" smtClean="0">
                  <a:solidFill>
                    <a:schemeClr val="bg1"/>
                  </a:solidFill>
                  <a:cs typeface="Arial" charset="0"/>
                </a:rPr>
                <a:t> C. Karampinos</a:t>
              </a:r>
              <a:r>
                <a:rPr lang="en-US" sz="1400" baseline="30000" dirty="0" smtClean="0">
                  <a:solidFill>
                    <a:schemeClr val="bg1"/>
                  </a:solidFill>
                  <a:cs typeface="Arial" charset="0"/>
                </a:rPr>
                <a:t>1</a:t>
              </a:r>
              <a:endParaRPr lang="en-US" sz="1400" baseline="30000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sp>
        <p:nvSpPr>
          <p:cNvPr id="4" name="Rechteck 3"/>
          <p:cNvSpPr/>
          <p:nvPr/>
        </p:nvSpPr>
        <p:spPr>
          <a:xfrm>
            <a:off x="193684" y="4465882"/>
            <a:ext cx="7413616" cy="5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baseline="30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Department of Diagnostic &amp; Interventional Radiology,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Technische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Universität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München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, Munich, Germany</a:t>
            </a:r>
          </a:p>
          <a:p>
            <a:pPr>
              <a:lnSpc>
                <a:spcPct val="80000"/>
              </a:lnSpc>
            </a:pPr>
            <a:r>
              <a:rPr lang="en-US" sz="1000" baseline="30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Department of Neuroradiology,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Technische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Universität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München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, Munich, Germany </a:t>
            </a:r>
          </a:p>
          <a:p>
            <a:pPr>
              <a:lnSpc>
                <a:spcPct val="80000"/>
              </a:lnSpc>
            </a:pPr>
            <a:r>
              <a:rPr lang="en-US" sz="1000" baseline="30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Philips Healthcare, Hamburg, Germany</a:t>
            </a:r>
          </a:p>
          <a:p>
            <a:pPr>
              <a:lnSpc>
                <a:spcPct val="80000"/>
              </a:lnSpc>
            </a:pPr>
            <a:r>
              <a:rPr lang="en-US" sz="1000" baseline="300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Zentralinstitut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für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Medizintechnik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Technische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Universität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München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Arial"/>
                <a:cs typeface="Arial"/>
              </a:rPr>
              <a:t>Garching</a:t>
            </a:r>
            <a:r>
              <a:rPr lang="en-US" sz="1000" dirty="0" smtClean="0">
                <a:solidFill>
                  <a:schemeClr val="bg1"/>
                </a:solidFill>
                <a:latin typeface="Arial"/>
                <a:cs typeface="Arial"/>
              </a:rPr>
              <a:t>, Germany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369049" y="4586086"/>
            <a:ext cx="2774950" cy="55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rgbClr val="A2AD00"/>
                </a:solidFill>
                <a:cs typeface="Arial" charset="0"/>
              </a:rPr>
              <a:t>Computer No: </a:t>
            </a:r>
            <a:r>
              <a:rPr lang="en-US" sz="2000" dirty="0" smtClean="0">
                <a:solidFill>
                  <a:srgbClr val="A2AD00"/>
                </a:solidFill>
                <a:cs typeface="Arial" charset="0"/>
              </a:rPr>
              <a:t>22</a:t>
            </a:r>
            <a:endParaRPr lang="en-US" sz="20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3" name="Picture 12" descr="Fig0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16" y="2998537"/>
            <a:ext cx="1578735" cy="1346562"/>
          </a:xfrm>
          <a:prstGeom prst="rect">
            <a:avLst/>
          </a:prstGeom>
        </p:spPr>
      </p:pic>
      <p:pic>
        <p:nvPicPr>
          <p:cNvPr id="17" name="Picture 16" descr="nerve_blurring_MnF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992" y="2998537"/>
            <a:ext cx="3165343" cy="1346562"/>
          </a:xfrm>
          <a:prstGeom prst="rect">
            <a:avLst/>
          </a:prstGeom>
        </p:spPr>
      </p:pic>
      <p:pic>
        <p:nvPicPr>
          <p:cNvPr id="19" name="Picture 18" descr="mips_yellow_red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1294" y="2998537"/>
            <a:ext cx="2881106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0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67282" y="1239353"/>
            <a:ext cx="3874009" cy="3772796"/>
            <a:chOff x="4874879" y="1239353"/>
            <a:chExt cx="3874009" cy="3772796"/>
          </a:xfrm>
        </p:grpSpPr>
        <p:grpSp>
          <p:nvGrpSpPr>
            <p:cNvPr id="23" name="Group 22"/>
            <p:cNvGrpSpPr/>
            <p:nvPr/>
          </p:nvGrpSpPr>
          <p:grpSpPr>
            <a:xfrm>
              <a:off x="4874879" y="1239353"/>
              <a:ext cx="3874009" cy="3772796"/>
              <a:chOff x="5142990" y="1017982"/>
              <a:chExt cx="3874009" cy="377279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142990" y="1017982"/>
                <a:ext cx="3874008" cy="3772796"/>
                <a:chOff x="5590296" y="984347"/>
                <a:chExt cx="3468435" cy="337781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590296" y="984347"/>
                  <a:ext cx="3468435" cy="2531567"/>
                  <a:chOff x="4190367" y="-1647239"/>
                  <a:chExt cx="4948490" cy="3611843"/>
                </a:xfrm>
              </p:grpSpPr>
              <p:pic>
                <p:nvPicPr>
                  <p:cNvPr id="11" name="Picture 10" descr="contours_sig_and_width.png"/>
                  <p:cNvPicPr>
                    <a:picLocks noChangeAspect="1"/>
                  </p:cNvPicPr>
                  <p:nvPr/>
                </p:nvPicPr>
                <p:blipFill rotWithShape="1">
                  <a:blip r:embed="rId2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367360" y="-1647239"/>
                    <a:ext cx="4771497" cy="2241972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contours_sig_and_width.png"/>
                  <p:cNvPicPr>
                    <a:picLocks noChangeAspect="1"/>
                  </p:cNvPicPr>
                  <p:nvPr/>
                </p:nvPicPr>
                <p:blipFill rotWithShape="1">
                  <a:blip r:embed="rId3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190367" y="-307936"/>
                    <a:ext cx="153859" cy="22725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Picture 13" descr="contours_sig_and_width.png"/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722536" y="4258012"/>
                  <a:ext cx="1310340" cy="104154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 descr="contours_sig_and_width_MnF.png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63444" y="2854911"/>
                <a:ext cx="3753555" cy="1745311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5315139" y="179848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en-US" sz="1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8407" y="1800331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endParaRPr lang="en-US" sz="1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**3D TSE in peripheral nerve imaging usually performed with fat suppression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6" y="1747131"/>
            <a:ext cx="3502526" cy="3074462"/>
          </a:xfrm>
        </p:spPr>
        <p:txBody>
          <a:bodyPr/>
          <a:lstStyle/>
          <a:p>
            <a:r>
              <a:rPr lang="en-US" dirty="0" smtClean="0"/>
              <a:t>Flip angle trains for nerve in </a:t>
            </a:r>
            <a:r>
              <a:rPr lang="en-US" u="sng" dirty="0" smtClean="0"/>
              <a:t>muscle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latin typeface="Arial"/>
                <a:cs typeface="Arial"/>
              </a:rPr>
              <a:t>B: </a:t>
            </a:r>
            <a:r>
              <a:rPr lang="en-US" dirty="0" smtClean="0">
                <a:latin typeface="Arial"/>
                <a:cs typeface="Arial"/>
              </a:rPr>
              <a:t>maximizes nerve signal</a:t>
            </a:r>
          </a:p>
          <a:p>
            <a:pPr lvl="1"/>
            <a:r>
              <a:rPr lang="en-US" b="1" dirty="0" smtClean="0">
                <a:latin typeface="Arial"/>
                <a:cs typeface="Arial"/>
              </a:rPr>
              <a:t>C: </a:t>
            </a:r>
            <a:r>
              <a:rPr lang="en-US" dirty="0" smtClean="0">
                <a:latin typeface="Arial"/>
                <a:cs typeface="Arial"/>
              </a:rPr>
              <a:t>optimizes signal and blurring</a:t>
            </a:r>
          </a:p>
          <a:p>
            <a:r>
              <a:rPr lang="en-US" dirty="0" smtClean="0">
                <a:latin typeface="Arial"/>
                <a:cs typeface="Arial"/>
              </a:rPr>
              <a:t>Flip angle trains for nerve in </a:t>
            </a:r>
            <a:r>
              <a:rPr lang="en-US" u="sng" dirty="0" smtClean="0">
                <a:latin typeface="Arial"/>
                <a:cs typeface="Arial"/>
              </a:rPr>
              <a:t>suppressed fat</a:t>
            </a:r>
            <a:r>
              <a:rPr lang="en-US" dirty="0" smtClean="0">
                <a:latin typeface="Arial"/>
                <a:cs typeface="Arial"/>
              </a:rPr>
              <a:t>**:</a:t>
            </a:r>
          </a:p>
          <a:p>
            <a:pPr lvl="1"/>
            <a:r>
              <a:rPr lang="en-US" b="1" dirty="0" smtClean="0">
                <a:latin typeface="Arial"/>
                <a:cs typeface="Arial"/>
              </a:rPr>
              <a:t>B*</a:t>
            </a:r>
          </a:p>
          <a:p>
            <a:pPr lvl="1"/>
            <a:r>
              <a:rPr lang="en-US" b="1" dirty="0" smtClean="0">
                <a:latin typeface="Arial"/>
                <a:cs typeface="Arial"/>
              </a:rPr>
              <a:t>C*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Flip angle train optimization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26" name="TextBox 25"/>
          <p:cNvSpPr txBox="1"/>
          <p:nvPr/>
        </p:nvSpPr>
        <p:spPr>
          <a:xfrm>
            <a:off x="6679524" y="864093"/>
            <a:ext cx="121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1-pixel nerve</a:t>
            </a:r>
            <a:endParaRPr lang="en-US" sz="14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5955" y="1680051"/>
            <a:ext cx="9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embedded in muscle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6012" y="3598472"/>
            <a:ext cx="97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embedded in suppressed fat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1360" y="2468500"/>
            <a:ext cx="121290" cy="1212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1360" y="3076282"/>
            <a:ext cx="121290" cy="1212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1360" y="4292500"/>
            <a:ext cx="121290" cy="1212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41360" y="4625857"/>
            <a:ext cx="121290" cy="1212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*Main focus: small nerves embedded in </a:t>
            </a:r>
            <a:r>
              <a:rPr lang="en-US" i="1" dirty="0" smtClean="0"/>
              <a:t>muscle</a:t>
            </a:r>
            <a:endParaRPr lang="en-US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70774" y="1553762"/>
            <a:ext cx="8573225" cy="3462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Lumbar plexus of 10 healthy volunteers on 3 T Philips </a:t>
            </a:r>
            <a:r>
              <a:rPr lang="en-US" dirty="0" err="1" smtClean="0"/>
              <a:t>Ingenia</a:t>
            </a:r>
            <a:r>
              <a:rPr lang="en-US" dirty="0" smtClean="0"/>
              <a:t> scanner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T2-weighted 3D TSE with*: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flip angle train </a:t>
            </a:r>
            <a:r>
              <a:rPr lang="en-US" b="1" dirty="0" smtClean="0"/>
              <a:t>B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flip angle train </a:t>
            </a:r>
            <a:r>
              <a:rPr lang="en-US" b="1" dirty="0" smtClean="0"/>
              <a:t>C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dirty="0">
                <a:latin typeface="Arial"/>
                <a:cs typeface="Arial"/>
              </a:rPr>
              <a:t>Echo </a:t>
            </a:r>
            <a:r>
              <a:rPr lang="en-US" dirty="0" smtClean="0">
                <a:latin typeface="Arial"/>
                <a:cs typeface="Arial"/>
              </a:rPr>
              <a:t>spacing=4ms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smtClean="0">
                <a:latin typeface="Arial"/>
                <a:cs typeface="Arial"/>
              </a:rPr>
              <a:t>max. </a:t>
            </a:r>
            <a:r>
              <a:rPr lang="en-US" dirty="0">
                <a:latin typeface="Arial"/>
                <a:cs typeface="Arial"/>
              </a:rPr>
              <a:t>flip angles</a:t>
            </a:r>
            <a:r>
              <a:rPr lang="en-US" dirty="0" smtClean="0">
                <a:latin typeface="Arial"/>
                <a:cs typeface="Arial"/>
              </a:rPr>
              <a:t>=[</a:t>
            </a:r>
            <a:r>
              <a:rPr lang="en-US" dirty="0">
                <a:latin typeface="Arial"/>
                <a:cs typeface="Arial"/>
              </a:rPr>
              <a:t>100</a:t>
            </a:r>
            <a:r>
              <a:rPr lang="en-US" dirty="0" smtClean="0">
                <a:latin typeface="Arial"/>
                <a:cs typeface="Arial"/>
              </a:rPr>
              <a:t>°125</a:t>
            </a:r>
            <a:r>
              <a:rPr lang="en-US" dirty="0">
                <a:latin typeface="Arial"/>
                <a:cs typeface="Arial"/>
              </a:rPr>
              <a:t>°], 6 initial </a:t>
            </a:r>
            <a:r>
              <a:rPr lang="en-US" dirty="0" smtClean="0">
                <a:latin typeface="Arial"/>
                <a:cs typeface="Arial"/>
              </a:rPr>
              <a:t>echoes, FOV=400</a:t>
            </a:r>
            <a:r>
              <a:rPr lang="en-US" dirty="0">
                <a:latin typeface="Arial"/>
                <a:cs typeface="Arial"/>
              </a:rPr>
              <a:t>×400×</a:t>
            </a:r>
            <a:r>
              <a:rPr lang="en-US" dirty="0" smtClean="0">
                <a:latin typeface="Arial"/>
                <a:cs typeface="Arial"/>
              </a:rPr>
              <a:t>80mm</a:t>
            </a:r>
            <a:r>
              <a:rPr lang="en-US" baseline="30000" dirty="0" smtClean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acq</a:t>
            </a:r>
            <a:r>
              <a:rPr lang="en-US" dirty="0" smtClean="0">
                <a:latin typeface="Arial"/>
                <a:cs typeface="Arial"/>
              </a:rPr>
              <a:t>. voxel=1.25</a:t>
            </a:r>
            <a:r>
              <a:rPr lang="en-US" dirty="0">
                <a:latin typeface="Arial"/>
                <a:cs typeface="Arial"/>
              </a:rPr>
              <a:t>×1.25×1.4 mm</a:t>
            </a:r>
            <a:r>
              <a:rPr lang="en-US" baseline="30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, reconstruction </a:t>
            </a:r>
            <a:r>
              <a:rPr lang="en-US" dirty="0" smtClean="0">
                <a:latin typeface="Arial"/>
                <a:cs typeface="Arial"/>
              </a:rPr>
              <a:t>voxel=0.63</a:t>
            </a:r>
            <a:r>
              <a:rPr lang="en-US" dirty="0">
                <a:latin typeface="Arial"/>
                <a:cs typeface="Arial"/>
              </a:rPr>
              <a:t>×0.63×0.7 mm</a:t>
            </a:r>
            <a:r>
              <a:rPr lang="en-US" baseline="30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, TR/</a:t>
            </a:r>
            <a:r>
              <a:rPr lang="en-US" dirty="0" smtClean="0">
                <a:latin typeface="Arial"/>
                <a:cs typeface="Arial"/>
              </a:rPr>
              <a:t>TE=2000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smtClean="0">
                <a:latin typeface="Arial"/>
                <a:cs typeface="Arial"/>
              </a:rPr>
              <a:t>330ms</a:t>
            </a:r>
            <a:r>
              <a:rPr lang="en-US" dirty="0">
                <a:latin typeface="Arial"/>
                <a:cs typeface="Arial"/>
              </a:rPr>
              <a:t>, TSE </a:t>
            </a:r>
            <a:r>
              <a:rPr lang="en-US" dirty="0" smtClean="0">
                <a:latin typeface="Arial"/>
                <a:cs typeface="Arial"/>
              </a:rPr>
              <a:t>factor=150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smtClean="0">
                <a:latin typeface="Arial"/>
                <a:cs typeface="Arial"/>
              </a:rPr>
              <a:t>scan duration=4min26s</a:t>
            </a:r>
            <a:r>
              <a:rPr lang="en-US" dirty="0">
                <a:latin typeface="Arial"/>
                <a:cs typeface="Arial"/>
              </a:rPr>
              <a:t>, reference </a:t>
            </a:r>
            <a:r>
              <a:rPr lang="en-US" dirty="0" smtClean="0">
                <a:latin typeface="Arial"/>
                <a:cs typeface="Arial"/>
              </a:rPr>
              <a:t>tissue T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=1010ms </a:t>
            </a:r>
            <a:r>
              <a:rPr lang="en-US" dirty="0">
                <a:latin typeface="Arial"/>
                <a:cs typeface="Arial"/>
              </a:rPr>
              <a:t>and </a:t>
            </a:r>
            <a:r>
              <a:rPr lang="en-US" dirty="0" smtClean="0">
                <a:latin typeface="Arial"/>
                <a:cs typeface="Arial"/>
              </a:rPr>
              <a:t>T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=90 </a:t>
            </a:r>
            <a:r>
              <a:rPr lang="en-US" dirty="0" err="1">
                <a:latin typeface="Arial"/>
                <a:cs typeface="Arial"/>
              </a:rPr>
              <a:t>ms</a:t>
            </a:r>
            <a:r>
              <a:rPr lang="en-US" dirty="0">
                <a:latin typeface="Arial"/>
                <a:cs typeface="Arial"/>
              </a:rPr>
              <a:t>, parallel imaging with reduction factor </a:t>
            </a:r>
            <a:r>
              <a:rPr lang="en-US" dirty="0" smtClean="0">
                <a:latin typeface="Arial"/>
                <a:cs typeface="Arial"/>
              </a:rPr>
              <a:t>R=2.5</a:t>
            </a:r>
            <a:r>
              <a:rPr lang="en-US" dirty="0">
                <a:latin typeface="Arial"/>
                <a:cs typeface="Arial"/>
              </a:rPr>
              <a:t>, no partial Fourier, fat </a:t>
            </a:r>
            <a:r>
              <a:rPr lang="en-US" dirty="0" smtClean="0">
                <a:latin typeface="Arial"/>
                <a:cs typeface="Arial"/>
              </a:rPr>
              <a:t>suppression with SPAIR,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flow suppression with </a:t>
            </a:r>
            <a:r>
              <a:rPr lang="en-US" dirty="0" err="1" smtClean="0">
                <a:solidFill>
                  <a:srgbClr val="000090"/>
                </a:solidFill>
                <a:latin typeface="Arial"/>
                <a:cs typeface="Arial"/>
              </a:rPr>
              <a:t>iMSDE</a:t>
            </a:r>
            <a:r>
              <a:rPr lang="en-US" dirty="0" smtClean="0">
                <a:latin typeface="Arial"/>
                <a:cs typeface="Arial"/>
              </a:rPr>
              <a:t> with VENC=1cm/s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 smtClean="0"/>
              <a:t>In vivo </a:t>
            </a:r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7469776" y="516304"/>
            <a:ext cx="149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Flip angle trains: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maximum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: optimized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0266" y="4656683"/>
            <a:ext cx="2548467" cy="461665"/>
          </a:xfrm>
          <a:prstGeom prst="rect">
            <a:avLst/>
          </a:prstGeom>
          <a:noFill/>
          <a:ln>
            <a:solidFill>
              <a:srgbClr val="A2AD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90"/>
                </a:solidFill>
                <a:latin typeface="Arial"/>
                <a:cs typeface="Arial"/>
              </a:rPr>
              <a:t>Abstract #101: Power Poster on Monday June 1</a:t>
            </a:r>
            <a:r>
              <a:rPr lang="en-US" sz="1200" b="1" baseline="30000" dirty="0" smtClean="0">
                <a:solidFill>
                  <a:srgbClr val="000090"/>
                </a:solidFill>
                <a:latin typeface="Arial"/>
                <a:cs typeface="Arial"/>
              </a:rPr>
              <a:t>st</a:t>
            </a:r>
            <a:r>
              <a:rPr lang="en-US" sz="1200" b="1" dirty="0" smtClean="0">
                <a:solidFill>
                  <a:srgbClr val="000090"/>
                </a:solidFill>
                <a:latin typeface="Arial"/>
                <a:cs typeface="Arial"/>
              </a:rPr>
              <a:t> 14:15</a:t>
            </a:r>
            <a:endParaRPr lang="en-US" sz="12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585200" y="4656683"/>
            <a:ext cx="37759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9067" y="4887516"/>
            <a:ext cx="253153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*Relative to flip angle train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3" y="1553762"/>
            <a:ext cx="4029634" cy="3333754"/>
          </a:xfrm>
        </p:spPr>
        <p:txBody>
          <a:bodyPr/>
          <a:lstStyle/>
          <a:p>
            <a:r>
              <a:rPr lang="en-US" dirty="0" smtClean="0"/>
              <a:t>Signal profiles along:</a:t>
            </a:r>
          </a:p>
          <a:p>
            <a:pPr lvl="1"/>
            <a:r>
              <a:rPr lang="en-US" u="sng" dirty="0" smtClean="0"/>
              <a:t>large</a:t>
            </a:r>
            <a:r>
              <a:rPr lang="en-US" dirty="0" smtClean="0"/>
              <a:t> L5 nerves</a:t>
            </a:r>
          </a:p>
          <a:p>
            <a:pPr lvl="1"/>
            <a:r>
              <a:rPr lang="en-US" u="sng" dirty="0" smtClean="0"/>
              <a:t>small</a:t>
            </a:r>
            <a:r>
              <a:rPr lang="en-US" dirty="0" smtClean="0"/>
              <a:t> L3 nerves</a:t>
            </a:r>
          </a:p>
          <a:p>
            <a:r>
              <a:rPr lang="en-US" dirty="0" smtClean="0"/>
              <a:t>Nerve signal normalized to muscle</a:t>
            </a:r>
          </a:p>
          <a:p>
            <a:r>
              <a:rPr lang="en-US" dirty="0" smtClean="0"/>
              <a:t>To compare flip angle trains </a:t>
            </a:r>
            <a:r>
              <a:rPr lang="en-US" b="1" dirty="0" smtClean="0"/>
              <a:t>B</a:t>
            </a:r>
            <a:r>
              <a:rPr lang="en-US" dirty="0" smtClean="0"/>
              <a:t> and </a:t>
            </a:r>
            <a:r>
              <a:rPr lang="en-US" b="1" dirty="0" smtClean="0"/>
              <a:t>C</a:t>
            </a:r>
            <a:r>
              <a:rPr lang="en-US" dirty="0"/>
              <a:t> </a:t>
            </a:r>
            <a:r>
              <a:rPr lang="en-US" dirty="0" smtClean="0"/>
              <a:t>measured:</a:t>
            </a:r>
          </a:p>
          <a:p>
            <a:pPr lvl="1"/>
            <a:r>
              <a:rPr lang="en-US" dirty="0" smtClean="0"/>
              <a:t>nerve signal </a:t>
            </a:r>
            <a:r>
              <a:rPr lang="en-US" b="1" dirty="0" smtClean="0"/>
              <a:t>S</a:t>
            </a:r>
            <a:r>
              <a:rPr lang="en-US" b="1" baseline="-25000" dirty="0" smtClean="0"/>
              <a:t>B</a:t>
            </a:r>
            <a:r>
              <a:rPr lang="en-US" dirty="0" smtClean="0"/>
              <a:t> and </a:t>
            </a:r>
            <a:r>
              <a:rPr lang="en-US" b="1" dirty="0" smtClean="0"/>
              <a:t>S</a:t>
            </a:r>
            <a:r>
              <a:rPr lang="en-US" b="1" baseline="-25000" dirty="0" smtClean="0"/>
              <a:t>C</a:t>
            </a:r>
          </a:p>
          <a:p>
            <a:pPr lvl="1"/>
            <a:r>
              <a:rPr lang="en-US" dirty="0" smtClean="0"/>
              <a:t>nerve width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B</a:t>
            </a:r>
            <a:r>
              <a:rPr lang="en-US" dirty="0" smtClean="0"/>
              <a:t> and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C</a:t>
            </a:r>
            <a:endParaRPr lang="en-US" b="1" baseline="-25000" dirty="0" smtClean="0"/>
          </a:p>
          <a:p>
            <a:pPr lvl="1"/>
            <a:r>
              <a:rPr lang="en-US" dirty="0" smtClean="0"/>
              <a:t>signal variation* </a:t>
            </a:r>
            <a:r>
              <a:rPr lang="en-US" b="1" dirty="0" smtClean="0"/>
              <a:t>(S</a:t>
            </a:r>
            <a:r>
              <a:rPr lang="en-US" b="1" baseline="-25000" dirty="0" smtClean="0"/>
              <a:t>C</a:t>
            </a:r>
            <a:r>
              <a:rPr lang="en-US" b="1" dirty="0" smtClean="0"/>
              <a:t>-S</a:t>
            </a:r>
            <a:r>
              <a:rPr lang="en-US" b="1" baseline="-25000" dirty="0" smtClean="0"/>
              <a:t>B</a:t>
            </a:r>
            <a:r>
              <a:rPr lang="en-US" b="1" dirty="0" smtClean="0"/>
              <a:t>)/S</a:t>
            </a:r>
            <a:r>
              <a:rPr lang="en-US" b="1" baseline="-25000" dirty="0" smtClean="0"/>
              <a:t>B</a:t>
            </a:r>
          </a:p>
          <a:p>
            <a:pPr lvl="1"/>
            <a:r>
              <a:rPr lang="en-US" dirty="0" smtClean="0"/>
              <a:t>width variation* </a:t>
            </a:r>
            <a:r>
              <a:rPr lang="en-US" b="1" dirty="0" smtClean="0"/>
              <a:t>(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B</a:t>
            </a:r>
            <a:r>
              <a:rPr lang="en-US" b="1" dirty="0" err="1" smtClean="0"/>
              <a:t>-b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)/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B</a:t>
            </a:r>
            <a:endParaRPr lang="en-US" b="1" baseline="-25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7469776" y="516304"/>
            <a:ext cx="149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Flip angle trains: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maximum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: optimized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8" name="Picture 7" descr="fig4_profile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4767" y="1129243"/>
            <a:ext cx="3941583" cy="37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8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406491" cy="482203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Comparison of flip angle trains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7469776" y="516304"/>
            <a:ext cx="149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Flip angle trains: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maximum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: optimized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208" y="1798800"/>
            <a:ext cx="5263927" cy="2211625"/>
            <a:chOff x="75208" y="2878405"/>
            <a:chExt cx="5263927" cy="2211625"/>
          </a:xfrm>
        </p:grpSpPr>
        <p:grpSp>
          <p:nvGrpSpPr>
            <p:cNvPr id="18" name="Group 17"/>
            <p:cNvGrpSpPr/>
            <p:nvPr/>
          </p:nvGrpSpPr>
          <p:grpSpPr>
            <a:xfrm>
              <a:off x="75208" y="2878405"/>
              <a:ext cx="5263927" cy="2211625"/>
              <a:chOff x="192178" y="2736709"/>
              <a:chExt cx="5912216" cy="2484004"/>
            </a:xfrm>
          </p:grpSpPr>
          <p:pic>
            <p:nvPicPr>
              <p:cNvPr id="16" name="Picture 15" descr="Screen Shot 2015-05-11 at 10.06.35 AM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83560" y="2736709"/>
                <a:ext cx="4528656" cy="1177880"/>
              </a:xfrm>
              <a:prstGeom prst="rect">
                <a:avLst/>
              </a:prstGeom>
            </p:spPr>
          </p:pic>
          <p:pic>
            <p:nvPicPr>
              <p:cNvPr id="17" name="Picture 16" descr="Screen Shot 2015-05-11 at 10.08.57 AM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2178" y="4694813"/>
                <a:ext cx="5912216" cy="525900"/>
              </a:xfrm>
              <a:prstGeom prst="rect">
                <a:avLst/>
              </a:prstGeom>
            </p:spPr>
          </p:pic>
        </p:grpSp>
        <p:pic>
          <p:nvPicPr>
            <p:cNvPr id="22" name="Picture 21" descr="Screen Shot 2015-05-11 at 10.26.59 AM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411" y="3158165"/>
              <a:ext cx="572974" cy="38033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5400000">
              <a:off x="445657" y="38112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...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31" name="Picture 30" descr="fig4_profiles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613" y="1527558"/>
            <a:ext cx="1816187" cy="3458939"/>
          </a:xfrm>
          <a:prstGeom prst="rect">
            <a:avLst/>
          </a:prstGeom>
        </p:spPr>
      </p:pic>
      <p:pic>
        <p:nvPicPr>
          <p:cNvPr id="34" name="Picture 33" descr="Screen Shot 2015-05-11 at 10.08.47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90" y="2918829"/>
            <a:ext cx="5148324" cy="4644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39135" y="3594935"/>
            <a:ext cx="126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small L3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9135" y="301563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large L5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7831" y="1301127"/>
            <a:ext cx="171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example: single profile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112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11657" y="3558903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9881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9881" y="35622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420" y="4241185"/>
            <a:ext cx="53043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Flip angle train</a:t>
            </a:r>
            <a:r>
              <a:rPr lang="en-US" b="1" dirty="0" smtClean="0">
                <a:latin typeface="Arial"/>
                <a:cs typeface="Arial"/>
              </a:rPr>
              <a:t> B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r>
              <a:rPr lang="en-US" dirty="0" smtClean="0">
                <a:latin typeface="Arial"/>
                <a:cs typeface="Arial"/>
              </a:rPr>
              <a:t>Large nerves </a:t>
            </a:r>
            <a:r>
              <a:rPr lang="en-US" b="1" dirty="0" smtClean="0">
                <a:latin typeface="Arial"/>
                <a:cs typeface="Arial"/>
              </a:rPr>
              <a:t>25%</a:t>
            </a:r>
            <a:r>
              <a:rPr lang="en-US" dirty="0" smtClean="0">
                <a:latin typeface="Arial"/>
                <a:cs typeface="Arial"/>
              </a:rPr>
              <a:t> higher signal than small nerves 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5980" y="2562899"/>
            <a:ext cx="827624" cy="1554041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406491" cy="482203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Comparison of flip angle trains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7469776" y="516304"/>
            <a:ext cx="149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Flip angle trains: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maximum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: optimized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208" y="1798800"/>
            <a:ext cx="5263927" cy="2211625"/>
            <a:chOff x="75208" y="2878405"/>
            <a:chExt cx="5263927" cy="2211625"/>
          </a:xfrm>
        </p:grpSpPr>
        <p:grpSp>
          <p:nvGrpSpPr>
            <p:cNvPr id="18" name="Group 17"/>
            <p:cNvGrpSpPr/>
            <p:nvPr/>
          </p:nvGrpSpPr>
          <p:grpSpPr>
            <a:xfrm>
              <a:off x="75208" y="2878405"/>
              <a:ext cx="5263927" cy="2211625"/>
              <a:chOff x="192178" y="2736709"/>
              <a:chExt cx="5912216" cy="2484004"/>
            </a:xfrm>
          </p:grpSpPr>
          <p:pic>
            <p:nvPicPr>
              <p:cNvPr id="16" name="Picture 15" descr="Screen Shot 2015-05-11 at 10.06.35 AM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83560" y="2736709"/>
                <a:ext cx="4528656" cy="1177880"/>
              </a:xfrm>
              <a:prstGeom prst="rect">
                <a:avLst/>
              </a:prstGeom>
            </p:spPr>
          </p:pic>
          <p:pic>
            <p:nvPicPr>
              <p:cNvPr id="17" name="Picture 16" descr="Screen Shot 2015-05-11 at 10.08.57 AM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2178" y="4694813"/>
                <a:ext cx="5912216" cy="525900"/>
              </a:xfrm>
              <a:prstGeom prst="rect">
                <a:avLst/>
              </a:prstGeom>
            </p:spPr>
          </p:pic>
        </p:grpSp>
        <p:pic>
          <p:nvPicPr>
            <p:cNvPr id="22" name="Picture 21" descr="Screen Shot 2015-05-11 at 10.26.59 AM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411" y="3158165"/>
              <a:ext cx="572974" cy="38033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5400000">
              <a:off x="445657" y="38112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...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31" name="Picture 30" descr="fig4_profiles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613" y="1527558"/>
            <a:ext cx="1816187" cy="3458939"/>
          </a:xfrm>
          <a:prstGeom prst="rect">
            <a:avLst/>
          </a:prstGeom>
        </p:spPr>
      </p:pic>
      <p:pic>
        <p:nvPicPr>
          <p:cNvPr id="34" name="Picture 33" descr="Screen Shot 2015-05-11 at 10.08.47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90" y="2918829"/>
            <a:ext cx="5148324" cy="4644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39135" y="3594935"/>
            <a:ext cx="126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small L3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9135" y="301563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large L5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7831" y="1301127"/>
            <a:ext cx="171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example: single profile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112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11657" y="3558903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9881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9881" y="35622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853" y="4234858"/>
            <a:ext cx="52916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Flip angle train</a:t>
            </a:r>
            <a:r>
              <a:rPr lang="en-US" b="1" dirty="0" smtClean="0">
                <a:latin typeface="Arial"/>
                <a:cs typeface="Arial"/>
              </a:rPr>
              <a:t> C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r>
              <a:rPr lang="en-US" dirty="0" smtClean="0">
                <a:latin typeface="Arial"/>
                <a:cs typeface="Arial"/>
              </a:rPr>
              <a:t>Large nerves </a:t>
            </a:r>
            <a:r>
              <a:rPr lang="en-US" b="1" dirty="0" smtClean="0">
                <a:latin typeface="Arial"/>
                <a:cs typeface="Arial"/>
              </a:rPr>
              <a:t>11%</a:t>
            </a:r>
            <a:r>
              <a:rPr lang="en-US" dirty="0" smtClean="0">
                <a:latin typeface="Arial"/>
                <a:cs typeface="Arial"/>
              </a:rPr>
              <a:t> higher signal than small nerves 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41094" y="2562899"/>
            <a:ext cx="827624" cy="1554041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406491" cy="482203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Comparison of flip angle trains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7469776" y="516304"/>
            <a:ext cx="149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Flip angle trains: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maximum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: optimized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208" y="1798800"/>
            <a:ext cx="5263927" cy="2211625"/>
            <a:chOff x="75208" y="2878405"/>
            <a:chExt cx="5263927" cy="2211625"/>
          </a:xfrm>
        </p:grpSpPr>
        <p:grpSp>
          <p:nvGrpSpPr>
            <p:cNvPr id="18" name="Group 17"/>
            <p:cNvGrpSpPr/>
            <p:nvPr/>
          </p:nvGrpSpPr>
          <p:grpSpPr>
            <a:xfrm>
              <a:off x="75208" y="2878405"/>
              <a:ext cx="5263927" cy="2211625"/>
              <a:chOff x="192178" y="2736709"/>
              <a:chExt cx="5912216" cy="2484004"/>
            </a:xfrm>
          </p:grpSpPr>
          <p:pic>
            <p:nvPicPr>
              <p:cNvPr id="16" name="Picture 15" descr="Screen Shot 2015-05-11 at 10.06.35 AM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83560" y="2736709"/>
                <a:ext cx="4528656" cy="1177880"/>
              </a:xfrm>
              <a:prstGeom prst="rect">
                <a:avLst/>
              </a:prstGeom>
            </p:spPr>
          </p:pic>
          <p:pic>
            <p:nvPicPr>
              <p:cNvPr id="17" name="Picture 16" descr="Screen Shot 2015-05-11 at 10.08.57 AM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2178" y="4694813"/>
                <a:ext cx="5912216" cy="525900"/>
              </a:xfrm>
              <a:prstGeom prst="rect">
                <a:avLst/>
              </a:prstGeom>
            </p:spPr>
          </p:pic>
        </p:grpSp>
        <p:pic>
          <p:nvPicPr>
            <p:cNvPr id="22" name="Picture 21" descr="Screen Shot 2015-05-11 at 10.26.59 AM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411" y="3158165"/>
              <a:ext cx="572974" cy="38033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5400000">
              <a:off x="445657" y="38112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...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31" name="Picture 30" descr="fig4_profiles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613" y="1527558"/>
            <a:ext cx="1816187" cy="3458939"/>
          </a:xfrm>
          <a:prstGeom prst="rect">
            <a:avLst/>
          </a:prstGeom>
        </p:spPr>
      </p:pic>
      <p:pic>
        <p:nvPicPr>
          <p:cNvPr id="34" name="Picture 33" descr="Screen Shot 2015-05-11 at 10.08.47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90" y="2918829"/>
            <a:ext cx="5148324" cy="4644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39135" y="3594935"/>
            <a:ext cx="126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small L3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9135" y="301563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large L5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7831" y="1301127"/>
            <a:ext cx="171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example: single profile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112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11657" y="3558903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9881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9881" y="35622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638" y="4146327"/>
            <a:ext cx="576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Signal loss</a:t>
            </a:r>
            <a:r>
              <a:rPr lang="en-US" dirty="0" smtClean="0">
                <a:latin typeface="Arial"/>
                <a:cs typeface="Arial"/>
              </a:rPr>
              <a:t> with flip angle train</a:t>
            </a:r>
            <a:r>
              <a:rPr lang="en-US" b="1" dirty="0" smtClean="0">
                <a:latin typeface="Arial"/>
                <a:cs typeface="Arial"/>
              </a:rPr>
              <a:t> C</a:t>
            </a:r>
            <a:r>
              <a:rPr lang="en-US" dirty="0" smtClean="0">
                <a:latin typeface="Arial"/>
                <a:cs typeface="Arial"/>
              </a:rPr>
              <a:t> compared to </a:t>
            </a:r>
            <a:r>
              <a:rPr lang="en-US" b="1" dirty="0" smtClean="0">
                <a:latin typeface="Arial"/>
                <a:cs typeface="Arial"/>
              </a:rPr>
              <a:t>B</a:t>
            </a:r>
            <a:r>
              <a:rPr lang="en-US" dirty="0" smtClean="0">
                <a:latin typeface="Arial"/>
                <a:cs typeface="Arial"/>
              </a:rPr>
              <a:t>: mostly large nerves</a:t>
            </a:r>
            <a:r>
              <a:rPr lang="en-US" b="1" dirty="0" smtClean="0">
                <a:latin typeface="Arial"/>
                <a:cs typeface="Arial"/>
              </a:rPr>
              <a:t> 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40293" y="2494206"/>
            <a:ext cx="941780" cy="1554041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406491" cy="482203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Comparison of flip angle trains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7469776" y="516304"/>
            <a:ext cx="149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Flip angle trains: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maximum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: optimized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208" y="1798800"/>
            <a:ext cx="5263927" cy="2211625"/>
            <a:chOff x="75208" y="2878405"/>
            <a:chExt cx="5263927" cy="2211625"/>
          </a:xfrm>
        </p:grpSpPr>
        <p:grpSp>
          <p:nvGrpSpPr>
            <p:cNvPr id="18" name="Group 17"/>
            <p:cNvGrpSpPr/>
            <p:nvPr/>
          </p:nvGrpSpPr>
          <p:grpSpPr>
            <a:xfrm>
              <a:off x="75208" y="2878405"/>
              <a:ext cx="5263927" cy="2211625"/>
              <a:chOff x="192178" y="2736709"/>
              <a:chExt cx="5912216" cy="2484004"/>
            </a:xfrm>
          </p:grpSpPr>
          <p:pic>
            <p:nvPicPr>
              <p:cNvPr id="16" name="Picture 15" descr="Screen Shot 2015-05-11 at 10.06.35 AM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83560" y="2736709"/>
                <a:ext cx="4528656" cy="1177880"/>
              </a:xfrm>
              <a:prstGeom prst="rect">
                <a:avLst/>
              </a:prstGeom>
            </p:spPr>
          </p:pic>
          <p:pic>
            <p:nvPicPr>
              <p:cNvPr id="17" name="Picture 16" descr="Screen Shot 2015-05-11 at 10.08.57 AM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2178" y="4694813"/>
                <a:ext cx="5912216" cy="525900"/>
              </a:xfrm>
              <a:prstGeom prst="rect">
                <a:avLst/>
              </a:prstGeom>
            </p:spPr>
          </p:pic>
        </p:grpSp>
        <p:pic>
          <p:nvPicPr>
            <p:cNvPr id="22" name="Picture 21" descr="Screen Shot 2015-05-11 at 10.26.59 AM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411" y="3158165"/>
              <a:ext cx="572974" cy="38033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5400000">
              <a:off x="445657" y="38112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...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31" name="Picture 30" descr="fig4_profiles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613" y="1527558"/>
            <a:ext cx="1816187" cy="3458939"/>
          </a:xfrm>
          <a:prstGeom prst="rect">
            <a:avLst/>
          </a:prstGeom>
        </p:spPr>
      </p:pic>
      <p:pic>
        <p:nvPicPr>
          <p:cNvPr id="34" name="Picture 33" descr="Screen Shot 2015-05-11 at 10.08.47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90" y="2918829"/>
            <a:ext cx="5148324" cy="4644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39135" y="3594935"/>
            <a:ext cx="126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small L3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9135" y="301563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large L5 nerves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7831" y="1301127"/>
            <a:ext cx="171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example: single profile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112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11657" y="3558903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9881" y="29607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9881" y="3562291"/>
            <a:ext cx="65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not relevant</a:t>
            </a:r>
            <a:endParaRPr lang="en-US" sz="10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638" y="4146327"/>
            <a:ext cx="52300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Width improvement </a:t>
            </a:r>
            <a:r>
              <a:rPr lang="en-US" dirty="0" smtClean="0">
                <a:latin typeface="Arial"/>
                <a:cs typeface="Arial"/>
              </a:rPr>
              <a:t>with flip angle train</a:t>
            </a:r>
            <a:r>
              <a:rPr lang="en-US" b="1" dirty="0" smtClean="0">
                <a:latin typeface="Arial"/>
                <a:cs typeface="Arial"/>
              </a:rPr>
              <a:t> C</a:t>
            </a:r>
            <a:r>
              <a:rPr lang="en-US" dirty="0" smtClean="0">
                <a:latin typeface="Arial"/>
                <a:cs typeface="Arial"/>
              </a:rPr>
              <a:t> compared to </a:t>
            </a:r>
            <a:r>
              <a:rPr lang="en-US" b="1" dirty="0" smtClean="0">
                <a:latin typeface="Arial"/>
                <a:cs typeface="Arial"/>
              </a:rPr>
              <a:t>B</a:t>
            </a:r>
            <a:r>
              <a:rPr lang="en-US" dirty="0" smtClean="0">
                <a:latin typeface="Arial"/>
                <a:cs typeface="Arial"/>
              </a:rPr>
              <a:t>: significant for small nerves</a:t>
            </a:r>
          </a:p>
        </p:txBody>
      </p:sp>
      <p:sp>
        <p:nvSpPr>
          <p:cNvPr id="32" name="Oval 31"/>
          <p:cNvSpPr/>
          <p:nvPr/>
        </p:nvSpPr>
        <p:spPr>
          <a:xfrm>
            <a:off x="4443892" y="2368846"/>
            <a:ext cx="873838" cy="1719554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406491" cy="482203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Flip angle train C compared to B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4" y="1574905"/>
            <a:ext cx="3460451" cy="2913059"/>
          </a:xfrm>
        </p:spPr>
        <p:txBody>
          <a:bodyPr/>
          <a:lstStyle/>
          <a:p>
            <a:r>
              <a:rPr lang="en-US" dirty="0" smtClean="0"/>
              <a:t>Overall reduction of:</a:t>
            </a:r>
          </a:p>
          <a:p>
            <a:pPr lvl="1"/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blurring</a:t>
            </a:r>
          </a:p>
          <a:p>
            <a:endParaRPr lang="en-US" dirty="0" smtClean="0"/>
          </a:p>
          <a:p>
            <a:r>
              <a:rPr lang="en-US" dirty="0" smtClean="0"/>
              <a:t>Large nerves: more uniform signal </a:t>
            </a:r>
            <a:r>
              <a:rPr lang="en-US" dirty="0" smtClean="0">
                <a:ln>
                  <a:solidFill>
                    <a:srgbClr val="FF0000">
                      <a:alpha val="80000"/>
                    </a:srgbClr>
                  </a:solidFill>
                </a:ln>
                <a:solidFill>
                  <a:srgbClr val="7F7F7F"/>
                </a:solidFill>
              </a:rPr>
              <a:t>(red arrows)</a:t>
            </a:r>
          </a:p>
          <a:p>
            <a:pPr marL="0" indent="0">
              <a:buNone/>
            </a:pPr>
            <a:endParaRPr lang="en-US" dirty="0" smtClean="0">
              <a:ln>
                <a:solidFill>
                  <a:srgbClr val="FF0000">
                    <a:alpha val="80000"/>
                  </a:srgbClr>
                </a:solidFill>
              </a:ln>
              <a:solidFill>
                <a:srgbClr val="7F7F7F"/>
              </a:solidFill>
            </a:endParaRPr>
          </a:p>
          <a:p>
            <a:r>
              <a:rPr lang="en-US" dirty="0" smtClean="0"/>
              <a:t>Small nerves: improved delineation 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(yellow arrows)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9776" y="516304"/>
            <a:ext cx="149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Flip angle trains: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maximum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C</a:t>
            </a:r>
            <a:r>
              <a:rPr lang="en-US" sz="1200" dirty="0" smtClean="0">
                <a:latin typeface="Arial"/>
                <a:cs typeface="Arial"/>
              </a:rPr>
              <a:t>: optimized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3732" y="2055311"/>
            <a:ext cx="90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subject 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3732" y="3611671"/>
            <a:ext cx="90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subject 2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16" name="Picture 15" descr="mips_yellow_re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632" y="1114849"/>
            <a:ext cx="3752847" cy="37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4" y="1234369"/>
            <a:ext cx="8186766" cy="20477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peripheral nerve imaging with 3D TSE: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Tissue-specific flip angle modulation frequently implemented</a:t>
            </a:r>
            <a:r>
              <a:rPr lang="en-US" baseline="30000" dirty="0" smtClean="0"/>
              <a:t>1,2</a:t>
            </a:r>
          </a:p>
          <a:p>
            <a:r>
              <a:rPr lang="en-US" u="sng" dirty="0"/>
              <a:t>Blurring</a:t>
            </a:r>
            <a:r>
              <a:rPr lang="en-US" dirty="0"/>
              <a:t> greatly affects delineation of small </a:t>
            </a:r>
            <a:r>
              <a:rPr lang="en-US" dirty="0" smtClean="0"/>
              <a:t>nerves</a:t>
            </a:r>
          </a:p>
          <a:p>
            <a:r>
              <a:rPr lang="en-US" dirty="0" smtClean="0"/>
              <a:t>Coupling </a:t>
            </a:r>
            <a:r>
              <a:rPr lang="en-US" dirty="0"/>
              <a:t>of </a:t>
            </a:r>
            <a:r>
              <a:rPr lang="en-US" u="sng" dirty="0"/>
              <a:t>signal</a:t>
            </a:r>
            <a:r>
              <a:rPr lang="en-US" dirty="0"/>
              <a:t> of small nerves and </a:t>
            </a:r>
            <a:r>
              <a:rPr lang="en-US" u="sng" dirty="0"/>
              <a:t>blurring</a:t>
            </a:r>
            <a:r>
              <a:rPr lang="en-US" dirty="0"/>
              <a:t> of surrounding </a:t>
            </a:r>
            <a:r>
              <a:rPr lang="en-US" dirty="0" smtClean="0"/>
              <a:t>tissue</a:t>
            </a:r>
          </a:p>
          <a:p>
            <a:r>
              <a:rPr lang="en-US" dirty="0" smtClean="0"/>
              <a:t>Need to consider </a:t>
            </a:r>
            <a:r>
              <a:rPr lang="en-US" u="sng" dirty="0" smtClean="0"/>
              <a:t>geometry-specific</a:t>
            </a:r>
            <a:r>
              <a:rPr lang="en-US" dirty="0" smtClean="0"/>
              <a:t> blurring effects in flip angle modulation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142883" y="4887516"/>
            <a:ext cx="8874116" cy="446485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1300" baseline="30000" dirty="0" smtClean="0"/>
              <a:t>1</a:t>
            </a:r>
            <a:r>
              <a:rPr lang="en-US" sz="1300" dirty="0" smtClean="0"/>
              <a:t>Kasper, </a:t>
            </a:r>
            <a:r>
              <a:rPr lang="en-US" sz="1300" dirty="0" err="1" smtClean="0"/>
              <a:t>Eur</a:t>
            </a:r>
            <a:r>
              <a:rPr lang="en-US" sz="1300" dirty="0" smtClean="0"/>
              <a:t> </a:t>
            </a:r>
            <a:r>
              <a:rPr lang="en-US" sz="1300" dirty="0" err="1" smtClean="0"/>
              <a:t>Radiol</a:t>
            </a:r>
            <a:r>
              <a:rPr lang="en-US" sz="1300" dirty="0" smtClean="0"/>
              <a:t> 2015		</a:t>
            </a:r>
            <a:r>
              <a:rPr lang="en-US" sz="1300" baseline="30000" dirty="0" smtClean="0"/>
              <a:t>2</a:t>
            </a:r>
            <a:r>
              <a:rPr lang="en-US" sz="1300" dirty="0" smtClean="0"/>
              <a:t>Chhabra, Skeletal </a:t>
            </a:r>
            <a:r>
              <a:rPr lang="en-US" sz="1300" dirty="0" err="1" smtClean="0"/>
              <a:t>Radiol</a:t>
            </a:r>
            <a:r>
              <a:rPr lang="en-US" sz="1300" dirty="0" smtClean="0"/>
              <a:t> 40:1249 2011			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362726" y="3615397"/>
            <a:ext cx="6142969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Optimized flip angle train </a:t>
            </a:r>
            <a:r>
              <a:rPr lang="en-US" sz="2000" b="1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: best balance </a:t>
            </a:r>
            <a:r>
              <a:rPr lang="en-US" sz="2000" dirty="0" smtClean="0">
                <a:latin typeface="Arial"/>
                <a:cs typeface="Arial"/>
              </a:rPr>
              <a:t>of signal </a:t>
            </a:r>
            <a:r>
              <a:rPr lang="en-US" sz="2000" dirty="0">
                <a:latin typeface="Arial"/>
                <a:cs typeface="Arial"/>
              </a:rPr>
              <a:t>and sharpness of small </a:t>
            </a:r>
            <a:r>
              <a:rPr lang="en-US" sz="2000" dirty="0" smtClean="0">
                <a:latin typeface="Arial"/>
                <a:cs typeface="Arial"/>
              </a:rPr>
              <a:t>nerves embedded in muscle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3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3" y="1255774"/>
            <a:ext cx="8516965" cy="37316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Optimized flip angle train </a:t>
            </a:r>
            <a:r>
              <a:rPr lang="en-US" sz="2000" b="1" dirty="0" smtClean="0"/>
              <a:t>C</a:t>
            </a:r>
            <a:r>
              <a:rPr lang="en-US" sz="2000" dirty="0" smtClean="0"/>
              <a:t>:</a:t>
            </a:r>
            <a:endParaRPr lang="en-US" dirty="0" smtClean="0"/>
          </a:p>
          <a:p>
            <a:r>
              <a:rPr lang="en-US" dirty="0" smtClean="0"/>
              <a:t>Significantly improves </a:t>
            </a:r>
            <a:r>
              <a:rPr lang="en-US" u="sng" dirty="0" smtClean="0"/>
              <a:t>delineation of small nerves</a:t>
            </a:r>
          </a:p>
          <a:p>
            <a:r>
              <a:rPr lang="en-US" dirty="0" smtClean="0"/>
              <a:t>Generates </a:t>
            </a:r>
            <a:r>
              <a:rPr lang="en-US" u="sng" dirty="0" smtClean="0"/>
              <a:t>signal uniformity</a:t>
            </a:r>
            <a:r>
              <a:rPr lang="en-US" dirty="0" smtClean="0"/>
              <a:t> across all nerve sizes</a:t>
            </a:r>
          </a:p>
          <a:p>
            <a:r>
              <a:rPr lang="en-US" dirty="0" smtClean="0"/>
              <a:t>Also optimizes delineation of nerves in </a:t>
            </a:r>
            <a:r>
              <a:rPr lang="en-US" u="sng" dirty="0" smtClean="0"/>
              <a:t>suppressed fat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Limitations:</a:t>
            </a:r>
          </a:p>
          <a:p>
            <a:r>
              <a:rPr lang="en-US" dirty="0" smtClean="0"/>
              <a:t>Signal loss compared to (standard) </a:t>
            </a:r>
            <a:r>
              <a:rPr lang="en-US" b="1" dirty="0" smtClean="0"/>
              <a:t>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most signal loss in </a:t>
            </a:r>
            <a:r>
              <a:rPr lang="en-US" u="sng" dirty="0" smtClean="0"/>
              <a:t>large nerves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(!)</a:t>
            </a:r>
            <a:r>
              <a:rPr lang="en-US" dirty="0" smtClean="0"/>
              <a:t> not recommended for scans with low SNR</a:t>
            </a:r>
          </a:p>
          <a:p>
            <a:r>
              <a:rPr lang="en-US" dirty="0" smtClean="0"/>
              <a:t>Optimization in </a:t>
            </a:r>
            <a:r>
              <a:rPr lang="en-US" u="sng" dirty="0" smtClean="0"/>
              <a:t>selected parameter space</a:t>
            </a:r>
            <a:r>
              <a:rPr lang="en-US" dirty="0" smtClean="0"/>
              <a:t> (protocol-dependent)</a:t>
            </a:r>
          </a:p>
          <a:p>
            <a:r>
              <a:rPr lang="en-US" u="sng" dirty="0" smtClean="0"/>
              <a:t>Limited </a:t>
            </a:r>
            <a:r>
              <a:rPr lang="en-US" u="sng" dirty="0" err="1" smtClean="0"/>
              <a:t>relaxometry</a:t>
            </a:r>
            <a:r>
              <a:rPr lang="en-US" u="sng" dirty="0" smtClean="0"/>
              <a:t> literature</a:t>
            </a:r>
            <a:r>
              <a:rPr lang="en-US" dirty="0" smtClean="0"/>
              <a:t> in peripheral nerve imaging in humans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_logo_NO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4622800" cy="16906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9114" y="2109788"/>
            <a:ext cx="8105775" cy="923925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b="1" dirty="0">
              <a:ln/>
              <a:solidFill>
                <a:srgbClr val="C0504D"/>
              </a:solidFill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1485900"/>
            <a:ext cx="777240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595959"/>
                </a:solidFill>
                <a:latin typeface="Avenir LT Std 65 Medium" pitchFamily="34" charset="0"/>
                <a:ea typeface="ＭＳ Ｐゴシック" pitchFamily="34" charset="-128"/>
                <a:cs typeface="+mn-cs"/>
              </a:rPr>
              <a:t>Declaration of</a:t>
            </a:r>
            <a:br>
              <a:rPr lang="en-US" sz="3200" b="1" kern="0" dirty="0">
                <a:solidFill>
                  <a:srgbClr val="595959"/>
                </a:solidFill>
                <a:latin typeface="Avenir LT Std 65 Medium" pitchFamily="34" charset="0"/>
                <a:ea typeface="ＭＳ Ｐゴシック" pitchFamily="34" charset="-128"/>
                <a:cs typeface="+mn-cs"/>
              </a:rPr>
            </a:br>
            <a:r>
              <a:rPr lang="en-US" sz="3200" b="1" kern="0" dirty="0">
                <a:solidFill>
                  <a:srgbClr val="595959"/>
                </a:solidFill>
                <a:latin typeface="Avenir LT Std 65 Medium" pitchFamily="34" charset="0"/>
                <a:ea typeface="ＭＳ Ｐゴシック" pitchFamily="34" charset="-128"/>
                <a:cs typeface="+mn-cs"/>
              </a:rPr>
              <a:t>Financial Interests or Relationships</a:t>
            </a:r>
            <a:endParaRPr lang="en-US" sz="3200" kern="0" dirty="0">
              <a:solidFill>
                <a:srgbClr val="595959"/>
              </a:solidFill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15" name="Content Placeholder 5"/>
          <p:cNvSpPr>
            <a:spLocks noGrp="1"/>
          </p:cNvSpPr>
          <p:nvPr/>
        </p:nvSpPr>
        <p:spPr bwMode="auto">
          <a:xfrm>
            <a:off x="457200" y="2629694"/>
            <a:ext cx="8229600" cy="239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b="1" dirty="0" smtClean="0">
                <a:solidFill>
                  <a:schemeClr val="tx1"/>
                </a:solidFill>
                <a:ea typeface="+mn-ea"/>
              </a:rPr>
              <a:t>Speaker Name: Barbara Cervantes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900" dirty="0" smtClean="0">
              <a:solidFill>
                <a:schemeClr val="tx1"/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 smtClean="0">
                <a:solidFill>
                  <a:schemeClr val="tx1"/>
                </a:solidFill>
                <a:ea typeface="+mn-ea"/>
              </a:rPr>
              <a:t>I have the following financial interest or relationship to disclose with regard to the subject matter of this presentation: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900" dirty="0" smtClean="0">
              <a:solidFill>
                <a:schemeClr val="tx1"/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b="1" dirty="0" smtClean="0">
                <a:solidFill>
                  <a:schemeClr val="tx1"/>
                </a:solidFill>
                <a:ea typeface="+mn-ea"/>
              </a:rPr>
              <a:t>Company Name: Philips Healthcare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b="1" dirty="0" smtClean="0">
                <a:solidFill>
                  <a:schemeClr val="tx1"/>
                </a:solidFill>
                <a:ea typeface="+mn-ea"/>
              </a:rPr>
              <a:t>Type of Relationship: Grant Support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900" dirty="0" smtClean="0">
              <a:solidFill>
                <a:schemeClr val="tx1"/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900" dirty="0" smtClean="0">
              <a:solidFill>
                <a:schemeClr val="tx1"/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9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55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1" y="1119582"/>
            <a:ext cx="7822324" cy="1470444"/>
          </a:xfrm>
        </p:spPr>
        <p:txBody>
          <a:bodyPr wrap="square"/>
          <a:lstStyle/>
          <a:p>
            <a:pPr indent="0"/>
            <a:r>
              <a:rPr lang="en-US" b="1" dirty="0" smtClean="0"/>
              <a:t>An optimized flip angle train in 3D TSE considering geometry-specific blurring effects of the surrounding tissue significantly improves the delineation of small peripheral nerves.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9602" y="3810016"/>
            <a:ext cx="3369732" cy="1015663"/>
          </a:xfrm>
          <a:prstGeom prst="rect">
            <a:avLst/>
          </a:prstGeom>
          <a:noFill/>
          <a:ln>
            <a:solidFill>
              <a:srgbClr val="A2AD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Dedicated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flow suppression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preparation in peripheral nerve imaging with 3D TSE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endParaRPr lang="en-US" sz="1200" b="1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r>
              <a:rPr lang="en-US" sz="1200" b="1" dirty="0" smtClean="0">
                <a:solidFill>
                  <a:srgbClr val="000090"/>
                </a:solidFill>
                <a:latin typeface="Arial"/>
                <a:cs typeface="Arial"/>
              </a:rPr>
              <a:t>Abstract #101: Power Poster on Monday June 1</a:t>
            </a:r>
            <a:r>
              <a:rPr lang="en-US" sz="1200" b="1" baseline="30000" dirty="0" smtClean="0">
                <a:solidFill>
                  <a:srgbClr val="000090"/>
                </a:solidFill>
                <a:latin typeface="Arial"/>
                <a:cs typeface="Arial"/>
              </a:rPr>
              <a:t>st</a:t>
            </a:r>
            <a:r>
              <a:rPr lang="en-US" sz="1200" b="1" dirty="0" smtClean="0">
                <a:solidFill>
                  <a:srgbClr val="000090"/>
                </a:solidFill>
                <a:latin typeface="Arial"/>
                <a:cs typeface="Arial"/>
              </a:rPr>
              <a:t> 14:15</a:t>
            </a:r>
            <a:endParaRPr lang="en-US" sz="12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77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7" name="Bild 6" descr="DSC_027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5143500"/>
          </a:xfrm>
          <a:prstGeom prst="rect">
            <a:avLst/>
          </a:prstGeom>
        </p:spPr>
      </p:pic>
      <p:sp>
        <p:nvSpPr>
          <p:cNvPr id="14" name="Rechteck 16"/>
          <p:cNvSpPr/>
          <p:nvPr/>
        </p:nvSpPr>
        <p:spPr>
          <a:xfrm>
            <a:off x="142885" y="157983"/>
            <a:ext cx="4520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"/>
                <a:cs typeface="Arial"/>
              </a:rPr>
              <a:t>Acknowledgements</a:t>
            </a:r>
            <a:endParaRPr lang="en-US" sz="3600" dirty="0">
              <a:solidFill>
                <a:srgbClr val="000000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" name="Rechteck 16"/>
          <p:cNvSpPr/>
          <p:nvPr/>
        </p:nvSpPr>
        <p:spPr>
          <a:xfrm>
            <a:off x="3852742" y="4556850"/>
            <a:ext cx="52720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3366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"/>
                <a:cs typeface="Arial"/>
              </a:rPr>
              <a:t>Funding: Philips Healthcare</a:t>
            </a:r>
            <a:endParaRPr lang="en-US" sz="3000" dirty="0">
              <a:solidFill>
                <a:srgbClr val="3366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16" name="Gruppierung 20"/>
          <p:cNvGrpSpPr>
            <a:grpSpLocks noChangeAspect="1"/>
          </p:cNvGrpSpPr>
          <p:nvPr/>
        </p:nvGrpSpPr>
        <p:grpSpPr>
          <a:xfrm>
            <a:off x="6792457" y="132250"/>
            <a:ext cx="2243667" cy="629523"/>
            <a:chOff x="67733" y="552258"/>
            <a:chExt cx="5386387" cy="1511300"/>
          </a:xfrm>
        </p:grpSpPr>
        <p:pic>
          <p:nvPicPr>
            <p:cNvPr id="19" name="Picture 4" descr="Vollton-MRI-Logo_transparenter Hintergrund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" y="552258"/>
              <a:ext cx="2678112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 descr="Vollton-TUM-Logo_transparenter Hintergrun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845" y="552258"/>
              <a:ext cx="2708275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047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142883" y="4697015"/>
            <a:ext cx="8874116" cy="446485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1300" baseline="30000" dirty="0" smtClean="0"/>
              <a:t>1</a:t>
            </a:r>
            <a:r>
              <a:rPr lang="en-US" sz="1300" dirty="0" smtClean="0"/>
              <a:t>Chhabra, AJR 196:583 2011		</a:t>
            </a:r>
            <a:r>
              <a:rPr lang="en-US" sz="1300" baseline="30000" dirty="0" smtClean="0"/>
              <a:t>2</a:t>
            </a:r>
            <a:r>
              <a:rPr lang="en-US" sz="1300" dirty="0" smtClean="0"/>
              <a:t>Soldatos, </a:t>
            </a:r>
            <a:r>
              <a:rPr lang="en-US" sz="1300" dirty="0" err="1" smtClean="0"/>
              <a:t>RadioGraphics</a:t>
            </a:r>
            <a:r>
              <a:rPr lang="en-US" sz="1300" dirty="0" smtClean="0"/>
              <a:t> 33:967 2013</a:t>
            </a:r>
            <a:endParaRPr lang="en-US" sz="1300" dirty="0"/>
          </a:p>
          <a:p>
            <a:pPr marL="0" indent="0">
              <a:spcBef>
                <a:spcPts val="0"/>
              </a:spcBef>
            </a:pPr>
            <a:r>
              <a:rPr lang="en-US" sz="1300" baseline="30000" dirty="0" smtClean="0"/>
              <a:t>3</a:t>
            </a:r>
            <a:r>
              <a:rPr lang="en-US" sz="1300" dirty="0" smtClean="0"/>
              <a:t>Yonemaya, Proc. ISMRM </a:t>
            </a:r>
            <a:r>
              <a:rPr lang="en-US" sz="1300" dirty="0"/>
              <a:t>p2721 2011	</a:t>
            </a:r>
            <a:r>
              <a:rPr lang="en-US" sz="1300" baseline="30000" dirty="0"/>
              <a:t>4</a:t>
            </a:r>
            <a:r>
              <a:rPr lang="en-US" sz="1300" dirty="0"/>
              <a:t>Busse, </a:t>
            </a:r>
            <a:r>
              <a:rPr lang="en-US" sz="1300" dirty="0" err="1"/>
              <a:t>Magn</a:t>
            </a:r>
            <a:r>
              <a:rPr lang="en-US" sz="1300" dirty="0"/>
              <a:t> </a:t>
            </a:r>
            <a:r>
              <a:rPr lang="en-US" sz="1300" dirty="0" err="1"/>
              <a:t>Reson</a:t>
            </a:r>
            <a:r>
              <a:rPr lang="en-US" sz="1300" dirty="0"/>
              <a:t> Med 60:640 2008 </a:t>
            </a:r>
            <a:r>
              <a:rPr lang="en-US" sz="1300" dirty="0" smtClean="0"/>
              <a:t>			</a:t>
            </a:r>
            <a:endParaRPr lang="en-US" sz="13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552539" cy="482203"/>
          </a:xfrm>
        </p:spPr>
        <p:txBody>
          <a:bodyPr/>
          <a:lstStyle/>
          <a:p>
            <a:r>
              <a:rPr lang="en-US" dirty="0" smtClean="0"/>
              <a:t>Optimize delineation of small nerves with 3D TSE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00033" y="1553763"/>
            <a:ext cx="4421553" cy="2912824"/>
          </a:xfrm>
        </p:spPr>
        <p:txBody>
          <a:bodyPr/>
          <a:lstStyle/>
          <a:p>
            <a:r>
              <a:rPr lang="en-US" dirty="0" smtClean="0"/>
              <a:t>High isotropic resolution T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weighted imaging of peripheral nerves at 3T</a:t>
            </a:r>
            <a:r>
              <a:rPr lang="en-US" baseline="30000" dirty="0" smtClean="0"/>
              <a:t>1</a:t>
            </a:r>
          </a:p>
          <a:p>
            <a:pPr marL="0" indent="0">
              <a:buNone/>
            </a:pPr>
            <a:endParaRPr lang="en-US" baseline="30000" dirty="0" smtClean="0"/>
          </a:p>
          <a:p>
            <a:r>
              <a:rPr lang="en-US" dirty="0" smtClean="0"/>
              <a:t>3D imaging of peripheral nerves: </a:t>
            </a:r>
          </a:p>
          <a:p>
            <a:pPr lvl="1"/>
            <a:r>
              <a:rPr lang="en-US" dirty="0" smtClean="0"/>
              <a:t>multi-planar reconstructions</a:t>
            </a:r>
          </a:p>
          <a:p>
            <a:pPr lvl="1"/>
            <a:r>
              <a:rPr lang="en-US" dirty="0" smtClean="0"/>
              <a:t>areas with high obliqueness</a:t>
            </a:r>
            <a:r>
              <a:rPr lang="en-US" baseline="30000" dirty="0" smtClean="0"/>
              <a:t>2</a:t>
            </a:r>
          </a:p>
          <a:p>
            <a:pPr marL="457200" lvl="1" indent="0">
              <a:buNone/>
            </a:pPr>
            <a:endParaRPr lang="en-US" baseline="30000" dirty="0" smtClean="0"/>
          </a:p>
          <a:p>
            <a:r>
              <a:rPr lang="en-US" dirty="0" smtClean="0"/>
              <a:t>Flip angle modulation in 3D TSE to improve image quality</a:t>
            </a:r>
            <a:r>
              <a:rPr lang="en-US" baseline="30000" dirty="0" smtClean="0"/>
              <a:t>3,4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245999" y="2663390"/>
            <a:ext cx="3340095" cy="788454"/>
            <a:chOff x="5386113" y="1706720"/>
            <a:chExt cx="2949330" cy="696211"/>
          </a:xfrm>
        </p:grpSpPr>
        <p:pic>
          <p:nvPicPr>
            <p:cNvPr id="9" name="Picture 8" descr="Screen Shot 2015-05-11 at 5.44.52 P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86113" y="1706720"/>
              <a:ext cx="2949330" cy="69621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386113" y="1717910"/>
              <a:ext cx="347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Arial"/>
                  <a:cs typeface="Arial"/>
                </a:rPr>
                <a:t>ax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3386" y="1495608"/>
            <a:ext cx="3010003" cy="2970979"/>
            <a:chOff x="5190378" y="2590041"/>
            <a:chExt cx="2204607" cy="2003361"/>
          </a:xfrm>
        </p:grpSpPr>
        <p:pic>
          <p:nvPicPr>
            <p:cNvPr id="13" name="Picture 12" descr="Screen Shot 2015-05-11 at 5.47.00 PM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90378" y="2590041"/>
              <a:ext cx="2204607" cy="200336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250984" y="2593127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>
                      <a:lumMod val="85000"/>
                    </a:schemeClr>
                  </a:solidFill>
                  <a:latin typeface="Arial"/>
                  <a:cs typeface="Arial"/>
                </a:rPr>
                <a:t>cor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49392" y="1106965"/>
            <a:ext cx="1151402" cy="3570734"/>
            <a:chOff x="7890428" y="2688427"/>
            <a:chExt cx="573377" cy="1778160"/>
          </a:xfrm>
        </p:grpSpPr>
        <p:pic>
          <p:nvPicPr>
            <p:cNvPr id="17" name="Picture 16" descr="Screen Shot 2015-05-11 at 5.48.19 PM.pn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90428" y="2719450"/>
              <a:ext cx="573377" cy="174713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237911" y="2688427"/>
              <a:ext cx="225894" cy="137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Arial"/>
                  <a:cs typeface="Arial"/>
                </a:rPr>
                <a:t>sag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28677" y="976965"/>
            <a:ext cx="14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High-resolution 3D imaging</a:t>
            </a:r>
            <a:endParaRPr lang="en-US" sz="14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pic>
        <p:nvPicPr>
          <p:cNvPr id="28" name="Picture 27" descr="Screen Shot 2015-05-13 at 11.57.41 AM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1587" y="1448585"/>
            <a:ext cx="3949364" cy="30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449332" y="1231173"/>
            <a:ext cx="3375500" cy="3560793"/>
            <a:chOff x="5798684" y="1133438"/>
            <a:chExt cx="3203356" cy="3395471"/>
          </a:xfrm>
        </p:grpSpPr>
        <p:pic>
          <p:nvPicPr>
            <p:cNvPr id="11" name="Picture 10" descr="Screen Shot 2015-05-08 at 4.14.16 P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98684" y="1133438"/>
              <a:ext cx="2564229" cy="3242972"/>
            </a:xfrm>
            <a:prstGeom prst="rect">
              <a:avLst/>
            </a:prstGeom>
          </p:spPr>
        </p:pic>
        <p:sp>
          <p:nvSpPr>
            <p:cNvPr id="12" name="Rechteck 16"/>
            <p:cNvSpPr/>
            <p:nvPr/>
          </p:nvSpPr>
          <p:spPr>
            <a:xfrm>
              <a:off x="6256996" y="4294120"/>
              <a:ext cx="2745044" cy="234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Busse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,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Magn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Reson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Med 55:1030 2006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142883" y="4697015"/>
            <a:ext cx="8874116" cy="464346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1300" baseline="30000" dirty="0" smtClean="0"/>
              <a:t>1</a:t>
            </a:r>
            <a:r>
              <a:rPr lang="en-US" sz="1300" dirty="0" smtClean="0"/>
              <a:t>Busse, </a:t>
            </a:r>
            <a:r>
              <a:rPr lang="en-US" sz="1300" dirty="0" err="1" smtClean="0"/>
              <a:t>Magn</a:t>
            </a:r>
            <a:r>
              <a:rPr lang="en-US" sz="1300" dirty="0" smtClean="0"/>
              <a:t> </a:t>
            </a:r>
            <a:r>
              <a:rPr lang="en-US" sz="1300" dirty="0" err="1" smtClean="0"/>
              <a:t>Reson</a:t>
            </a:r>
            <a:r>
              <a:rPr lang="en-US" sz="1300" dirty="0" smtClean="0"/>
              <a:t> Med 55:1030 2006	</a:t>
            </a:r>
            <a:r>
              <a:rPr lang="en-US" sz="1300" baseline="30000" dirty="0" smtClean="0"/>
              <a:t>2</a:t>
            </a:r>
            <a:r>
              <a:rPr lang="en-US" sz="1300" dirty="0" smtClean="0"/>
              <a:t>Busse, </a:t>
            </a:r>
            <a:r>
              <a:rPr lang="en-US" sz="1300" dirty="0" err="1" smtClean="0"/>
              <a:t>Magn</a:t>
            </a:r>
            <a:r>
              <a:rPr lang="en-US" sz="1300" dirty="0" smtClean="0"/>
              <a:t> </a:t>
            </a:r>
            <a:r>
              <a:rPr lang="en-US" sz="1300" dirty="0" err="1" smtClean="0"/>
              <a:t>Reson</a:t>
            </a:r>
            <a:r>
              <a:rPr lang="en-US" sz="1300" dirty="0" smtClean="0"/>
              <a:t> Med 60:640 2008 	</a:t>
            </a:r>
          </a:p>
          <a:p>
            <a:pPr marL="0" indent="0">
              <a:spcBef>
                <a:spcPts val="0"/>
              </a:spcBef>
            </a:pPr>
            <a:r>
              <a:rPr lang="en-US" sz="1300" baseline="30000" dirty="0" smtClean="0"/>
              <a:t>3</a:t>
            </a:r>
            <a:r>
              <a:rPr lang="en-US" sz="1300" dirty="0" smtClean="0"/>
              <a:t>Weigel, J </a:t>
            </a:r>
            <a:r>
              <a:rPr lang="en-US" sz="1300" dirty="0" err="1" smtClean="0"/>
              <a:t>Magn</a:t>
            </a:r>
            <a:r>
              <a:rPr lang="en-US" sz="1300" dirty="0" smtClean="0"/>
              <a:t> </a:t>
            </a:r>
            <a:r>
              <a:rPr lang="en-US" sz="1300" dirty="0" err="1" smtClean="0"/>
              <a:t>Reson</a:t>
            </a:r>
            <a:r>
              <a:rPr lang="en-US" sz="1300" dirty="0" smtClean="0"/>
              <a:t> </a:t>
            </a:r>
            <a:r>
              <a:rPr lang="en-US" sz="1300" dirty="0" err="1" smtClean="0"/>
              <a:t>Imag</a:t>
            </a:r>
            <a:r>
              <a:rPr lang="en-US" sz="1300" dirty="0" smtClean="0"/>
              <a:t> in press 2014	</a:t>
            </a:r>
            <a:r>
              <a:rPr lang="en-US" sz="1300" baseline="30000" dirty="0" smtClean="0"/>
              <a:t>4</a:t>
            </a:r>
            <a:r>
              <a:rPr lang="en-US" sz="1300" dirty="0" smtClean="0"/>
              <a:t>Hennig, </a:t>
            </a:r>
            <a:r>
              <a:rPr lang="en-US" sz="1300" dirty="0" err="1" smtClean="0"/>
              <a:t>Magn</a:t>
            </a:r>
            <a:r>
              <a:rPr lang="en-US" sz="1300" dirty="0" smtClean="0"/>
              <a:t> </a:t>
            </a:r>
            <a:r>
              <a:rPr lang="en-US" sz="1300" dirty="0" err="1" smtClean="0"/>
              <a:t>Reson</a:t>
            </a:r>
            <a:r>
              <a:rPr lang="en-US" sz="1300" dirty="0" smtClean="0"/>
              <a:t> Med 51:68 2004</a:t>
            </a:r>
            <a:endParaRPr lang="en-US" sz="13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199" y="535767"/>
            <a:ext cx="8559799" cy="581040"/>
          </a:xfrm>
        </p:spPr>
        <p:txBody>
          <a:bodyPr/>
          <a:lstStyle/>
          <a:p>
            <a:r>
              <a:rPr lang="en-US" dirty="0" smtClean="0"/>
              <a:t>3D </a:t>
            </a:r>
            <a:r>
              <a:rPr lang="en-US" dirty="0"/>
              <a:t>TSE imaging of peripheral nerves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552539" cy="482203"/>
          </a:xfrm>
        </p:spPr>
        <p:txBody>
          <a:bodyPr/>
          <a:lstStyle/>
          <a:p>
            <a:r>
              <a:rPr lang="en-US" dirty="0" smtClean="0"/>
              <a:t>Traditional design of flip angle trains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00034" y="1506201"/>
            <a:ext cx="4317088" cy="2382019"/>
          </a:xfrm>
        </p:spPr>
        <p:txBody>
          <a:bodyPr/>
          <a:lstStyle/>
          <a:p>
            <a:r>
              <a:rPr lang="en-US" dirty="0" smtClean="0"/>
              <a:t>Modulation of flip angles defines shape of MTF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Shape of MTF determines signal intensity and blurring</a:t>
            </a:r>
            <a:r>
              <a:rPr lang="en-US" baseline="30000" dirty="0" smtClean="0"/>
              <a:t>1,2</a:t>
            </a:r>
          </a:p>
          <a:p>
            <a:pPr marL="0" indent="0">
              <a:buNone/>
            </a:pPr>
            <a:endParaRPr lang="en-US" baseline="30000" dirty="0" smtClean="0"/>
          </a:p>
          <a:p>
            <a:r>
              <a:rPr lang="en-US" b="1" dirty="0" smtClean="0"/>
              <a:t>EPG</a:t>
            </a:r>
            <a:r>
              <a:rPr lang="en-US" dirty="0" smtClean="0"/>
              <a:t>: compute flip angles from desired MTF</a:t>
            </a:r>
            <a:r>
              <a:rPr lang="en-US" baseline="30000" dirty="0" smtClean="0"/>
              <a:t>1,3,4</a:t>
            </a:r>
            <a:r>
              <a:rPr lang="en-US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61264" y="3474223"/>
            <a:ext cx="55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MTF</a:t>
            </a:r>
            <a:endParaRPr lang="en-US" sz="14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91550" y="1680137"/>
            <a:ext cx="10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Flip angle train</a:t>
            </a:r>
            <a:endParaRPr lang="en-US" sz="14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6453" y="3888220"/>
            <a:ext cx="2830966" cy="646331"/>
          </a:xfrm>
          <a:prstGeom prst="rect">
            <a:avLst/>
          </a:prstGeom>
          <a:noFill/>
          <a:ln>
            <a:solidFill>
              <a:srgbClr val="A2AD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Arial"/>
                <a:cs typeface="Arial"/>
              </a:rPr>
              <a:t>Design tissue-specific flip angle </a:t>
            </a:r>
            <a:r>
              <a:rPr lang="en-US" dirty="0" smtClean="0">
                <a:latin typeface="Arial"/>
                <a:cs typeface="Arial"/>
              </a:rPr>
              <a:t>trains</a:t>
            </a:r>
            <a:r>
              <a:rPr lang="en-US" baseline="30000" dirty="0" smtClean="0">
                <a:latin typeface="Arial"/>
                <a:cs typeface="Arial"/>
              </a:rPr>
              <a:t>2</a:t>
            </a:r>
            <a:endParaRPr lang="en-US" baseline="30000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379315" y="2232228"/>
            <a:ext cx="0" cy="12140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0153" y="2658764"/>
            <a:ext cx="56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EPG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30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5-12 at 10.45.5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630" y="1371946"/>
            <a:ext cx="1739277" cy="1990697"/>
          </a:xfrm>
          <a:prstGeom prst="rect">
            <a:avLst/>
          </a:prstGeom>
        </p:spPr>
      </p:pic>
      <p:pic>
        <p:nvPicPr>
          <p:cNvPr id="17" name="Picture 16" descr="Screen Shot 2015-05-12 at 10.46.0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380" y="1330065"/>
            <a:ext cx="1681332" cy="1990698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142882" y="4884647"/>
            <a:ext cx="8874116" cy="446485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1300" baseline="30000" dirty="0" smtClean="0"/>
              <a:t>1</a:t>
            </a:r>
            <a:r>
              <a:rPr lang="en-US" sz="1300" dirty="0" smtClean="0"/>
              <a:t>Constable, </a:t>
            </a:r>
            <a:r>
              <a:rPr lang="en-US" sz="1300" dirty="0" err="1" smtClean="0"/>
              <a:t>Magn</a:t>
            </a:r>
            <a:r>
              <a:rPr lang="en-US" sz="1300" dirty="0" smtClean="0"/>
              <a:t> </a:t>
            </a:r>
            <a:r>
              <a:rPr lang="en-US" sz="1300" dirty="0" err="1" smtClean="0"/>
              <a:t>Reson</a:t>
            </a:r>
            <a:r>
              <a:rPr lang="en-US" sz="1300" dirty="0" smtClean="0"/>
              <a:t> Med 28:9 1992	</a:t>
            </a:r>
            <a:r>
              <a:rPr lang="en-US" sz="1300" baseline="30000" dirty="0" smtClean="0"/>
              <a:t>2</a:t>
            </a:r>
            <a:r>
              <a:rPr lang="en-US" sz="1300" dirty="0" smtClean="0"/>
              <a:t>Chen Proc. Intl. Soc. Mag. </a:t>
            </a:r>
            <a:r>
              <a:rPr lang="en-US" sz="1300" dirty="0" err="1" smtClean="0"/>
              <a:t>Reson</a:t>
            </a:r>
            <a:r>
              <a:rPr lang="en-US" sz="1300" dirty="0" smtClean="0"/>
              <a:t>. Med. 21 p.3716 2013	</a:t>
            </a:r>
            <a:endParaRPr lang="en-US" sz="13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199" y="535767"/>
            <a:ext cx="8559799" cy="581040"/>
          </a:xfrm>
        </p:spPr>
        <p:txBody>
          <a:bodyPr/>
          <a:lstStyle/>
          <a:p>
            <a:r>
              <a:rPr lang="en-US" dirty="0"/>
              <a:t>3D TSE imaging of peripheral nerves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0" y="1017982"/>
            <a:ext cx="8552539" cy="482203"/>
          </a:xfrm>
        </p:spPr>
        <p:txBody>
          <a:bodyPr/>
          <a:lstStyle/>
          <a:p>
            <a:r>
              <a:rPr lang="en-US" dirty="0" smtClean="0"/>
              <a:t>Geometry considerations in optimization of flip angle trains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00034" y="1854540"/>
            <a:ext cx="3727826" cy="2713908"/>
          </a:xfrm>
        </p:spPr>
        <p:txBody>
          <a:bodyPr/>
          <a:lstStyle/>
          <a:p>
            <a:r>
              <a:rPr lang="en-US" u="sng" dirty="0" smtClean="0"/>
              <a:t>Small</a:t>
            </a:r>
            <a:r>
              <a:rPr lang="en-US" dirty="0" smtClean="0"/>
              <a:t> objects: blurring of surrounding tissue affects signal</a:t>
            </a:r>
            <a:r>
              <a:rPr lang="en-US" baseline="30000" dirty="0" smtClean="0"/>
              <a:t>1</a:t>
            </a:r>
          </a:p>
          <a:p>
            <a:pPr marL="0" indent="0">
              <a:buNone/>
            </a:pPr>
            <a:endParaRPr lang="en-US" baseline="30000" dirty="0" smtClean="0"/>
          </a:p>
          <a:p>
            <a:r>
              <a:rPr lang="en-US" u="sng" dirty="0" smtClean="0"/>
              <a:t>Geometry conditions </a:t>
            </a:r>
            <a:r>
              <a:rPr lang="en-US" dirty="0" smtClean="0"/>
              <a:t>in optimization of flip angle trains</a:t>
            </a:r>
            <a:r>
              <a:rPr lang="en-US" baseline="30000" dirty="0"/>
              <a:t>2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tissue- </a:t>
            </a:r>
            <a:r>
              <a:rPr lang="en-US" i="1" dirty="0" smtClean="0"/>
              <a:t>and</a:t>
            </a:r>
            <a:r>
              <a:rPr lang="en-US" dirty="0" smtClean="0"/>
              <a:t> geometry-specific design</a:t>
            </a:r>
            <a:endParaRPr lang="en-US" baseline="30000" dirty="0" smtClean="0"/>
          </a:p>
        </p:txBody>
      </p:sp>
      <p:sp>
        <p:nvSpPr>
          <p:cNvPr id="12" name="Rechteck 16"/>
          <p:cNvSpPr/>
          <p:nvPr/>
        </p:nvSpPr>
        <p:spPr>
          <a:xfrm>
            <a:off x="5537408" y="4507062"/>
            <a:ext cx="31205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Constable,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Magn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Reson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Med 28:9 1992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23804" y="3320763"/>
            <a:ext cx="1874960" cy="1247685"/>
            <a:chOff x="5305811" y="2991981"/>
            <a:chExt cx="1874960" cy="1247685"/>
          </a:xfrm>
        </p:grpSpPr>
        <p:pic>
          <p:nvPicPr>
            <p:cNvPr id="7" name="Picture 6" descr="Screen Shot 2015-05-08 at 4.31.02 PM.pn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05811" y="2991981"/>
              <a:ext cx="1874960" cy="1142920"/>
            </a:xfrm>
            <a:prstGeom prst="rect">
              <a:avLst/>
            </a:prstGeom>
          </p:spPr>
        </p:pic>
        <p:pic>
          <p:nvPicPr>
            <p:cNvPr id="16" name="Picture 15" descr="Screen Shot 2015-05-08 at 4.31.02 PM.png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20640" y="4130845"/>
              <a:ext cx="1560131" cy="10882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415776" y="3320763"/>
            <a:ext cx="1601222" cy="1247685"/>
            <a:chOff x="7097783" y="2991981"/>
            <a:chExt cx="1601222" cy="1247685"/>
          </a:xfrm>
        </p:grpSpPr>
        <p:pic>
          <p:nvPicPr>
            <p:cNvPr id="9" name="Picture 8" descr="Screen Shot 2015-05-08 at 4.31.02 PM.png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38882" y="2991981"/>
              <a:ext cx="1560123" cy="1119171"/>
            </a:xfrm>
            <a:prstGeom prst="rect">
              <a:avLst/>
            </a:prstGeom>
          </p:spPr>
        </p:pic>
        <p:pic>
          <p:nvPicPr>
            <p:cNvPr id="18" name="Picture 17" descr="Screen Shot 2015-05-08 at 4.31.02 PM.png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97783" y="4130845"/>
              <a:ext cx="1560131" cy="108821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4386323" y="2347300"/>
            <a:ext cx="1325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signal of </a:t>
            </a:r>
            <a:r>
              <a:rPr lang="en-US" sz="1400" u="sng" dirty="0" smtClean="0">
                <a:solidFill>
                  <a:srgbClr val="A2AD00"/>
                </a:solidFill>
                <a:latin typeface="Arial"/>
                <a:cs typeface="Arial"/>
              </a:rPr>
              <a:t>small embedded</a:t>
            </a:r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 objects highly sensitive to shape of MTF</a:t>
            </a:r>
            <a:endParaRPr lang="en-US" sz="14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031194" y="4092352"/>
            <a:ext cx="2892511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71552" y="3934275"/>
            <a:ext cx="530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constant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66175" y="3160927"/>
            <a:ext cx="0" cy="159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701254" y="3160927"/>
            <a:ext cx="0" cy="159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2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1" y="1119582"/>
            <a:ext cx="7822324" cy="1141018"/>
          </a:xfrm>
        </p:spPr>
        <p:txBody>
          <a:bodyPr wrap="square"/>
          <a:lstStyle/>
          <a:p>
            <a:pPr indent="0"/>
            <a:r>
              <a:rPr lang="en-US" b="1" dirty="0" smtClean="0"/>
              <a:t>To include geometry considerations into the design of flip angle trains in 3D TSE to generate optimal delineation of small nerves.</a:t>
            </a:r>
            <a:endParaRPr lang="en-US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4" y="1747131"/>
            <a:ext cx="4112177" cy="485099"/>
          </a:xfrm>
        </p:spPr>
        <p:txBody>
          <a:bodyPr/>
          <a:lstStyle/>
          <a:p>
            <a:r>
              <a:rPr lang="en-US" dirty="0" smtClean="0"/>
              <a:t>Design shape of desired MTF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Computation of flip angle trains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7886021" y="1470132"/>
            <a:ext cx="500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MTF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950" y="1470132"/>
            <a:ext cx="1194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Flip angle train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pic>
        <p:nvPicPr>
          <p:cNvPr id="18" name="Picture 17" descr="Macintosh HD:Users:Barbara:Desktop:FA_4.png"/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4699035" y="1747131"/>
            <a:ext cx="2190284" cy="1939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Macintosh HD:Users:Barbara:Desktop:MTF_4.png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2174" y="1789475"/>
            <a:ext cx="2190284" cy="193968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477026" y="2187473"/>
            <a:ext cx="1609222" cy="36933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Arial"/>
                <a:cs typeface="Arial"/>
              </a:rPr>
              <a:t>signal </a:t>
            </a:r>
            <a:r>
              <a:rPr lang="en-US" dirty="0" smtClean="0">
                <a:latin typeface="Arial"/>
                <a:cs typeface="Arial"/>
              </a:rPr>
              <a:t>plateau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 bwMode="auto">
          <a:xfrm>
            <a:off x="500034" y="3011585"/>
            <a:ext cx="4112177" cy="76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2AD00"/>
              </a:buClr>
              <a:buFont typeface="Arial" charset="0"/>
              <a:buChar char="•"/>
              <a:tabLst>
                <a:tab pos="273050" algn="l"/>
              </a:tabLst>
              <a:defRPr sz="1800" kern="1200" baseline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 marL="8080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parameters</a:t>
            </a:r>
            <a:endParaRPr lang="en-US" dirty="0"/>
          </a:p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/>
              <a:t>,</a:t>
            </a:r>
            <a:r>
              <a:rPr lang="en-US" dirty="0" smtClean="0"/>
              <a:t> T</a:t>
            </a:r>
            <a:r>
              <a:rPr lang="en-US" baseline="-25000" dirty="0" smtClean="0"/>
              <a:t>2</a:t>
            </a:r>
            <a:r>
              <a:rPr lang="en-US" dirty="0" smtClean="0"/>
              <a:t> of reference tissue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113365" y="2198661"/>
            <a:ext cx="318904" cy="212594"/>
            <a:chOff x="1018253" y="2187473"/>
            <a:chExt cx="318904" cy="21259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18253" y="2187473"/>
              <a:ext cx="0" cy="21259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18253" y="2388877"/>
              <a:ext cx="318904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57028" y="4082838"/>
            <a:ext cx="3135556" cy="36933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latin typeface="Arial"/>
                <a:cs typeface="Arial"/>
              </a:rPr>
              <a:t>tissue-specific flip angle train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92661" y="3877275"/>
            <a:ext cx="318904" cy="418338"/>
            <a:chOff x="1018253" y="2187473"/>
            <a:chExt cx="318904" cy="21259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18253" y="2187473"/>
              <a:ext cx="0" cy="21259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018253" y="2394564"/>
              <a:ext cx="318904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20519" y="3915452"/>
            <a:ext cx="6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2AD00"/>
                </a:solidFill>
                <a:latin typeface="Arial"/>
                <a:cs typeface="Arial"/>
              </a:rPr>
              <a:t>EPG</a:t>
            </a:r>
            <a:endParaRPr lang="en-US" dirty="0">
              <a:solidFill>
                <a:srgbClr val="A2AD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12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*Carried out for muscle and suppressed fat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68577" y="535767"/>
            <a:ext cx="8229600" cy="58104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4" y="1595357"/>
            <a:ext cx="4112177" cy="2939981"/>
          </a:xfrm>
        </p:spPr>
        <p:txBody>
          <a:bodyPr/>
          <a:lstStyle/>
          <a:p>
            <a:r>
              <a:rPr lang="en-US" dirty="0" smtClean="0"/>
              <a:t>Computation of flip angle trains and MTFs in </a:t>
            </a:r>
            <a:r>
              <a:rPr lang="en-US" u="sng" dirty="0" smtClean="0"/>
              <a:t>parameter subspace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echo spacing: [2.5ms,5ms]</a:t>
            </a:r>
          </a:p>
          <a:p>
            <a:pPr lvl="1"/>
            <a:r>
              <a:rPr lang="en-US" dirty="0" smtClean="0"/>
              <a:t>signal plateau: [0.5*</a:t>
            </a:r>
            <a:r>
              <a:rPr lang="en-US" dirty="0" err="1" smtClean="0"/>
              <a:t>etl,etl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Simulated signal profiles:</a:t>
            </a:r>
          </a:p>
          <a:p>
            <a:pPr lvl="1"/>
            <a:r>
              <a:rPr lang="en-US" u="sng" dirty="0" smtClean="0"/>
              <a:t>three nerve geometries</a:t>
            </a:r>
          </a:p>
          <a:p>
            <a:pPr lvl="1"/>
            <a:r>
              <a:rPr lang="en-US" dirty="0" smtClean="0"/>
              <a:t>blurring with MTFs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>
          <a:xfrm>
            <a:off x="464461" y="1019964"/>
            <a:ext cx="6215063" cy="482203"/>
          </a:xfrm>
        </p:spPr>
        <p:txBody>
          <a:bodyPr/>
          <a:lstStyle/>
          <a:p>
            <a:r>
              <a:rPr lang="en-US" dirty="0" smtClean="0"/>
              <a:t>Signal simulations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7" name="Picture 6" descr="geometry_plot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2211" y="1504601"/>
            <a:ext cx="4383743" cy="20386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2951" y="1227602"/>
            <a:ext cx="105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infinite nerve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0469" y="4212172"/>
            <a:ext cx="4486047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Arial"/>
                <a:cs typeface="Arial"/>
              </a:rPr>
              <a:t>assess signal and width variations induced by blurring of surrounding tissue*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83432" y="4212172"/>
            <a:ext cx="318904" cy="418338"/>
            <a:chOff x="1018253" y="2187473"/>
            <a:chExt cx="318904" cy="21259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018253" y="2187473"/>
              <a:ext cx="0" cy="21259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18253" y="2394564"/>
              <a:ext cx="318904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26517" y="1248580"/>
            <a:ext cx="91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finite width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8184" y="1248580"/>
            <a:ext cx="103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1-pixel width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8050" y="861670"/>
            <a:ext cx="2330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Signal of embedded nerve:</a:t>
            </a:r>
            <a:endParaRPr lang="en-US" sz="14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pic>
        <p:nvPicPr>
          <p:cNvPr id="22" name="Picture 21" descr="fig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8245" y="3782348"/>
            <a:ext cx="1384130" cy="12995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49799" y="4212172"/>
            <a:ext cx="1170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example of simulated signal profile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23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67282" y="1239353"/>
            <a:ext cx="3874009" cy="3772796"/>
            <a:chOff x="4874879" y="1239353"/>
            <a:chExt cx="3874009" cy="3772796"/>
          </a:xfrm>
        </p:grpSpPr>
        <p:grpSp>
          <p:nvGrpSpPr>
            <p:cNvPr id="23" name="Group 22"/>
            <p:cNvGrpSpPr/>
            <p:nvPr/>
          </p:nvGrpSpPr>
          <p:grpSpPr>
            <a:xfrm>
              <a:off x="4874879" y="1239353"/>
              <a:ext cx="3874009" cy="3772796"/>
              <a:chOff x="5142990" y="1017982"/>
              <a:chExt cx="3874009" cy="377279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142990" y="1017982"/>
                <a:ext cx="3874008" cy="3772796"/>
                <a:chOff x="5590296" y="984347"/>
                <a:chExt cx="3468435" cy="337781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590296" y="984347"/>
                  <a:ext cx="3468435" cy="2531567"/>
                  <a:chOff x="4190367" y="-1647239"/>
                  <a:chExt cx="4948490" cy="3611843"/>
                </a:xfrm>
              </p:grpSpPr>
              <p:pic>
                <p:nvPicPr>
                  <p:cNvPr id="11" name="Picture 10" descr="contours_sig_and_width.png"/>
                  <p:cNvPicPr>
                    <a:picLocks noChangeAspect="1"/>
                  </p:cNvPicPr>
                  <p:nvPr/>
                </p:nvPicPr>
                <p:blipFill rotWithShape="1">
                  <a:blip r:embed="rId2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367360" y="-1647239"/>
                    <a:ext cx="4771497" cy="2241972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contours_sig_and_width.png"/>
                  <p:cNvPicPr>
                    <a:picLocks noChangeAspect="1"/>
                  </p:cNvPicPr>
                  <p:nvPr/>
                </p:nvPicPr>
                <p:blipFill rotWithShape="1">
                  <a:blip r:embed="rId3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190367" y="-307936"/>
                    <a:ext cx="153859" cy="22725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Picture 13" descr="contours_sig_and_width.png"/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722536" y="4258012"/>
                  <a:ext cx="1310340" cy="104154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 descr="contours_sig_and_width_MnF.png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63444" y="2854911"/>
                <a:ext cx="3753555" cy="1745311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5315139" y="179848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en-US" sz="1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8407" y="1800331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endParaRPr lang="en-US" sz="1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00036" y="1747131"/>
            <a:ext cx="3502526" cy="2939981"/>
          </a:xfrm>
        </p:spPr>
        <p:txBody>
          <a:bodyPr/>
          <a:lstStyle/>
          <a:p>
            <a:r>
              <a:rPr lang="en-US" dirty="0" smtClean="0"/>
              <a:t>Introduced metrics:</a:t>
            </a:r>
          </a:p>
          <a:p>
            <a:pPr lvl="1"/>
            <a:r>
              <a:rPr lang="en-US" dirty="0" smtClean="0"/>
              <a:t>deviation from maximum signal: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baseline="-25000" dirty="0" smtClean="0"/>
          </a:p>
          <a:p>
            <a:pPr lvl="1"/>
            <a:r>
              <a:rPr lang="en-US" u="sng" dirty="0" smtClean="0"/>
              <a:t>joint</a:t>
            </a:r>
            <a:r>
              <a:rPr lang="en-US" dirty="0" smtClean="0"/>
              <a:t> deviation from maximum signal and minimum width:</a:t>
            </a:r>
            <a:endParaRPr lang="en-US" b="1" dirty="0" smtClean="0">
              <a:latin typeface="Arial"/>
              <a:cs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Flip angle train optimization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8BD9B2EE-3471-D944-B9B4-35B3596FC58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26" name="TextBox 25"/>
          <p:cNvSpPr txBox="1"/>
          <p:nvPr/>
        </p:nvSpPr>
        <p:spPr>
          <a:xfrm>
            <a:off x="6679524" y="864093"/>
            <a:ext cx="121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2AD00"/>
                </a:solidFill>
                <a:latin typeface="Arial"/>
                <a:cs typeface="Arial"/>
              </a:rPr>
              <a:t>1-pixel nerve</a:t>
            </a:r>
            <a:endParaRPr lang="en-US" sz="14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5955" y="1680051"/>
            <a:ext cx="9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embedded in muscle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6012" y="3598472"/>
            <a:ext cx="97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A2AD00"/>
                </a:solidFill>
                <a:latin typeface="Arial"/>
                <a:cs typeface="Arial"/>
              </a:rPr>
              <a:t>embedded in suppressed fat*</a:t>
            </a:r>
            <a:endParaRPr lang="en-US" sz="1200" dirty="0">
              <a:solidFill>
                <a:srgbClr val="A2AD00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1402" y="419276"/>
            <a:ext cx="12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: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nerve signal</a:t>
            </a:r>
          </a:p>
          <a:p>
            <a:r>
              <a:rPr lang="en-US" sz="1200" b="1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: nerve width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8474" y="2706950"/>
            <a:ext cx="1532729" cy="36933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latin typeface="Arial"/>
                <a:cs typeface="Arial"/>
              </a:rPr>
              <a:t>|</a:t>
            </a:r>
            <a:r>
              <a:rPr lang="en-US" b="1" dirty="0" err="1">
                <a:latin typeface="Arial"/>
                <a:cs typeface="Arial"/>
              </a:rPr>
              <a:t>S</a:t>
            </a:r>
            <a:r>
              <a:rPr lang="en-US" b="1" baseline="-25000" dirty="0" err="1">
                <a:latin typeface="Arial"/>
                <a:cs typeface="Arial"/>
              </a:rPr>
              <a:t>max</a:t>
            </a:r>
            <a:r>
              <a:rPr lang="en-US" b="1" dirty="0">
                <a:latin typeface="Arial"/>
                <a:cs typeface="Arial"/>
              </a:rPr>
              <a:t>-S|/</a:t>
            </a:r>
            <a:r>
              <a:rPr lang="en-US" b="1" dirty="0" err="1" smtClean="0">
                <a:latin typeface="Arial"/>
                <a:cs typeface="Arial"/>
              </a:rPr>
              <a:t>S</a:t>
            </a:r>
            <a:r>
              <a:rPr lang="en-US" b="1" baseline="-25000" dirty="0" err="1" smtClean="0">
                <a:latin typeface="Arial"/>
                <a:cs typeface="Arial"/>
              </a:rPr>
              <a:t>max</a:t>
            </a:r>
            <a:endParaRPr lang="en-US" b="1" baseline="-250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3484" y="4198637"/>
            <a:ext cx="301476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latin typeface="Arial"/>
                <a:cs typeface="Arial"/>
              </a:rPr>
              <a:t>|</a:t>
            </a:r>
            <a:r>
              <a:rPr lang="en-US" b="1" dirty="0" err="1">
                <a:latin typeface="Arial"/>
                <a:cs typeface="Arial"/>
              </a:rPr>
              <a:t>S</a:t>
            </a:r>
            <a:r>
              <a:rPr lang="en-US" b="1" baseline="-25000" dirty="0" err="1">
                <a:latin typeface="Arial"/>
                <a:cs typeface="Arial"/>
              </a:rPr>
              <a:t>max</a:t>
            </a:r>
            <a:r>
              <a:rPr lang="en-US" b="1" dirty="0">
                <a:latin typeface="Arial"/>
                <a:cs typeface="Arial"/>
              </a:rPr>
              <a:t>-S|/</a:t>
            </a:r>
            <a:r>
              <a:rPr lang="en-US" b="1" dirty="0" err="1" smtClean="0">
                <a:latin typeface="Arial"/>
                <a:cs typeface="Arial"/>
              </a:rPr>
              <a:t>S</a:t>
            </a:r>
            <a:r>
              <a:rPr lang="en-US" b="1" baseline="-25000" dirty="0" err="1" smtClean="0">
                <a:latin typeface="Arial"/>
                <a:cs typeface="Arial"/>
              </a:rPr>
              <a:t>max</a:t>
            </a:r>
            <a:r>
              <a:rPr lang="en-US" b="1" baseline="-25000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+ |</a:t>
            </a:r>
            <a:r>
              <a:rPr lang="en-US" b="1" dirty="0" err="1" smtClean="0">
                <a:latin typeface="Arial"/>
                <a:cs typeface="Arial"/>
              </a:rPr>
              <a:t>b</a:t>
            </a:r>
            <a:r>
              <a:rPr lang="en-US" b="1" baseline="-25000" dirty="0" err="1" smtClean="0">
                <a:latin typeface="Arial"/>
                <a:cs typeface="Arial"/>
              </a:rPr>
              <a:t>min</a:t>
            </a:r>
            <a:r>
              <a:rPr lang="en-US" b="1" dirty="0" smtClean="0">
                <a:latin typeface="Arial"/>
                <a:cs typeface="Arial"/>
              </a:rPr>
              <a:t>-b|/</a:t>
            </a:r>
            <a:r>
              <a:rPr lang="en-US" b="1" dirty="0" err="1" smtClean="0">
                <a:latin typeface="Arial"/>
                <a:cs typeface="Arial"/>
              </a:rPr>
              <a:t>b</a:t>
            </a:r>
            <a:r>
              <a:rPr lang="en-US" b="1" baseline="-25000" dirty="0" err="1" smtClean="0">
                <a:latin typeface="Arial"/>
                <a:cs typeface="Arial"/>
              </a:rPr>
              <a:t>min</a:t>
            </a:r>
            <a:endParaRPr lang="en-US" b="1" baseline="-25000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8825" y="2676172"/>
            <a:ext cx="42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(</a:t>
            </a:r>
            <a:r>
              <a:rPr lang="en-US" sz="2000" b="1" dirty="0" err="1" smtClean="0">
                <a:latin typeface="Arial"/>
                <a:cs typeface="Arial"/>
              </a:rPr>
              <a:t>i</a:t>
            </a:r>
            <a:r>
              <a:rPr lang="en-US" sz="2000" b="1" dirty="0" smtClean="0">
                <a:latin typeface="Arial"/>
                <a:cs typeface="Arial"/>
              </a:rPr>
              <a:t>)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89190" y="4195355"/>
            <a:ext cx="4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(ii)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5174" y="880941"/>
            <a:ext cx="42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(</a:t>
            </a:r>
            <a:r>
              <a:rPr lang="en-US" sz="2000" b="1" dirty="0" err="1" smtClean="0">
                <a:latin typeface="Arial"/>
                <a:cs typeface="Arial"/>
              </a:rPr>
              <a:t>i</a:t>
            </a:r>
            <a:r>
              <a:rPr lang="en-US" sz="2000" b="1" dirty="0" smtClean="0">
                <a:latin typeface="Arial"/>
                <a:cs typeface="Arial"/>
              </a:rPr>
              <a:t>)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81808" y="884545"/>
            <a:ext cx="4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(ii)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51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MtemplateRAD_V2">
  <a:themeElements>
    <a:clrScheme name="MRI Farbschema 1">
      <a:dk1>
        <a:srgbClr val="000000"/>
      </a:dk1>
      <a:lt1>
        <a:srgbClr val="FFFFFF"/>
      </a:lt1>
      <a:dk2>
        <a:srgbClr val="003359"/>
      </a:dk2>
      <a:lt2>
        <a:srgbClr val="FFFFFF"/>
      </a:lt2>
      <a:accent1>
        <a:srgbClr val="A2AD00"/>
      </a:accent1>
      <a:accent2>
        <a:srgbClr val="E37222"/>
      </a:accent2>
      <a:accent3>
        <a:srgbClr val="FFBC3D"/>
      </a:accent3>
      <a:accent4>
        <a:srgbClr val="DAD7CB"/>
      </a:accent4>
      <a:accent5>
        <a:srgbClr val="9B6E51"/>
      </a:accent5>
      <a:accent6>
        <a:srgbClr val="522D24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14694</TotalTime>
  <Words>1330</Words>
  <Application>Microsoft Macintosh PowerPoint</Application>
  <PresentationFormat>On-screen Show (16:9)</PresentationFormat>
  <Paragraphs>268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TUMtemplateRAD_V2</vt:lpstr>
      <vt:lpstr>PowerPoint Presentation</vt:lpstr>
      <vt:lpstr>PowerPoint Presentation</vt:lpstr>
      <vt:lpstr>Motivation</vt:lpstr>
      <vt:lpstr>3D TSE imaging of peripheral nerves</vt:lpstr>
      <vt:lpstr>3D TSE imaging of peripheral nerves</vt:lpstr>
      <vt:lpstr>Purpose</vt:lpstr>
      <vt:lpstr>Methods</vt:lpstr>
      <vt:lpstr>Methods</vt:lpstr>
      <vt:lpstr>Methods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Kooperation – Lehrstuhl für Biomedizische Physik (Prof. Pfeiffer)   &amp; Institut für Radiologie (Prof. Rummeny)</dc:title>
  <dc:creator>Peter Noël</dc:creator>
  <cp:lastModifiedBy>Barbara Cervantes</cp:lastModifiedBy>
  <cp:revision>968</cp:revision>
  <dcterms:created xsi:type="dcterms:W3CDTF">2013-04-23T13:45:41Z</dcterms:created>
  <dcterms:modified xsi:type="dcterms:W3CDTF">2015-06-09T05:03:08Z</dcterms:modified>
</cp:coreProperties>
</file>