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5"/>
  </p:notesMasterIdLst>
  <p:sldIdLst>
    <p:sldId id="268" r:id="rId2"/>
    <p:sldId id="256" r:id="rId3"/>
    <p:sldId id="257" r:id="rId4"/>
    <p:sldId id="261" r:id="rId5"/>
    <p:sldId id="262" r:id="rId6"/>
    <p:sldId id="258" r:id="rId7"/>
    <p:sldId id="259" r:id="rId8"/>
    <p:sldId id="263" r:id="rId9"/>
    <p:sldId id="264" r:id="rId10"/>
    <p:sldId id="277" r:id="rId11"/>
    <p:sldId id="278" r:id="rId12"/>
    <p:sldId id="260" r:id="rId13"/>
    <p:sldId id="265" r:id="rId14"/>
    <p:sldId id="270" r:id="rId15"/>
    <p:sldId id="266" r:id="rId16"/>
    <p:sldId id="271" r:id="rId17"/>
    <p:sldId id="267" r:id="rId18"/>
    <p:sldId id="272" r:id="rId19"/>
    <p:sldId id="273" r:id="rId20"/>
    <p:sldId id="276" r:id="rId21"/>
    <p:sldId id="274" r:id="rId22"/>
    <p:sldId id="275" r:id="rId23"/>
    <p:sldId id="26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740" y="-12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2D719E-C01B-4639-B2AB-0F12A314C091}" type="datetimeFigureOut">
              <a:rPr lang="en-US" smtClean="0"/>
              <a:t>10/12/2020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42D504-0ACE-4B90-A76D-123837314E8B}" type="slidenum">
              <a:rPr lang="en-US" smtClean="0"/>
              <a:t>‹#›</a:t>
            </a:fld>
            <a:endParaRPr lang="en-US"/>
          </a:p>
        </p:txBody>
      </p:sp>
    </p:spTree>
    <p:extLst>
      <p:ext uri="{BB962C8B-B14F-4D97-AF65-F5344CB8AC3E}">
        <p14:creationId xmlns:p14="http://schemas.microsoft.com/office/powerpoint/2010/main" val="600928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smtClean="0"/>
              <a:t>Mike’s F360 class</a:t>
            </a:r>
            <a:endParaRPr lang="en-US" dirty="0" smtClean="0"/>
          </a:p>
        </p:txBody>
      </p:sp>
      <p:sp>
        <p:nvSpPr>
          <p:cNvPr id="5" name="Footer Placeholder 4"/>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a:t>
            </a:fld>
            <a:endParaRPr lang="en-US"/>
          </a:p>
        </p:txBody>
      </p:sp>
    </p:spTree>
    <p:extLst>
      <p:ext uri="{BB962C8B-B14F-4D97-AF65-F5344CB8AC3E}">
        <p14:creationId xmlns:p14="http://schemas.microsoft.com/office/powerpoint/2010/main" val="138361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066800"/>
            <a:ext cx="8229600" cy="5059363"/>
          </a:xfrm>
        </p:spPr>
        <p:txBody>
          <a:bodyPr>
            <a:normAutofit/>
          </a:bodyPr>
          <a:lstStyle>
            <a:lvl1pPr marL="0" indent="0">
              <a:buNone/>
              <a:defRPr sz="2400"/>
            </a:lvl1pPr>
            <a:lvl2pPr marL="512763" indent="-165100">
              <a:buFont typeface="Arial" panose="020B0604020202020204" pitchFamily="34" charset="0"/>
              <a:buChar char="•"/>
              <a:defRPr sz="2000"/>
            </a:lvl2pPr>
            <a:lvl3pPr>
              <a:defRPr sz="1800"/>
            </a:lvl3pPr>
            <a:lvl4pPr marL="1085850" indent="-176213">
              <a:buFont typeface="Arial" panose="020B0604020202020204" pitchFamily="34" charset="0"/>
              <a:buChar char="•"/>
              <a:defRPr sz="1600"/>
            </a:lvl4pPr>
            <a:lvl5pPr marL="1316038" indent="-171450">
              <a:buFont typeface="Arial" panose="020B0604020202020204" pitchFamily="34" charset="0"/>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smtClean="0"/>
              <a:t>Mike’s F360 class</a:t>
            </a:r>
            <a:endParaRPr lang="en-US" dirty="0" smtClean="0"/>
          </a:p>
        </p:txBody>
      </p:sp>
      <p:sp>
        <p:nvSpPr>
          <p:cNvPr id="5" name="Footer Placeholder 4"/>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a:t>
            </a:fld>
            <a:endParaRPr lang="en-US"/>
          </a:p>
        </p:txBody>
      </p:sp>
    </p:spTree>
    <p:extLst>
      <p:ext uri="{BB962C8B-B14F-4D97-AF65-F5344CB8AC3E}">
        <p14:creationId xmlns:p14="http://schemas.microsoft.com/office/powerpoint/2010/main" val="275773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smtClean="0"/>
              <a:t>Mike’s F360 class</a:t>
            </a:r>
            <a:endParaRPr lang="en-US" dirty="0"/>
          </a:p>
        </p:txBody>
      </p:sp>
      <p:sp>
        <p:nvSpPr>
          <p:cNvPr id="5" name="Footer Placeholder 4"/>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a:t>
            </a:fld>
            <a:endParaRPr lang="en-US"/>
          </a:p>
        </p:txBody>
      </p:sp>
    </p:spTree>
    <p:extLst>
      <p:ext uri="{BB962C8B-B14F-4D97-AF65-F5344CB8AC3E}">
        <p14:creationId xmlns:p14="http://schemas.microsoft.com/office/powerpoint/2010/main" val="31665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smtClean="0"/>
              <a:t>Mike’s F360 class</a:t>
            </a:r>
            <a:endParaRPr lang="en-US" dirty="0"/>
          </a:p>
        </p:txBody>
      </p:sp>
      <p:sp>
        <p:nvSpPr>
          <p:cNvPr id="6" name="Footer Placeholder 5"/>
          <p:cNvSpPr>
            <a:spLocks noGrp="1"/>
          </p:cNvSpPr>
          <p:nvPr>
            <p:ph type="ftr" sz="quarter" idx="11"/>
          </p:nvPr>
        </p:nvSpPr>
        <p:spPr/>
        <p:txBody>
          <a:bodyPr/>
          <a:lstStyle/>
          <a:p>
            <a:r>
              <a:rPr lang="en-US" smtClean="0"/>
              <a:t>Module 3 – Parameters</a:t>
            </a:r>
            <a:endParaRPr lang="en-US" dirty="0" smtClean="0"/>
          </a:p>
        </p:txBody>
      </p:sp>
      <p:sp>
        <p:nvSpPr>
          <p:cNvPr id="7" name="Slide Number Placeholder 6"/>
          <p:cNvSpPr>
            <a:spLocks noGrp="1"/>
          </p:cNvSpPr>
          <p:nvPr>
            <p:ph type="sldNum" sz="quarter" idx="12"/>
          </p:nvPr>
        </p:nvSpPr>
        <p:spPr/>
        <p:txBody>
          <a:bodyPr/>
          <a:lstStyle/>
          <a:p>
            <a:fld id="{5DC0A060-C584-4883-99C2-B027E8EBB83D}" type="slidenum">
              <a:rPr lang="en-US" smtClean="0"/>
              <a:t>‹#›</a:t>
            </a:fld>
            <a:endParaRPr lang="en-US"/>
          </a:p>
        </p:txBody>
      </p:sp>
    </p:spTree>
    <p:extLst>
      <p:ext uri="{BB962C8B-B14F-4D97-AF65-F5344CB8AC3E}">
        <p14:creationId xmlns:p14="http://schemas.microsoft.com/office/powerpoint/2010/main" val="161582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smtClean="0"/>
              <a:t>Mike’s F360 class</a:t>
            </a:r>
            <a:endParaRPr lang="en-US" dirty="0" smtClean="0"/>
          </a:p>
        </p:txBody>
      </p:sp>
      <p:sp>
        <p:nvSpPr>
          <p:cNvPr id="4" name="Footer Placeholder 3"/>
          <p:cNvSpPr>
            <a:spLocks noGrp="1"/>
          </p:cNvSpPr>
          <p:nvPr>
            <p:ph type="ftr" sz="quarter" idx="11"/>
          </p:nvPr>
        </p:nvSpPr>
        <p:spPr/>
        <p:txBody>
          <a:bodyPr/>
          <a:lstStyle/>
          <a:p>
            <a:r>
              <a:rPr lang="en-US" smtClean="0"/>
              <a:t>Module 3 – Parameters</a:t>
            </a:r>
            <a:endParaRPr lang="en-US" dirty="0" smtClean="0"/>
          </a:p>
        </p:txBody>
      </p:sp>
      <p:sp>
        <p:nvSpPr>
          <p:cNvPr id="5" name="Slide Number Placeholder 4"/>
          <p:cNvSpPr>
            <a:spLocks noGrp="1"/>
          </p:cNvSpPr>
          <p:nvPr>
            <p:ph type="sldNum" sz="quarter" idx="12"/>
          </p:nvPr>
        </p:nvSpPr>
        <p:spPr/>
        <p:txBody>
          <a:bodyPr/>
          <a:lstStyle/>
          <a:p>
            <a:fld id="{5DC0A060-C584-4883-99C2-B027E8EBB83D}" type="slidenum">
              <a:rPr lang="en-US" smtClean="0"/>
              <a:t>‹#›</a:t>
            </a:fld>
            <a:endParaRPr lang="en-US"/>
          </a:p>
        </p:txBody>
      </p:sp>
    </p:spTree>
    <p:extLst>
      <p:ext uri="{BB962C8B-B14F-4D97-AF65-F5344CB8AC3E}">
        <p14:creationId xmlns:p14="http://schemas.microsoft.com/office/powerpoint/2010/main" val="366988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Mike’s F360 class</a:t>
            </a:r>
            <a:endParaRPr lang="en-US" dirty="0"/>
          </a:p>
        </p:txBody>
      </p:sp>
      <p:sp>
        <p:nvSpPr>
          <p:cNvPr id="3" name="Footer Placeholder 2"/>
          <p:cNvSpPr>
            <a:spLocks noGrp="1"/>
          </p:cNvSpPr>
          <p:nvPr>
            <p:ph type="ftr" sz="quarter" idx="11"/>
          </p:nvPr>
        </p:nvSpPr>
        <p:spPr/>
        <p:txBody>
          <a:bodyPr/>
          <a:lstStyle/>
          <a:p>
            <a:r>
              <a:rPr lang="en-US" smtClean="0"/>
              <a:t>Module 3 – Parameters</a:t>
            </a:r>
            <a:endParaRPr lang="en-US" dirty="0" smtClean="0"/>
          </a:p>
        </p:txBody>
      </p:sp>
      <p:sp>
        <p:nvSpPr>
          <p:cNvPr id="4" name="Slide Number Placeholder 3"/>
          <p:cNvSpPr>
            <a:spLocks noGrp="1"/>
          </p:cNvSpPr>
          <p:nvPr>
            <p:ph type="sldNum" sz="quarter" idx="12"/>
          </p:nvPr>
        </p:nvSpPr>
        <p:spPr/>
        <p:txBody>
          <a:bodyPr/>
          <a:lstStyle/>
          <a:p>
            <a:fld id="{5DC0A060-C584-4883-99C2-B027E8EBB83D}" type="slidenum">
              <a:rPr lang="en-US" smtClean="0"/>
              <a:t>‹#›</a:t>
            </a:fld>
            <a:endParaRPr lang="en-US"/>
          </a:p>
        </p:txBody>
      </p:sp>
    </p:spTree>
    <p:extLst>
      <p:ext uri="{BB962C8B-B14F-4D97-AF65-F5344CB8AC3E}">
        <p14:creationId xmlns:p14="http://schemas.microsoft.com/office/powerpoint/2010/main" val="7313167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990600"/>
            <a:ext cx="8229600" cy="5135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Mike’s F360 class</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Module 3 – Parameters</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0A060-C584-4883-99C2-B027E8EBB83D}" type="slidenum">
              <a:rPr lang="en-US" smtClean="0"/>
              <a:t>‹#›</a:t>
            </a:fld>
            <a:endParaRPr lang="en-US" dirty="0"/>
          </a:p>
        </p:txBody>
      </p:sp>
    </p:spTree>
    <p:extLst>
      <p:ext uri="{BB962C8B-B14F-4D97-AF65-F5344CB8AC3E}">
        <p14:creationId xmlns:p14="http://schemas.microsoft.com/office/powerpoint/2010/main" val="3514712871"/>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Lst>
  <p:hf hdr="0"/>
  <p:txStyles>
    <p:titleStyle>
      <a:lvl1pPr algn="ctr" defTabSz="914400" rtl="0" eaLnBrk="1" latinLnBrk="0" hangingPunct="1">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spcBef>
          <a:spcPts val="0"/>
        </a:spcBef>
        <a:buFont typeface="Arial" panose="020B0604020202020204" pitchFamily="34" charset="0"/>
        <a:buNone/>
        <a:defRPr sz="2400" kern="1200">
          <a:solidFill>
            <a:schemeClr val="tx1"/>
          </a:solidFill>
          <a:latin typeface="+mn-lt"/>
          <a:ea typeface="+mn-ea"/>
          <a:cs typeface="+mn-cs"/>
        </a:defRPr>
      </a:lvl1pPr>
      <a:lvl2pPr marL="401638" indent="-176213" algn="l" defTabSz="914400" rtl="0" eaLnBrk="1" latinLnBrk="0" hangingPunct="1">
        <a:spcBef>
          <a:spcPts val="0"/>
        </a:spcBef>
        <a:buFont typeface="Arial" panose="020B0604020202020204" pitchFamily="34" charset="0"/>
        <a:buChar char="•"/>
        <a:defRPr sz="2000" kern="1200">
          <a:solidFill>
            <a:schemeClr val="tx1"/>
          </a:solidFill>
          <a:latin typeface="+mn-lt"/>
          <a:ea typeface="+mn-ea"/>
          <a:cs typeface="+mn-cs"/>
        </a:defRPr>
      </a:lvl2pPr>
      <a:lvl3pPr marL="803275" indent="-171450" algn="l" defTabSz="914400" rtl="0" eaLnBrk="1" latinLnBrk="0" hangingPunct="1">
        <a:spcBef>
          <a:spcPts val="0"/>
        </a:spcBef>
        <a:buFont typeface="Arial" panose="020B0604020202020204" pitchFamily="34" charset="0"/>
        <a:buChar char="•"/>
        <a:defRPr sz="1800" kern="1200">
          <a:solidFill>
            <a:schemeClr val="tx1"/>
          </a:solidFill>
          <a:latin typeface="+mn-lt"/>
          <a:ea typeface="+mn-ea"/>
          <a:cs typeface="+mn-cs"/>
        </a:defRPr>
      </a:lvl3pPr>
      <a:lvl4pPr marL="1085850" indent="-176213" algn="l" defTabSz="914400" rtl="0" eaLnBrk="1" latinLnBrk="0" hangingPunct="1">
        <a:spcBef>
          <a:spcPts val="0"/>
        </a:spcBef>
        <a:buFont typeface="Arial" panose="020B0604020202020204" pitchFamily="34" charset="0"/>
        <a:buChar char="•"/>
        <a:defRPr sz="1600" kern="1200">
          <a:solidFill>
            <a:schemeClr val="tx1"/>
          </a:solidFill>
          <a:latin typeface="+mn-lt"/>
          <a:ea typeface="+mn-ea"/>
          <a:cs typeface="+mn-cs"/>
        </a:defRPr>
      </a:lvl4pPr>
      <a:lvl5pPr marL="1316038" indent="-171450" algn="l" defTabSz="914400" rtl="0" eaLnBrk="1" latinLnBrk="0" hangingPunct="1">
        <a:spcBef>
          <a:spcPts val="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457200"/>
            <a:ext cx="7772400" cy="765175"/>
          </a:xfrm>
        </p:spPr>
        <p:txBody>
          <a:bodyPr/>
          <a:lstStyle/>
          <a:p>
            <a:r>
              <a:rPr lang="en-US" dirty="0" smtClean="0"/>
              <a:t>Mike’s Fusion 360 Class</a:t>
            </a:r>
            <a:endParaRPr lang="en-US" dirty="0"/>
          </a:p>
        </p:txBody>
      </p:sp>
      <p:sp>
        <p:nvSpPr>
          <p:cNvPr id="5" name="Subtitle 4"/>
          <p:cNvSpPr>
            <a:spLocks noGrp="1"/>
          </p:cNvSpPr>
          <p:nvPr>
            <p:ph type="subTitle" idx="1"/>
          </p:nvPr>
        </p:nvSpPr>
        <p:spPr>
          <a:xfrm>
            <a:off x="1143000" y="1295400"/>
            <a:ext cx="6400800" cy="762000"/>
          </a:xfrm>
        </p:spPr>
        <p:txBody>
          <a:bodyPr/>
          <a:lstStyle/>
          <a:p>
            <a:r>
              <a:rPr lang="en-US" dirty="0" smtClean="0"/>
              <a:t>Module 3 – Working with parameters</a:t>
            </a:r>
          </a:p>
          <a:p>
            <a:endParaRPr lang="en-US" dirty="0"/>
          </a:p>
          <a:p>
            <a:r>
              <a:rPr lang="en-US" dirty="0" smtClean="0"/>
              <a:t>Design a set of 3D printable handles </a:t>
            </a:r>
          </a:p>
          <a:p>
            <a:r>
              <a:rPr lang="en-US" dirty="0" smtClean="0"/>
              <a:t>for your </a:t>
            </a:r>
            <a:r>
              <a:rPr lang="en-US" dirty="0" err="1" smtClean="0"/>
              <a:t>allen</a:t>
            </a:r>
            <a:r>
              <a:rPr lang="en-US" dirty="0" smtClean="0"/>
              <a:t> wrench set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048000"/>
            <a:ext cx="3886200" cy="2957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5"/>
          <p:cNvSpPr>
            <a:spLocks noGrp="1"/>
          </p:cNvSpPr>
          <p:nvPr>
            <p:ph type="dt" sz="half" idx="10"/>
          </p:nvPr>
        </p:nvSpPr>
        <p:spPr/>
        <p:txBody>
          <a:bodyPr/>
          <a:lstStyle/>
          <a:p>
            <a:r>
              <a:rPr lang="en-US" smtClean="0"/>
              <a:t>Mike’s F360 class</a:t>
            </a:r>
            <a:endParaRPr lang="en-US" dirty="0" smtClean="0"/>
          </a:p>
        </p:txBody>
      </p:sp>
      <p:sp>
        <p:nvSpPr>
          <p:cNvPr id="7" name="Footer Placeholder 6"/>
          <p:cNvSpPr>
            <a:spLocks noGrp="1"/>
          </p:cNvSpPr>
          <p:nvPr>
            <p:ph type="ftr" sz="quarter" idx="11"/>
          </p:nvPr>
        </p:nvSpPr>
        <p:spPr/>
        <p:txBody>
          <a:bodyPr/>
          <a:lstStyle/>
          <a:p>
            <a:r>
              <a:rPr lang="en-US" smtClean="0"/>
              <a:t>Module 3 – Parameters</a:t>
            </a:r>
            <a:endParaRPr lang="en-US" dirty="0" smtClean="0"/>
          </a:p>
        </p:txBody>
      </p:sp>
      <p:sp>
        <p:nvSpPr>
          <p:cNvPr id="8" name="Slide Number Placeholder 7"/>
          <p:cNvSpPr>
            <a:spLocks noGrp="1"/>
          </p:cNvSpPr>
          <p:nvPr>
            <p:ph type="sldNum" sz="quarter" idx="12"/>
          </p:nvPr>
        </p:nvSpPr>
        <p:spPr/>
        <p:txBody>
          <a:bodyPr/>
          <a:lstStyle/>
          <a:p>
            <a:fld id="{5DC0A060-C584-4883-99C2-B027E8EBB83D}" type="slidenum">
              <a:rPr lang="en-US" smtClean="0"/>
              <a:t>1</a:t>
            </a:fld>
            <a:endParaRPr lang="en-US"/>
          </a:p>
        </p:txBody>
      </p:sp>
    </p:spTree>
    <p:extLst>
      <p:ext uri="{BB962C8B-B14F-4D97-AF65-F5344CB8AC3E}">
        <p14:creationId xmlns:p14="http://schemas.microsoft.com/office/powerpoint/2010/main" val="2272963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Watch and </a:t>
            </a:r>
            <a:r>
              <a:rPr lang="en-US" dirty="0" smtClean="0"/>
              <a:t>Do – Copying </a:t>
            </a:r>
            <a:r>
              <a:rPr lang="en-US" dirty="0"/>
              <a:t>C</a:t>
            </a:r>
            <a:r>
              <a:rPr lang="en-US" dirty="0" smtClean="0"/>
              <a:t>omponents</a:t>
            </a:r>
            <a:endParaRPr lang="en-US" dirty="0"/>
          </a:p>
        </p:txBody>
      </p:sp>
      <p:sp>
        <p:nvSpPr>
          <p:cNvPr id="5" name="Content Placeholder 4"/>
          <p:cNvSpPr>
            <a:spLocks noGrp="1"/>
          </p:cNvSpPr>
          <p:nvPr>
            <p:ph idx="1"/>
          </p:nvPr>
        </p:nvSpPr>
        <p:spPr/>
        <p:txBody>
          <a:bodyPr>
            <a:normAutofit/>
          </a:bodyPr>
          <a:lstStyle/>
          <a:p>
            <a:pPr marL="457200" indent="-457200">
              <a:buFont typeface="+mj-lt"/>
              <a:buAutoNum type="arabicPeriod"/>
            </a:pPr>
            <a:r>
              <a:rPr lang="en-US" sz="2000" dirty="0" smtClean="0"/>
              <a:t>Close the </a:t>
            </a:r>
            <a:r>
              <a:rPr lang="en-US" sz="2000" b="1" i="1" dirty="0" smtClean="0">
                <a:solidFill>
                  <a:srgbClr val="0070C0"/>
                </a:solidFill>
              </a:rPr>
              <a:t>Parameters</a:t>
            </a:r>
            <a:r>
              <a:rPr lang="en-US" sz="2000" dirty="0" smtClean="0"/>
              <a:t> window</a:t>
            </a:r>
          </a:p>
          <a:p>
            <a:pPr marL="457200" indent="-457200">
              <a:buFont typeface="+mj-lt"/>
              <a:buAutoNum type="arabicPeriod"/>
            </a:pPr>
            <a:r>
              <a:rPr lang="en-US" sz="2000" dirty="0" smtClean="0"/>
              <a:t>Create a new component called my component, and make it the active component.</a:t>
            </a:r>
          </a:p>
          <a:p>
            <a:pPr marL="457200" indent="-457200">
              <a:buFont typeface="+mj-lt"/>
              <a:buAutoNum type="arabicPeriod"/>
            </a:pPr>
            <a:r>
              <a:rPr lang="en-US" sz="2000" dirty="0" smtClean="0"/>
              <a:t>Extrude the rectangle from the original sketch -50mm.</a:t>
            </a:r>
          </a:p>
          <a:p>
            <a:pPr marL="457200" indent="-457200">
              <a:buFont typeface="+mj-lt"/>
              <a:buAutoNum type="arabicPeriod"/>
            </a:pPr>
            <a:r>
              <a:rPr lang="en-US" sz="2000" dirty="0" smtClean="0"/>
              <a:t>Create a sketch on any face of the new body and add a circle in the body.</a:t>
            </a:r>
          </a:p>
          <a:p>
            <a:pPr marL="457200" indent="-457200">
              <a:buFont typeface="+mj-lt"/>
              <a:buAutoNum type="arabicPeriod"/>
            </a:pPr>
            <a:r>
              <a:rPr lang="en-US" sz="2000" dirty="0" smtClean="0"/>
              <a:t>Extrude the circle into the body (cut) by “</a:t>
            </a:r>
            <a:r>
              <a:rPr lang="en-US" sz="2000" dirty="0" err="1" smtClean="0"/>
              <a:t>my_width</a:t>
            </a:r>
            <a:r>
              <a:rPr lang="en-US" sz="2000" dirty="0" smtClean="0"/>
              <a:t>/2”.</a:t>
            </a:r>
            <a:endParaRPr lang="en-US" sz="2000" dirty="0"/>
          </a:p>
          <a:p>
            <a:pPr marL="457200" indent="-457200">
              <a:buFont typeface="+mj-lt"/>
              <a:buAutoNum type="arabicPeriod"/>
            </a:pPr>
            <a:r>
              <a:rPr lang="en-US" sz="2000" dirty="0" smtClean="0"/>
              <a:t>Make the top level component the active component.</a:t>
            </a:r>
          </a:p>
          <a:p>
            <a:pPr marL="457200" indent="-457200">
              <a:buFont typeface="+mj-lt"/>
              <a:buAutoNum type="arabicPeriod"/>
            </a:pPr>
            <a:r>
              <a:rPr lang="en-US" sz="2000" dirty="0" smtClean="0"/>
              <a:t>Make two copies of </a:t>
            </a:r>
            <a:r>
              <a:rPr lang="en-US" sz="2000" dirty="0" err="1" smtClean="0"/>
              <a:t>my_component</a:t>
            </a:r>
            <a:r>
              <a:rPr lang="en-US" sz="2000" dirty="0" smtClean="0"/>
              <a:t>, one using  </a:t>
            </a:r>
            <a:r>
              <a:rPr lang="en-US" sz="2000" b="1" i="1" dirty="0" smtClean="0">
                <a:solidFill>
                  <a:srgbClr val="0070C0"/>
                </a:solidFill>
              </a:rPr>
              <a:t>Paste</a:t>
            </a:r>
            <a:r>
              <a:rPr lang="en-US" sz="2000" dirty="0" smtClean="0"/>
              <a:t> and the other using </a:t>
            </a:r>
            <a:r>
              <a:rPr lang="en-US" sz="2000" b="1" i="1" dirty="0" smtClean="0">
                <a:solidFill>
                  <a:srgbClr val="0070C0"/>
                </a:solidFill>
              </a:rPr>
              <a:t>Paste New.</a:t>
            </a:r>
          </a:p>
          <a:p>
            <a:pPr marL="969963" lvl="1" indent="-457200">
              <a:buFont typeface="+mj-lt"/>
              <a:buAutoNum type="arabicPeriod"/>
            </a:pPr>
            <a:r>
              <a:rPr lang="en-US" sz="1600" dirty="0"/>
              <a:t>Right click on “my component” and select </a:t>
            </a:r>
            <a:r>
              <a:rPr lang="en-US" sz="1600" b="1" i="1" dirty="0">
                <a:solidFill>
                  <a:srgbClr val="0070C0"/>
                </a:solidFill>
              </a:rPr>
              <a:t>Copy</a:t>
            </a:r>
            <a:r>
              <a:rPr lang="en-US" sz="1600" dirty="0"/>
              <a:t>.</a:t>
            </a:r>
          </a:p>
          <a:p>
            <a:pPr marL="969963" lvl="1" indent="-457200">
              <a:buFont typeface="+mj-lt"/>
              <a:buAutoNum type="arabicPeriod"/>
            </a:pPr>
            <a:r>
              <a:rPr lang="en-US" sz="1600" dirty="0"/>
              <a:t>Right click in a blank space and select </a:t>
            </a:r>
            <a:r>
              <a:rPr lang="en-US" sz="1600" b="1" i="1" dirty="0">
                <a:solidFill>
                  <a:srgbClr val="0070C0"/>
                </a:solidFill>
              </a:rPr>
              <a:t>Paste</a:t>
            </a:r>
            <a:r>
              <a:rPr lang="en-US" sz="1600" dirty="0"/>
              <a:t>. Move the part off the original. </a:t>
            </a:r>
            <a:br>
              <a:rPr lang="en-US" sz="1600" dirty="0"/>
            </a:br>
            <a:r>
              <a:rPr lang="en-US" sz="1600" dirty="0"/>
              <a:t>This is a clone of the original. Any changes to one will appear in both. The clones are designated by the “:N” in the component browser.</a:t>
            </a:r>
          </a:p>
          <a:p>
            <a:pPr marL="969963" lvl="1" indent="-457200">
              <a:buFont typeface="+mj-lt"/>
              <a:buAutoNum type="arabicPeriod"/>
            </a:pPr>
            <a:r>
              <a:rPr lang="en-US" sz="1600" dirty="0"/>
              <a:t>Right click in a blank space and select </a:t>
            </a:r>
            <a:r>
              <a:rPr lang="en-US" sz="1600" b="1" i="1" dirty="0">
                <a:solidFill>
                  <a:srgbClr val="0070C0"/>
                </a:solidFill>
              </a:rPr>
              <a:t>Paste New</a:t>
            </a:r>
            <a:r>
              <a:rPr lang="en-US" sz="1600" dirty="0"/>
              <a:t>. Move the part off the original, and check the “Capture position” box.</a:t>
            </a:r>
            <a:br>
              <a:rPr lang="en-US" sz="1600" dirty="0"/>
            </a:br>
            <a:r>
              <a:rPr lang="en-US" sz="1600" dirty="0"/>
              <a:t>This is a recreation of the steps you used to create “my component” and is not tied to the original design. Note that this component has been named “my component (1)”</a:t>
            </a:r>
          </a:p>
          <a:p>
            <a:pPr marL="969963" lvl="1" indent="-457200">
              <a:buFont typeface="+mj-lt"/>
              <a:buAutoNum type="arabicPeriod"/>
            </a:pPr>
            <a:endParaRPr lang="en-US" sz="1600" dirty="0" smtClean="0"/>
          </a:p>
        </p:txBody>
      </p:sp>
      <p:sp>
        <p:nvSpPr>
          <p:cNvPr id="2" name="Date Placeholder 1"/>
          <p:cNvSpPr>
            <a:spLocks noGrp="1"/>
          </p:cNvSpPr>
          <p:nvPr>
            <p:ph type="dt" sz="half" idx="10"/>
          </p:nvPr>
        </p:nvSpPr>
        <p:spPr/>
        <p:txBody>
          <a:bodyPr/>
          <a:lstStyle/>
          <a:p>
            <a:r>
              <a:rPr lang="en-US" smtClean="0"/>
              <a:t>Mike’s F360 class</a:t>
            </a:r>
            <a:endParaRPr lang="en-US" dirty="0" smtClean="0"/>
          </a:p>
        </p:txBody>
      </p:sp>
      <p:sp>
        <p:nvSpPr>
          <p:cNvPr id="3" name="Footer Placeholder 2"/>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10</a:t>
            </a:fld>
            <a:endParaRPr lang="en-US"/>
          </a:p>
        </p:txBody>
      </p:sp>
    </p:spTree>
    <p:extLst>
      <p:ext uri="{BB962C8B-B14F-4D97-AF65-F5344CB8AC3E}">
        <p14:creationId xmlns:p14="http://schemas.microsoft.com/office/powerpoint/2010/main" val="79862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Watch and </a:t>
            </a:r>
            <a:r>
              <a:rPr lang="en-US" dirty="0" smtClean="0"/>
              <a:t>Do – Copying </a:t>
            </a:r>
            <a:r>
              <a:rPr lang="en-US" dirty="0" smtClean="0"/>
              <a:t>C</a:t>
            </a:r>
            <a:r>
              <a:rPr lang="en-US" dirty="0" smtClean="0"/>
              <a:t>omponents continued</a:t>
            </a:r>
            <a:endParaRPr lang="en-US" dirty="0"/>
          </a:p>
        </p:txBody>
      </p:sp>
      <p:sp>
        <p:nvSpPr>
          <p:cNvPr id="5" name="Content Placeholder 4"/>
          <p:cNvSpPr>
            <a:spLocks noGrp="1"/>
          </p:cNvSpPr>
          <p:nvPr>
            <p:ph idx="1"/>
          </p:nvPr>
        </p:nvSpPr>
        <p:spPr/>
        <p:txBody>
          <a:bodyPr>
            <a:normAutofit/>
          </a:bodyPr>
          <a:lstStyle/>
          <a:p>
            <a:pPr marL="457200" indent="-457200">
              <a:buFont typeface="+mj-lt"/>
              <a:buAutoNum type="arabicPeriod"/>
            </a:pPr>
            <a:r>
              <a:rPr lang="en-US" sz="2000" dirty="0" smtClean="0"/>
              <a:t>Open the </a:t>
            </a:r>
            <a:r>
              <a:rPr lang="en-US" sz="2000" b="1" i="1" dirty="0" smtClean="0">
                <a:solidFill>
                  <a:srgbClr val="0070C0"/>
                </a:solidFill>
              </a:rPr>
              <a:t>Parameters</a:t>
            </a:r>
            <a:r>
              <a:rPr lang="en-US" sz="2000" dirty="0" smtClean="0"/>
              <a:t> window and note the following</a:t>
            </a:r>
          </a:p>
          <a:p>
            <a:pPr marL="969963" lvl="1" indent="-457200">
              <a:buFont typeface="+mj-lt"/>
              <a:buAutoNum type="arabicPeriod"/>
            </a:pPr>
            <a:r>
              <a:rPr lang="en-US" sz="1600" dirty="0" smtClean="0"/>
              <a:t>There is only one entry in the </a:t>
            </a:r>
            <a:r>
              <a:rPr lang="en-US" sz="1600" b="1" i="1" dirty="0" smtClean="0">
                <a:solidFill>
                  <a:srgbClr val="0070C0"/>
                </a:solidFill>
              </a:rPr>
              <a:t>Model Parameters</a:t>
            </a:r>
            <a:r>
              <a:rPr lang="en-US" sz="1600" dirty="0" smtClean="0"/>
              <a:t> section for </a:t>
            </a:r>
            <a:r>
              <a:rPr lang="en-US" sz="1600" dirty="0" err="1" smtClean="0"/>
              <a:t>my_conponent</a:t>
            </a:r>
            <a:r>
              <a:rPr lang="en-US" sz="1600" dirty="0" smtClean="0"/>
              <a:t>. </a:t>
            </a:r>
          </a:p>
          <a:p>
            <a:pPr marL="457200" indent="-457200">
              <a:buFont typeface="+mj-lt"/>
              <a:buAutoNum type="arabicPeriod"/>
            </a:pPr>
            <a:r>
              <a:rPr lang="en-US" sz="2000" dirty="0"/>
              <a:t>Open the </a:t>
            </a:r>
            <a:r>
              <a:rPr lang="en-US" sz="2000" dirty="0" smtClean="0"/>
              <a:t>sections for my component and my component (1) and compare the dimension names.</a:t>
            </a:r>
          </a:p>
          <a:p>
            <a:pPr marL="457200" indent="-457200">
              <a:buFont typeface="+mj-lt"/>
              <a:buAutoNum type="arabicPeriod"/>
            </a:pPr>
            <a:r>
              <a:rPr lang="en-US" sz="2000" dirty="0" smtClean="0"/>
              <a:t>Change the value of </a:t>
            </a:r>
            <a:r>
              <a:rPr lang="en-US" sz="2000" b="1" i="1" dirty="0" smtClean="0">
                <a:solidFill>
                  <a:srgbClr val="0070C0"/>
                </a:solidFill>
              </a:rPr>
              <a:t>User Parameter</a:t>
            </a:r>
            <a:r>
              <a:rPr lang="en-US" sz="2000" dirty="0" smtClean="0"/>
              <a:t> </a:t>
            </a:r>
            <a:r>
              <a:rPr lang="en-US" sz="2000" dirty="0" err="1" smtClean="0"/>
              <a:t>my_width</a:t>
            </a:r>
            <a:r>
              <a:rPr lang="en-US" sz="2000" dirty="0" smtClean="0"/>
              <a:t> to 10 and note that all the bodies change.</a:t>
            </a:r>
          </a:p>
          <a:p>
            <a:pPr marL="457200" indent="-457200">
              <a:buFont typeface="+mj-lt"/>
              <a:buAutoNum type="arabicPeriod"/>
            </a:pPr>
            <a:r>
              <a:rPr lang="en-US" sz="2000" dirty="0" smtClean="0"/>
              <a:t>Change the </a:t>
            </a:r>
            <a:r>
              <a:rPr lang="en-US" sz="2000" b="1" i="1" dirty="0" smtClean="0">
                <a:solidFill>
                  <a:srgbClr val="0070C0"/>
                </a:solidFill>
              </a:rPr>
              <a:t>Model Parameter</a:t>
            </a:r>
            <a:r>
              <a:rPr lang="en-US" sz="2000" dirty="0" smtClean="0"/>
              <a:t> </a:t>
            </a:r>
            <a:r>
              <a:rPr lang="en-US" sz="2000" dirty="0" err="1" smtClean="0"/>
              <a:t>my_height</a:t>
            </a:r>
            <a:r>
              <a:rPr lang="en-US" sz="2000" dirty="0" smtClean="0"/>
              <a:t> to 60 and note that all the bodies change.</a:t>
            </a:r>
          </a:p>
          <a:p>
            <a:pPr marL="457200" indent="-457200">
              <a:buFont typeface="+mj-lt"/>
              <a:buAutoNum type="arabicPeriod"/>
            </a:pPr>
            <a:r>
              <a:rPr lang="en-US" sz="2000" dirty="0" smtClean="0"/>
              <a:t>Change the </a:t>
            </a:r>
            <a:r>
              <a:rPr lang="en-US" sz="2000" b="1" i="1" dirty="0" smtClean="0">
                <a:solidFill>
                  <a:srgbClr val="0070C0"/>
                </a:solidFill>
              </a:rPr>
              <a:t>Model Parameter</a:t>
            </a:r>
            <a:r>
              <a:rPr lang="en-US" sz="2000" dirty="0" smtClean="0"/>
              <a:t> “my component” &gt; “Extrude 1” &gt;”</a:t>
            </a:r>
            <a:r>
              <a:rPr lang="en-US" sz="2000" dirty="0" err="1" smtClean="0"/>
              <a:t>AlongDistance</a:t>
            </a:r>
            <a:r>
              <a:rPr lang="en-US" sz="2000" dirty="0" smtClean="0"/>
              <a:t>” to 25 and note that the clones both change</a:t>
            </a:r>
            <a:endParaRPr lang="en-US" sz="2000" dirty="0"/>
          </a:p>
          <a:p>
            <a:pPr marL="969963" lvl="1" indent="-457200">
              <a:buFont typeface="+mj-lt"/>
              <a:buAutoNum type="arabicPeriod"/>
            </a:pPr>
            <a:endParaRPr lang="en-US" sz="1600" dirty="0" smtClean="0"/>
          </a:p>
        </p:txBody>
      </p:sp>
      <p:sp>
        <p:nvSpPr>
          <p:cNvPr id="2" name="Date Placeholder 1"/>
          <p:cNvSpPr>
            <a:spLocks noGrp="1"/>
          </p:cNvSpPr>
          <p:nvPr>
            <p:ph type="dt" sz="half" idx="10"/>
          </p:nvPr>
        </p:nvSpPr>
        <p:spPr/>
        <p:txBody>
          <a:bodyPr/>
          <a:lstStyle/>
          <a:p>
            <a:r>
              <a:rPr lang="en-US" smtClean="0"/>
              <a:t>Mike’s F360 class</a:t>
            </a:r>
            <a:endParaRPr lang="en-US" dirty="0" smtClean="0"/>
          </a:p>
        </p:txBody>
      </p:sp>
      <p:sp>
        <p:nvSpPr>
          <p:cNvPr id="3" name="Footer Placeholder 2"/>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11</a:t>
            </a:fld>
            <a:endParaRPr lang="en-US"/>
          </a:p>
        </p:txBody>
      </p:sp>
    </p:spTree>
    <p:extLst>
      <p:ext uri="{BB962C8B-B14F-4D97-AF65-F5344CB8AC3E}">
        <p14:creationId xmlns:p14="http://schemas.microsoft.com/office/powerpoint/2010/main" val="2655270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Paste vs Paste </a:t>
            </a:r>
            <a:r>
              <a:rPr lang="en-US" dirty="0" smtClean="0"/>
              <a:t>New 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2795990"/>
              </p:ext>
            </p:extLst>
          </p:nvPr>
        </p:nvGraphicFramePr>
        <p:xfrm>
          <a:off x="457200" y="1066800"/>
          <a:ext cx="8229600" cy="4185920"/>
        </p:xfrm>
        <a:graphic>
          <a:graphicData uri="http://schemas.openxmlformats.org/drawingml/2006/table">
            <a:tbl>
              <a:tblPr firstRow="1" bandRow="1">
                <a:tableStyleId>{5C22544A-7EE6-4342-B048-85BDC9FD1C3A}</a:tableStyleId>
              </a:tblPr>
              <a:tblGrid>
                <a:gridCol w="2057400"/>
                <a:gridCol w="3086100"/>
                <a:gridCol w="3086100"/>
              </a:tblGrid>
              <a:tr h="370840">
                <a:tc>
                  <a:txBody>
                    <a:bodyPr/>
                    <a:lstStyle/>
                    <a:p>
                      <a:endParaRPr lang="en-US" sz="1600" dirty="0"/>
                    </a:p>
                  </a:txBody>
                  <a:tcPr>
                    <a:noFill/>
                  </a:tcPr>
                </a:tc>
                <a:tc>
                  <a:txBody>
                    <a:bodyPr/>
                    <a:lstStyle/>
                    <a:p>
                      <a:pPr algn="ctr"/>
                      <a:r>
                        <a:rPr lang="en-US" sz="1600" dirty="0" smtClean="0"/>
                        <a:t>Paste</a:t>
                      </a:r>
                      <a:endParaRPr lang="en-US" sz="1600" dirty="0"/>
                    </a:p>
                  </a:txBody>
                  <a:tcPr/>
                </a:tc>
                <a:tc>
                  <a:txBody>
                    <a:bodyPr/>
                    <a:lstStyle/>
                    <a:p>
                      <a:pPr algn="ctr"/>
                      <a:r>
                        <a:rPr lang="en-US" sz="1600" dirty="0" smtClean="0"/>
                        <a:t>Paste New</a:t>
                      </a:r>
                      <a:endParaRPr lang="en-US" sz="1600" dirty="0"/>
                    </a:p>
                  </a:txBody>
                  <a:tcPr/>
                </a:tc>
              </a:tr>
              <a:tr h="370840">
                <a:tc>
                  <a:txBody>
                    <a:bodyPr/>
                    <a:lstStyle/>
                    <a:p>
                      <a:r>
                        <a:rPr lang="en-US" sz="1600" b="1" dirty="0" smtClean="0"/>
                        <a:t>Basic behavior</a:t>
                      </a:r>
                      <a:endParaRPr lang="en-US" sz="1600" b="1" dirty="0"/>
                    </a:p>
                  </a:txBody>
                  <a:tcPr>
                    <a:noFill/>
                  </a:tcPr>
                </a:tc>
                <a:tc>
                  <a:txBody>
                    <a:bodyPr/>
                    <a:lstStyle/>
                    <a:p>
                      <a:r>
                        <a:rPr lang="en-US" sz="1600" dirty="0" smtClean="0"/>
                        <a:t>Creates another</a:t>
                      </a:r>
                      <a:r>
                        <a:rPr lang="en-US" sz="1600" baseline="0" dirty="0" smtClean="0"/>
                        <a:t> instance of the copied component. Edits to either will change both.</a:t>
                      </a:r>
                      <a:endParaRPr lang="en-US" sz="1600" dirty="0"/>
                    </a:p>
                  </a:txBody>
                  <a:tcPr>
                    <a:noFill/>
                  </a:tcPr>
                </a:tc>
                <a:tc>
                  <a:txBody>
                    <a:bodyPr/>
                    <a:lstStyle/>
                    <a:p>
                      <a:r>
                        <a:rPr lang="en-US" sz="1600" dirty="0" smtClean="0"/>
                        <a:t>Creates a new component based on the copied component.</a:t>
                      </a:r>
                      <a:r>
                        <a:rPr lang="en-US" sz="1600" baseline="0" dirty="0" smtClean="0"/>
                        <a:t> Changes to one do not affect the other.</a:t>
                      </a:r>
                      <a:endParaRPr lang="en-US" sz="1600" dirty="0"/>
                    </a:p>
                  </a:txBody>
                  <a:tcP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Model</a:t>
                      </a:r>
                      <a:r>
                        <a:rPr lang="en-US" sz="1600" b="1" baseline="0" dirty="0" smtClean="0"/>
                        <a:t> Parameters</a:t>
                      </a:r>
                    </a:p>
                  </a:txBody>
                  <a:tcPr/>
                </a:tc>
                <a:tc>
                  <a:txBody>
                    <a:bodyPr/>
                    <a:lstStyle/>
                    <a:p>
                      <a:endParaRPr lang="en-US" sz="1600" dirty="0"/>
                    </a:p>
                  </a:txBody>
                  <a:tcPr/>
                </a:tc>
                <a:tc>
                  <a:txBody>
                    <a:bodyPr/>
                    <a:lstStyle/>
                    <a:p>
                      <a:endParaRPr lang="en-US" sz="1600" dirty="0"/>
                    </a:p>
                  </a:txBody>
                  <a:tcPr/>
                </a:tc>
              </a:tr>
              <a:tr h="370840">
                <a:tc>
                  <a:txBody>
                    <a:bodyPr/>
                    <a:lstStyle/>
                    <a:p>
                      <a:r>
                        <a:rPr lang="en-US" sz="1600" b="1" baseline="0" dirty="0" smtClean="0"/>
                        <a:t>User-Named  </a:t>
                      </a:r>
                    </a:p>
                    <a:p>
                      <a:r>
                        <a:rPr lang="en-US" sz="1600" b="1" baseline="0" dirty="0" smtClean="0"/>
                        <a:t>or </a:t>
                      </a:r>
                    </a:p>
                    <a:p>
                      <a:r>
                        <a:rPr lang="en-US" sz="1600" b="1" baseline="0" dirty="0" smtClean="0"/>
                        <a:t>Fusion-Named parameters </a:t>
                      </a:r>
                    </a:p>
                    <a:p>
                      <a:endParaRPr lang="en-US" sz="1600" b="1" dirty="0"/>
                    </a:p>
                  </a:txBody>
                  <a:tcPr>
                    <a:noFill/>
                  </a:tcPr>
                </a:tc>
                <a:tc>
                  <a:txBody>
                    <a:bodyPr/>
                    <a:lstStyle/>
                    <a:p>
                      <a:r>
                        <a:rPr lang="en-US" sz="1600" dirty="0" smtClean="0"/>
                        <a:t>Only one model parameter</a:t>
                      </a:r>
                      <a:r>
                        <a:rPr lang="en-US" sz="1600" baseline="0" dirty="0" smtClean="0"/>
                        <a:t> section representing all instances of the component.</a:t>
                      </a:r>
                      <a:endParaRPr lang="en-US" sz="1600" dirty="0"/>
                    </a:p>
                  </a:txBody>
                  <a:tcPr>
                    <a:noFill/>
                  </a:tcPr>
                </a:tc>
                <a:tc>
                  <a:txBody>
                    <a:bodyPr/>
                    <a:lstStyle/>
                    <a:p>
                      <a:r>
                        <a:rPr lang="en-US" sz="1600" baseline="0" dirty="0" smtClean="0"/>
                        <a:t>New section  created for new component.</a:t>
                      </a:r>
                    </a:p>
                    <a:p>
                      <a:r>
                        <a:rPr lang="en-US" sz="1600" baseline="0" dirty="0" smtClean="0"/>
                        <a:t>New name create with “_N+1” appended to name, where N is the last used numeral.</a:t>
                      </a:r>
                      <a:endParaRPr lang="en-US" sz="1600" dirty="0"/>
                    </a:p>
                  </a:txBody>
                  <a:tcPr>
                    <a:noFill/>
                  </a:tcPr>
                </a:tc>
              </a:tr>
              <a:tr h="370840">
                <a:tc>
                  <a:txBody>
                    <a:bodyPr/>
                    <a:lstStyle/>
                    <a:p>
                      <a:r>
                        <a:rPr lang="en-US" sz="1600" b="1" dirty="0" smtClean="0"/>
                        <a:t>User parameters</a:t>
                      </a:r>
                      <a:endParaRPr lang="en-US" sz="1600" b="1" dirty="0"/>
                    </a:p>
                  </a:txBody>
                  <a:tcPr/>
                </a:tc>
                <a:tc>
                  <a:txBody>
                    <a:bodyPr/>
                    <a:lstStyle/>
                    <a:p>
                      <a:r>
                        <a:rPr lang="en-US" sz="1600" dirty="0" smtClean="0"/>
                        <a:t>Changing the parameter affects all instances</a:t>
                      </a:r>
                      <a:endParaRPr lang="en-US" sz="1600" dirty="0"/>
                    </a:p>
                  </a:txBody>
                  <a:tcPr/>
                </a:tc>
                <a:tc>
                  <a:txBody>
                    <a:bodyPr/>
                    <a:lstStyle/>
                    <a:p>
                      <a:r>
                        <a:rPr lang="en-US" sz="1600" dirty="0" smtClean="0"/>
                        <a:t>No</a:t>
                      </a:r>
                      <a:r>
                        <a:rPr lang="en-US" sz="1600" baseline="0" dirty="0" smtClean="0"/>
                        <a:t> new parameter created. Changing the parameter changes the copied from and the Paste New component.</a:t>
                      </a:r>
                      <a:endParaRPr lang="en-US" sz="1600" dirty="0"/>
                    </a:p>
                  </a:txBody>
                  <a:tcPr/>
                </a:tc>
              </a:tr>
            </a:tbl>
          </a:graphicData>
        </a:graphic>
      </p:graphicFrame>
      <p:sp>
        <p:nvSpPr>
          <p:cNvPr id="5" name="TextBox 4"/>
          <p:cNvSpPr txBox="1"/>
          <p:nvPr/>
        </p:nvSpPr>
        <p:spPr>
          <a:xfrm>
            <a:off x="533400" y="5562600"/>
            <a:ext cx="8001000" cy="923330"/>
          </a:xfrm>
          <a:prstGeom prst="rect">
            <a:avLst/>
          </a:prstGeom>
          <a:solidFill>
            <a:schemeClr val="accent6">
              <a:lumMod val="40000"/>
              <a:lumOff val="60000"/>
            </a:schemeClr>
          </a:solidFill>
          <a:ln>
            <a:solidFill>
              <a:schemeClr val="accent1"/>
            </a:solidFill>
          </a:ln>
        </p:spPr>
        <p:txBody>
          <a:bodyPr wrap="square" rtlCol="0">
            <a:spAutoFit/>
          </a:bodyPr>
          <a:lstStyle/>
          <a:p>
            <a:r>
              <a:rPr lang="en-US" dirty="0" smtClean="0"/>
              <a:t>All this is useful because it lets you have “copies” that have some parameters in common and others that are unique to the copy.  Note: this is not because Model parameters can be named, that’s just a convenience. </a:t>
            </a:r>
            <a:endParaRPr lang="en-US" dirty="0"/>
          </a:p>
        </p:txBody>
      </p:sp>
      <p:sp>
        <p:nvSpPr>
          <p:cNvPr id="3" name="Date Placeholder 2"/>
          <p:cNvSpPr>
            <a:spLocks noGrp="1"/>
          </p:cNvSpPr>
          <p:nvPr>
            <p:ph type="dt" sz="half" idx="10"/>
          </p:nvPr>
        </p:nvSpPr>
        <p:spPr/>
        <p:txBody>
          <a:bodyPr/>
          <a:lstStyle/>
          <a:p>
            <a:r>
              <a:rPr lang="en-US" smtClean="0"/>
              <a:t>Mike’s F360 class</a:t>
            </a:r>
            <a:endParaRPr lang="en-US" dirty="0" smtClean="0"/>
          </a:p>
        </p:txBody>
      </p:sp>
      <p:sp>
        <p:nvSpPr>
          <p:cNvPr id="6" name="Footer Placeholder 5"/>
          <p:cNvSpPr>
            <a:spLocks noGrp="1"/>
          </p:cNvSpPr>
          <p:nvPr>
            <p:ph type="ftr" sz="quarter" idx="11"/>
          </p:nvPr>
        </p:nvSpPr>
        <p:spPr/>
        <p:txBody>
          <a:bodyPr/>
          <a:lstStyle/>
          <a:p>
            <a:r>
              <a:rPr lang="en-US" smtClean="0"/>
              <a:t>Module 3 – Parameters</a:t>
            </a:r>
            <a:endParaRPr lang="en-US" dirty="0" smtClean="0"/>
          </a:p>
        </p:txBody>
      </p:sp>
      <p:sp>
        <p:nvSpPr>
          <p:cNvPr id="7" name="Slide Number Placeholder 6"/>
          <p:cNvSpPr>
            <a:spLocks noGrp="1"/>
          </p:cNvSpPr>
          <p:nvPr>
            <p:ph type="sldNum" sz="quarter" idx="12"/>
          </p:nvPr>
        </p:nvSpPr>
        <p:spPr/>
        <p:txBody>
          <a:bodyPr/>
          <a:lstStyle/>
          <a:p>
            <a:fld id="{5DC0A060-C584-4883-99C2-B027E8EBB83D}" type="slidenum">
              <a:rPr lang="en-US" smtClean="0"/>
              <a:t>12</a:t>
            </a:fld>
            <a:endParaRPr lang="en-US"/>
          </a:p>
        </p:txBody>
      </p:sp>
    </p:spTree>
    <p:extLst>
      <p:ext uri="{BB962C8B-B14F-4D97-AF65-F5344CB8AC3E}">
        <p14:creationId xmlns:p14="http://schemas.microsoft.com/office/powerpoint/2010/main" val="280635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Tidbits</a:t>
            </a:r>
            <a:endParaRPr lang="en-US" dirty="0"/>
          </a:p>
        </p:txBody>
      </p:sp>
      <p:sp>
        <p:nvSpPr>
          <p:cNvPr id="3" name="Content Placeholder 2"/>
          <p:cNvSpPr>
            <a:spLocks noGrp="1"/>
          </p:cNvSpPr>
          <p:nvPr>
            <p:ph idx="1"/>
          </p:nvPr>
        </p:nvSpPr>
        <p:spPr>
          <a:xfrm>
            <a:off x="457200" y="1066800"/>
            <a:ext cx="8229600" cy="5486400"/>
          </a:xfrm>
        </p:spPr>
        <p:txBody>
          <a:bodyPr>
            <a:normAutofit lnSpcReduction="10000"/>
          </a:bodyPr>
          <a:lstStyle/>
          <a:p>
            <a:r>
              <a:rPr lang="en-US" sz="1800" dirty="0" smtClean="0"/>
              <a:t>A warning</a:t>
            </a:r>
          </a:p>
          <a:p>
            <a:pPr lvl="1"/>
            <a:r>
              <a:rPr lang="en-US" sz="1600" dirty="0" smtClean="0"/>
              <a:t>Changing a parameter can alter a sketch if the dimension becomes invalid with a new parameter value. Same as if you change the dimension on a sketch. But this can change when the sketch is not displayed, so beware. </a:t>
            </a:r>
          </a:p>
          <a:p>
            <a:pPr lvl="2"/>
            <a:r>
              <a:rPr lang="en-US" sz="1400" dirty="0" smtClean="0"/>
              <a:t>Lines can disappear</a:t>
            </a:r>
          </a:p>
          <a:p>
            <a:pPr lvl="2"/>
            <a:r>
              <a:rPr lang="en-US" sz="1400" dirty="0" smtClean="0"/>
              <a:t>circles and arcs can disappear</a:t>
            </a:r>
          </a:p>
          <a:p>
            <a:pPr marL="631825" lvl="2" indent="0">
              <a:buNone/>
            </a:pPr>
            <a:endParaRPr lang="en-US" sz="1400" dirty="0" smtClean="0"/>
          </a:p>
          <a:p>
            <a:r>
              <a:rPr lang="en-US" sz="1800" dirty="0" smtClean="0"/>
              <a:t>Deleting User parameters</a:t>
            </a:r>
          </a:p>
          <a:p>
            <a:pPr lvl="1"/>
            <a:r>
              <a:rPr lang="en-US" sz="1600" dirty="0" smtClean="0"/>
              <a:t>F360 will not let you delete a user parameter if it is used somewhere. If it is, it will tell you the name of the dimension where it’s used, but will not tell you where it is</a:t>
            </a:r>
            <a:r>
              <a:rPr lang="en-US" sz="1600" dirty="0"/>
              <a:t>.</a:t>
            </a:r>
            <a:endParaRPr lang="en-US" sz="1600" dirty="0" smtClean="0"/>
          </a:p>
          <a:p>
            <a:endParaRPr lang="en-US" sz="1800" dirty="0"/>
          </a:p>
          <a:p>
            <a:r>
              <a:rPr lang="en-US" sz="1800" dirty="0" smtClean="0"/>
              <a:t>Named parameters and the timeline</a:t>
            </a:r>
          </a:p>
          <a:p>
            <a:pPr lvl="1"/>
            <a:r>
              <a:rPr lang="en-US" sz="1600" dirty="0" smtClean="0"/>
              <a:t>Once a named parameter is in the parameters table, it will stay there even if you roll the timeline back before when you named the parameter. With this knowledge you can “cheat the timeline” and use a dimension that has not “been created” yet.</a:t>
            </a:r>
          </a:p>
          <a:p>
            <a:endParaRPr lang="en-US" sz="1800" dirty="0" smtClean="0"/>
          </a:p>
          <a:p>
            <a:r>
              <a:rPr lang="en-US" sz="1800" dirty="0" smtClean="0"/>
              <a:t>Parameter Names can’t have spaces in them</a:t>
            </a:r>
          </a:p>
          <a:p>
            <a:endParaRPr lang="en-US" sz="1800" dirty="0"/>
          </a:p>
          <a:p>
            <a:r>
              <a:rPr lang="en-US" sz="1800" dirty="0" smtClean="0"/>
              <a:t>If you delete the thing where a named model parameter was created, the name gets promoted to the main model parameter namespace.</a:t>
            </a:r>
          </a:p>
        </p:txBody>
      </p:sp>
      <p:sp>
        <p:nvSpPr>
          <p:cNvPr id="4" name="Date Placeholder 3"/>
          <p:cNvSpPr>
            <a:spLocks noGrp="1"/>
          </p:cNvSpPr>
          <p:nvPr>
            <p:ph type="dt" sz="half" idx="10"/>
          </p:nvPr>
        </p:nvSpPr>
        <p:spPr/>
        <p:txBody>
          <a:bodyPr/>
          <a:lstStyle/>
          <a:p>
            <a:r>
              <a:rPr lang="en-US" smtClean="0"/>
              <a:t>Mike’s F360 class</a:t>
            </a:r>
            <a:endParaRPr lang="en-US" dirty="0" smtClean="0"/>
          </a:p>
        </p:txBody>
      </p:sp>
      <p:sp>
        <p:nvSpPr>
          <p:cNvPr id="5" name="Footer Placeholder 4"/>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13</a:t>
            </a:fld>
            <a:endParaRPr lang="en-US"/>
          </a:p>
        </p:txBody>
      </p:sp>
    </p:spTree>
    <p:extLst>
      <p:ext uri="{BB962C8B-B14F-4D97-AF65-F5344CB8AC3E}">
        <p14:creationId xmlns:p14="http://schemas.microsoft.com/office/powerpoint/2010/main" val="3592253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6915150"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Design Example -  Allen Wrench handles</a:t>
            </a:r>
            <a:endParaRPr lang="en-US" dirty="0"/>
          </a:p>
        </p:txBody>
      </p:sp>
      <p:sp>
        <p:nvSpPr>
          <p:cNvPr id="3" name="Content Placeholder 2"/>
          <p:cNvSpPr>
            <a:spLocks noGrp="1"/>
          </p:cNvSpPr>
          <p:nvPr>
            <p:ph idx="1"/>
          </p:nvPr>
        </p:nvSpPr>
        <p:spPr/>
        <p:txBody>
          <a:bodyPr/>
          <a:lstStyle/>
          <a:p>
            <a:r>
              <a:rPr lang="en-US" dirty="0" smtClean="0"/>
              <a:t>Multi- part Design</a:t>
            </a:r>
          </a:p>
          <a:p>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026712"/>
            <a:ext cx="6515100" cy="2449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r>
              <a:rPr lang="en-US" smtClean="0"/>
              <a:t>Mike’s F360 class</a:t>
            </a:r>
            <a:endParaRPr lang="en-US" dirty="0" smtClean="0"/>
          </a:p>
        </p:txBody>
      </p:sp>
      <p:sp>
        <p:nvSpPr>
          <p:cNvPr id="5" name="Footer Placeholder 4"/>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14</a:t>
            </a:fld>
            <a:endParaRPr lang="en-US"/>
          </a:p>
        </p:txBody>
      </p:sp>
      <p:sp>
        <p:nvSpPr>
          <p:cNvPr id="7" name="Line Callout 1 6"/>
          <p:cNvSpPr/>
          <p:nvPr/>
        </p:nvSpPr>
        <p:spPr>
          <a:xfrm>
            <a:off x="114300" y="3502837"/>
            <a:ext cx="1524000" cy="750112"/>
          </a:xfrm>
          <a:prstGeom prst="borderCallout1">
            <a:avLst>
              <a:gd name="adj1" fmla="val 58513"/>
              <a:gd name="adj2" fmla="val 100834"/>
              <a:gd name="adj3" fmla="val 183792"/>
              <a:gd name="adj4" fmla="val 132501"/>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Front Ferrule holds the halves together</a:t>
            </a:r>
            <a:endParaRPr lang="en-US" sz="1600" dirty="0">
              <a:solidFill>
                <a:schemeClr val="tx1"/>
              </a:solidFill>
            </a:endParaRPr>
          </a:p>
        </p:txBody>
      </p:sp>
      <p:cxnSp>
        <p:nvCxnSpPr>
          <p:cNvPr id="9" name="Straight Connector 8"/>
          <p:cNvCxnSpPr>
            <a:stCxn id="7" idx="0"/>
          </p:cNvCxnSpPr>
          <p:nvPr/>
        </p:nvCxnSpPr>
        <p:spPr>
          <a:xfrm flipV="1">
            <a:off x="1638300" y="2514601"/>
            <a:ext cx="1866900" cy="1363292"/>
          </a:xfrm>
          <a:prstGeom prst="line">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cxnSp>
      <p:sp>
        <p:nvSpPr>
          <p:cNvPr id="14" name="Line Callout 1 13"/>
          <p:cNvSpPr/>
          <p:nvPr/>
        </p:nvSpPr>
        <p:spPr>
          <a:xfrm>
            <a:off x="3733800" y="3123628"/>
            <a:ext cx="1524000" cy="750112"/>
          </a:xfrm>
          <a:prstGeom prst="borderCallout1">
            <a:avLst>
              <a:gd name="adj1" fmla="val 58513"/>
              <a:gd name="adj2" fmla="val 100834"/>
              <a:gd name="adj3" fmla="val -164983"/>
              <a:gd name="adj4" fmla="val 212501"/>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Rear Ferrule holds the halves together</a:t>
            </a:r>
            <a:endParaRPr lang="en-US" sz="1600" dirty="0">
              <a:solidFill>
                <a:schemeClr val="tx1"/>
              </a:solidFill>
            </a:endParaRPr>
          </a:p>
        </p:txBody>
      </p:sp>
      <p:cxnSp>
        <p:nvCxnSpPr>
          <p:cNvPr id="15" name="Straight Connector 14"/>
          <p:cNvCxnSpPr/>
          <p:nvPr/>
        </p:nvCxnSpPr>
        <p:spPr>
          <a:xfrm>
            <a:off x="5257800" y="3590926"/>
            <a:ext cx="2590800" cy="1133474"/>
          </a:xfrm>
          <a:prstGeom prst="line">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cxnSp>
      <p:sp>
        <p:nvSpPr>
          <p:cNvPr id="18" name="Line Callout 1 17"/>
          <p:cNvSpPr/>
          <p:nvPr/>
        </p:nvSpPr>
        <p:spPr>
          <a:xfrm>
            <a:off x="7499350" y="2527541"/>
            <a:ext cx="1524000" cy="750112"/>
          </a:xfrm>
          <a:prstGeom prst="borderCallout1">
            <a:avLst>
              <a:gd name="adj1" fmla="val 2641"/>
              <a:gd name="adj2" fmla="val 25001"/>
              <a:gd name="adj3" fmla="val -112497"/>
              <a:gd name="adj4" fmla="val -8332"/>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Rear knob turns when using the driver. </a:t>
            </a:r>
            <a:endParaRPr lang="en-US" sz="1600" dirty="0">
              <a:solidFill>
                <a:schemeClr val="tx1"/>
              </a:solidFill>
            </a:endParaRPr>
          </a:p>
        </p:txBody>
      </p:sp>
      <p:cxnSp>
        <p:nvCxnSpPr>
          <p:cNvPr id="19" name="Straight Connector 18"/>
          <p:cNvCxnSpPr/>
          <p:nvPr/>
        </p:nvCxnSpPr>
        <p:spPr>
          <a:xfrm flipH="1">
            <a:off x="7524750" y="3277653"/>
            <a:ext cx="698500" cy="1446747"/>
          </a:xfrm>
          <a:prstGeom prst="line">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cxnSp>
      <p:sp>
        <p:nvSpPr>
          <p:cNvPr id="21" name="Line Callout 1 20"/>
          <p:cNvSpPr/>
          <p:nvPr/>
        </p:nvSpPr>
        <p:spPr>
          <a:xfrm>
            <a:off x="1981200" y="4001026"/>
            <a:ext cx="2155825" cy="375056"/>
          </a:xfrm>
          <a:prstGeom prst="borderCallout1">
            <a:avLst>
              <a:gd name="adj1" fmla="val 58513"/>
              <a:gd name="adj2" fmla="val 100834"/>
              <a:gd name="adj3" fmla="val 107603"/>
              <a:gd name="adj4" fmla="val 134614"/>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One side of handle</a:t>
            </a:r>
            <a:endParaRPr lang="en-US" sz="1600" dirty="0">
              <a:solidFill>
                <a:schemeClr val="tx1"/>
              </a:solidFill>
            </a:endParaRPr>
          </a:p>
        </p:txBody>
      </p:sp>
      <p:sp>
        <p:nvSpPr>
          <p:cNvPr id="22" name="Line Callout 1 21"/>
          <p:cNvSpPr/>
          <p:nvPr/>
        </p:nvSpPr>
        <p:spPr>
          <a:xfrm>
            <a:off x="1066800" y="5867400"/>
            <a:ext cx="2155825" cy="375056"/>
          </a:xfrm>
          <a:prstGeom prst="borderCallout1">
            <a:avLst>
              <a:gd name="adj1" fmla="val 58513"/>
              <a:gd name="adj2" fmla="val 100834"/>
              <a:gd name="adj3" fmla="val 50038"/>
              <a:gd name="adj4" fmla="val 157589"/>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Other side of handle</a:t>
            </a:r>
            <a:endParaRPr lang="en-US" sz="1600" dirty="0">
              <a:solidFill>
                <a:schemeClr val="tx1"/>
              </a:solidFill>
            </a:endParaRPr>
          </a:p>
        </p:txBody>
      </p:sp>
    </p:spTree>
    <p:extLst>
      <p:ext uri="{BB962C8B-B14F-4D97-AF65-F5344CB8AC3E}">
        <p14:creationId xmlns:p14="http://schemas.microsoft.com/office/powerpoint/2010/main" val="1740008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Example -  Allen Wrench handles</a:t>
            </a:r>
            <a:endParaRPr lang="en-US" dirty="0"/>
          </a:p>
        </p:txBody>
      </p:sp>
      <p:sp>
        <p:nvSpPr>
          <p:cNvPr id="3" name="Content Placeholder 2"/>
          <p:cNvSpPr>
            <a:spLocks noGrp="1"/>
          </p:cNvSpPr>
          <p:nvPr>
            <p:ph idx="1"/>
          </p:nvPr>
        </p:nvSpPr>
        <p:spPr>
          <a:xfrm>
            <a:off x="457200" y="1066801"/>
            <a:ext cx="8229600" cy="1143000"/>
          </a:xfrm>
        </p:spPr>
        <p:txBody>
          <a:bodyPr/>
          <a:lstStyle/>
          <a:p>
            <a:r>
              <a:rPr lang="en-US" dirty="0" smtClean="0"/>
              <a:t>Goal  –  Design a set of 3D printable handles for cheapo </a:t>
            </a:r>
            <a:r>
              <a:rPr lang="en-US" dirty="0" err="1" smtClean="0"/>
              <a:t>allen</a:t>
            </a:r>
            <a:r>
              <a:rPr lang="en-US" dirty="0" smtClean="0"/>
              <a:t> wrenches. Make a family of parts.</a:t>
            </a:r>
          </a:p>
          <a:p>
            <a:endParaRPr lang="en-US" dirty="0"/>
          </a:p>
        </p:txBody>
      </p:sp>
      <p:sp>
        <p:nvSpPr>
          <p:cNvPr id="4" name="Date Placeholder 3"/>
          <p:cNvSpPr>
            <a:spLocks noGrp="1"/>
          </p:cNvSpPr>
          <p:nvPr>
            <p:ph type="dt" sz="half" idx="10"/>
          </p:nvPr>
        </p:nvSpPr>
        <p:spPr/>
        <p:txBody>
          <a:bodyPr/>
          <a:lstStyle/>
          <a:p>
            <a:r>
              <a:rPr lang="en-US" smtClean="0"/>
              <a:t>Mike’s F360 class</a:t>
            </a:r>
            <a:endParaRPr lang="en-US" dirty="0" smtClean="0"/>
          </a:p>
        </p:txBody>
      </p:sp>
      <p:sp>
        <p:nvSpPr>
          <p:cNvPr id="5" name="Footer Placeholder 4"/>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15</a:t>
            </a:fld>
            <a:endParaRPr lang="en-US"/>
          </a:p>
        </p:txBody>
      </p:sp>
      <p:pic>
        <p:nvPicPr>
          <p:cNvPr id="8" name="Picture 3" descr="E:\Mike\Fusion360 class github repo\Fusion360-class\Module 3 - Module 3 - using parameters\Finished Handl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286000"/>
            <a:ext cx="3704915" cy="2819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81000" y="2057400"/>
            <a:ext cx="4800600" cy="3477875"/>
          </a:xfrm>
          <a:prstGeom prst="rect">
            <a:avLst/>
          </a:prstGeom>
          <a:noFill/>
        </p:spPr>
        <p:txBody>
          <a:bodyPr wrap="square" rtlCol="0">
            <a:spAutoFit/>
          </a:bodyPr>
          <a:lstStyle/>
          <a:p>
            <a:r>
              <a:rPr lang="en-US" sz="2000" dirty="0" smtClean="0"/>
              <a:t>The “family of parts” means that as the design evolves, we’ll want to be able to make two kinds of design changes:</a:t>
            </a:r>
          </a:p>
          <a:p>
            <a:pPr marL="285750" indent="-285750">
              <a:buFont typeface="Arial" panose="020B0604020202020204" pitchFamily="34" charset="0"/>
              <a:buChar char="•"/>
            </a:pPr>
            <a:r>
              <a:rPr lang="en-US" sz="2000" dirty="0" smtClean="0"/>
              <a:t>Changes that affect all the parts (like the size and shape of the handle)</a:t>
            </a:r>
          </a:p>
          <a:p>
            <a:pPr marL="285750" indent="-285750">
              <a:buFont typeface="Arial" panose="020B0604020202020204" pitchFamily="34" charset="0"/>
              <a:buChar char="•"/>
            </a:pPr>
            <a:r>
              <a:rPr lang="en-US" sz="2000" dirty="0" smtClean="0"/>
              <a:t>Changes that follow the needs of the “family member” (in our case the size of the </a:t>
            </a:r>
            <a:r>
              <a:rPr lang="en-US" sz="2000" dirty="0" err="1" smtClean="0"/>
              <a:t>allen</a:t>
            </a:r>
            <a:r>
              <a:rPr lang="en-US" sz="2000" dirty="0" smtClean="0"/>
              <a:t> wrench)  </a:t>
            </a:r>
          </a:p>
          <a:p>
            <a:pPr marL="285750" indent="-285750">
              <a:buFont typeface="Arial" panose="020B0604020202020204" pitchFamily="34" charset="0"/>
              <a:buChar char="•"/>
            </a:pPr>
            <a:endParaRPr lang="en-US" sz="2000" dirty="0"/>
          </a:p>
          <a:p>
            <a:r>
              <a:rPr lang="en-US" sz="2000" dirty="0" smtClean="0"/>
              <a:t>Sketches and components can be structured to aid in achieving this goal.  </a:t>
            </a:r>
            <a:endParaRPr lang="en-US" sz="2000" dirty="0"/>
          </a:p>
        </p:txBody>
      </p:sp>
    </p:spTree>
    <p:extLst>
      <p:ext uri="{BB962C8B-B14F-4D97-AF65-F5344CB8AC3E}">
        <p14:creationId xmlns:p14="http://schemas.microsoft.com/office/powerpoint/2010/main" val="472537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00125"/>
            <a:ext cx="2914650"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Components and </a:t>
            </a:r>
            <a:r>
              <a:rPr lang="en-US" dirty="0"/>
              <a:t>S</a:t>
            </a:r>
            <a:r>
              <a:rPr lang="en-US" dirty="0" smtClean="0"/>
              <a:t>ketch structure</a:t>
            </a:r>
            <a:endParaRPr lang="en-US" dirty="0"/>
          </a:p>
        </p:txBody>
      </p:sp>
      <p:sp>
        <p:nvSpPr>
          <p:cNvPr id="4" name="Date Placeholder 3"/>
          <p:cNvSpPr>
            <a:spLocks noGrp="1"/>
          </p:cNvSpPr>
          <p:nvPr>
            <p:ph type="dt" sz="half" idx="10"/>
          </p:nvPr>
        </p:nvSpPr>
        <p:spPr/>
        <p:txBody>
          <a:bodyPr/>
          <a:lstStyle/>
          <a:p>
            <a:r>
              <a:rPr lang="en-US" smtClean="0"/>
              <a:t>Mike’s F360 class</a:t>
            </a:r>
            <a:endParaRPr lang="en-US" dirty="0" smtClean="0"/>
          </a:p>
        </p:txBody>
      </p:sp>
      <p:sp>
        <p:nvSpPr>
          <p:cNvPr id="5" name="Footer Placeholder 4"/>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16</a:t>
            </a:fld>
            <a:endParaRPr lang="en-US"/>
          </a:p>
        </p:txBody>
      </p:sp>
      <p:sp>
        <p:nvSpPr>
          <p:cNvPr id="7" name="TextBox 6"/>
          <p:cNvSpPr txBox="1"/>
          <p:nvPr/>
        </p:nvSpPr>
        <p:spPr>
          <a:xfrm>
            <a:off x="4114800" y="1371600"/>
            <a:ext cx="4648200" cy="4801314"/>
          </a:xfrm>
          <a:prstGeom prst="rect">
            <a:avLst/>
          </a:prstGeom>
          <a:noFill/>
        </p:spPr>
        <p:txBody>
          <a:bodyPr wrap="square" rtlCol="0">
            <a:spAutoFit/>
          </a:bodyPr>
          <a:lstStyle/>
          <a:p>
            <a:pPr marL="342900" indent="-342900">
              <a:buFont typeface="+mj-lt"/>
              <a:buAutoNum type="arabicPeriod"/>
            </a:pPr>
            <a:r>
              <a:rPr lang="en-US" dirty="0" smtClean="0"/>
              <a:t>All parts are designed in “handle Master” component so we can eventually copy this to make new family members.</a:t>
            </a:r>
          </a:p>
          <a:p>
            <a:pPr marL="342900" indent="-342900">
              <a:buFont typeface="+mj-lt"/>
              <a:buAutoNum type="arabicPeriod"/>
            </a:pPr>
            <a:r>
              <a:rPr lang="en-US" dirty="0" smtClean="0"/>
              <a:t>Allen wrench canvas (picture) and sketch capturing dimensions is outside “handle Master” Component.</a:t>
            </a:r>
          </a:p>
          <a:p>
            <a:pPr marL="342900" indent="-342900">
              <a:buFont typeface="+mj-lt"/>
              <a:buAutoNum type="arabicPeriod"/>
            </a:pPr>
            <a:r>
              <a:rPr lang="en-US" dirty="0" smtClean="0"/>
              <a:t>A “handle shape master sketch” has the parts of the handle design that we may adjust after the family is made.</a:t>
            </a:r>
          </a:p>
          <a:p>
            <a:pPr marL="342900" indent="-342900">
              <a:buFont typeface="+mj-lt"/>
              <a:buAutoNum type="arabicPeriod"/>
            </a:pPr>
            <a:r>
              <a:rPr lang="en-US" dirty="0" smtClean="0"/>
              <a:t>A “handle cross section” sketch has parts of the handle design that will change with each family part. </a:t>
            </a:r>
          </a:p>
          <a:p>
            <a:pPr marL="342900" indent="-342900">
              <a:buFont typeface="+mj-lt"/>
              <a:buAutoNum type="arabicPeriod"/>
            </a:pPr>
            <a:r>
              <a:rPr lang="en-US" dirty="0" smtClean="0"/>
              <a:t>A “placeholder” component is designed for the part that will change. This is created before the “handle cross section” so that it can be referenced.</a:t>
            </a:r>
          </a:p>
          <a:p>
            <a:pPr marL="342900" indent="-342900">
              <a:buFont typeface="+mj-lt"/>
              <a:buAutoNum type="arabicPeriod"/>
            </a:pPr>
            <a:endParaRPr lang="en-US" dirty="0"/>
          </a:p>
        </p:txBody>
      </p:sp>
      <p:cxnSp>
        <p:nvCxnSpPr>
          <p:cNvPr id="9" name="Straight Arrow Connector 8"/>
          <p:cNvCxnSpPr/>
          <p:nvPr/>
        </p:nvCxnSpPr>
        <p:spPr>
          <a:xfrm flipH="1">
            <a:off x="2819400" y="1600200"/>
            <a:ext cx="1295400" cy="1866900"/>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895600" y="2438400"/>
            <a:ext cx="1219200" cy="95250"/>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746375" y="2438400"/>
            <a:ext cx="1368426" cy="609600"/>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505200" y="3200400"/>
            <a:ext cx="685800" cy="17859"/>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276600" y="4038600"/>
            <a:ext cx="877887" cy="381000"/>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3430588" y="4572000"/>
            <a:ext cx="723900" cy="304800"/>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839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of wrenches from my bench</a:t>
            </a:r>
            <a:endParaRPr lang="en-US" dirty="0"/>
          </a:p>
        </p:txBody>
      </p:sp>
      <p:sp>
        <p:nvSpPr>
          <p:cNvPr id="3" name="Content Placeholder 2"/>
          <p:cNvSpPr>
            <a:spLocks noGrp="1"/>
          </p:cNvSpPr>
          <p:nvPr>
            <p:ph idx="1"/>
          </p:nvPr>
        </p:nvSpPr>
        <p:spPr/>
        <p:txBody>
          <a:bodyPr/>
          <a:lstStyle/>
          <a:p>
            <a:r>
              <a:rPr lang="en-US" dirty="0" smtClean="0"/>
              <a:t>A Scaled Canvas and a sketch</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17684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r>
              <a:rPr lang="en-US" smtClean="0"/>
              <a:t>Mike’s F360 class</a:t>
            </a:r>
            <a:endParaRPr lang="en-US" dirty="0" smtClean="0"/>
          </a:p>
        </p:txBody>
      </p:sp>
      <p:sp>
        <p:nvSpPr>
          <p:cNvPr id="5" name="Footer Placeholder 4"/>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17</a:t>
            </a:fld>
            <a:endParaRPr lang="en-US"/>
          </a:p>
        </p:txBody>
      </p:sp>
    </p:spTree>
    <p:extLst>
      <p:ext uri="{BB962C8B-B14F-4D97-AF65-F5344CB8AC3E}">
        <p14:creationId xmlns:p14="http://schemas.microsoft.com/office/powerpoint/2010/main" val="1002229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Wrenches sketch</a:t>
            </a:r>
            <a:endParaRPr lang="en-US" dirty="0"/>
          </a:p>
        </p:txBody>
      </p:sp>
      <p:sp>
        <p:nvSpPr>
          <p:cNvPr id="3" name="Date Placeholder 2"/>
          <p:cNvSpPr>
            <a:spLocks noGrp="1"/>
          </p:cNvSpPr>
          <p:nvPr>
            <p:ph type="dt" sz="half" idx="10"/>
          </p:nvPr>
        </p:nvSpPr>
        <p:spPr/>
        <p:txBody>
          <a:bodyPr/>
          <a:lstStyle/>
          <a:p>
            <a:r>
              <a:rPr lang="en-US" smtClean="0"/>
              <a:t>Mike’s F360 class</a:t>
            </a:r>
            <a:endParaRPr lang="en-US" dirty="0" smtClean="0"/>
          </a:p>
        </p:txBody>
      </p:sp>
      <p:sp>
        <p:nvSpPr>
          <p:cNvPr id="4" name="Footer Placeholder 3"/>
          <p:cNvSpPr>
            <a:spLocks noGrp="1"/>
          </p:cNvSpPr>
          <p:nvPr>
            <p:ph type="ftr" sz="quarter" idx="11"/>
          </p:nvPr>
        </p:nvSpPr>
        <p:spPr/>
        <p:txBody>
          <a:bodyPr/>
          <a:lstStyle/>
          <a:p>
            <a:r>
              <a:rPr lang="en-US" smtClean="0"/>
              <a:t>Module 3 – Parameters</a:t>
            </a:r>
            <a:endParaRPr lang="en-US" dirty="0" smtClean="0"/>
          </a:p>
        </p:txBody>
      </p:sp>
      <p:sp>
        <p:nvSpPr>
          <p:cNvPr id="5" name="Slide Number Placeholder 4"/>
          <p:cNvSpPr>
            <a:spLocks noGrp="1"/>
          </p:cNvSpPr>
          <p:nvPr>
            <p:ph type="sldNum" sz="quarter" idx="12"/>
          </p:nvPr>
        </p:nvSpPr>
        <p:spPr/>
        <p:txBody>
          <a:bodyPr/>
          <a:lstStyle/>
          <a:p>
            <a:fld id="{5DC0A060-C584-4883-99C2-B027E8EBB83D}" type="slidenum">
              <a:rPr lang="en-US" smtClean="0"/>
              <a:t>18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530203"/>
            <a:ext cx="4724400" cy="2641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 y="1066800"/>
            <a:ext cx="4744426" cy="405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81600" y="1219200"/>
            <a:ext cx="3429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All family members dimensions are named model parameters.</a:t>
            </a:r>
          </a:p>
          <a:p>
            <a:pPr marL="285750" indent="-285750">
              <a:buFont typeface="Arial" panose="020B0604020202020204" pitchFamily="34" charset="0"/>
              <a:buChar char="•"/>
            </a:pPr>
            <a:r>
              <a:rPr lang="en-US" dirty="0" smtClean="0"/>
              <a:t>Names are nearly identical, an identifier being the only difference.</a:t>
            </a:r>
            <a:endParaRPr lang="en-US" dirty="0"/>
          </a:p>
        </p:txBody>
      </p:sp>
    </p:spTree>
    <p:extLst>
      <p:ext uri="{BB962C8B-B14F-4D97-AF65-F5344CB8AC3E}">
        <p14:creationId xmlns:p14="http://schemas.microsoft.com/office/powerpoint/2010/main" val="1032556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Master sketch</a:t>
            </a:r>
            <a:endParaRPr lang="en-US" dirty="0"/>
          </a:p>
        </p:txBody>
      </p:sp>
      <p:sp>
        <p:nvSpPr>
          <p:cNvPr id="3" name="Date Placeholder 2"/>
          <p:cNvSpPr>
            <a:spLocks noGrp="1"/>
          </p:cNvSpPr>
          <p:nvPr>
            <p:ph type="dt" sz="half" idx="10"/>
          </p:nvPr>
        </p:nvSpPr>
        <p:spPr/>
        <p:txBody>
          <a:bodyPr/>
          <a:lstStyle/>
          <a:p>
            <a:r>
              <a:rPr lang="en-US" smtClean="0"/>
              <a:t>Mike’s F360 class</a:t>
            </a:r>
            <a:endParaRPr lang="en-US" dirty="0" smtClean="0"/>
          </a:p>
        </p:txBody>
      </p:sp>
      <p:sp>
        <p:nvSpPr>
          <p:cNvPr id="4" name="Footer Placeholder 3"/>
          <p:cNvSpPr>
            <a:spLocks noGrp="1"/>
          </p:cNvSpPr>
          <p:nvPr>
            <p:ph type="ftr" sz="quarter" idx="11"/>
          </p:nvPr>
        </p:nvSpPr>
        <p:spPr/>
        <p:txBody>
          <a:bodyPr/>
          <a:lstStyle/>
          <a:p>
            <a:r>
              <a:rPr lang="en-US" smtClean="0"/>
              <a:t>Module 3 – Parameters</a:t>
            </a:r>
            <a:endParaRPr lang="en-US" dirty="0" smtClean="0"/>
          </a:p>
        </p:txBody>
      </p:sp>
      <p:sp>
        <p:nvSpPr>
          <p:cNvPr id="5" name="Slide Number Placeholder 4"/>
          <p:cNvSpPr>
            <a:spLocks noGrp="1"/>
          </p:cNvSpPr>
          <p:nvPr>
            <p:ph type="sldNum" sz="quarter" idx="12"/>
          </p:nvPr>
        </p:nvSpPr>
        <p:spPr/>
        <p:txBody>
          <a:bodyPr/>
          <a:lstStyle/>
          <a:p>
            <a:fld id="{5DC0A060-C584-4883-99C2-B027E8EBB83D}" type="slidenum">
              <a:rPr lang="en-US" smtClean="0"/>
              <a:t>19</a:t>
            </a:fld>
            <a:endParaRPr lang="en-US"/>
          </a:p>
        </p:txBody>
      </p:sp>
      <p:sp>
        <p:nvSpPr>
          <p:cNvPr id="6" name="TextBox 5"/>
          <p:cNvSpPr txBox="1"/>
          <p:nvPr/>
        </p:nvSpPr>
        <p:spPr>
          <a:xfrm>
            <a:off x="533400" y="4724400"/>
            <a:ext cx="3429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Dimensions to be established later not put in, leaving the sketch not fully constrained. Not necessary, but helpful as a guide </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763837"/>
            <a:ext cx="3894846" cy="2290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4648200" y="5029200"/>
            <a:ext cx="41021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Dimensions common to all handles are included and named  for easy adjustment later. Some are model parameters, some are User parameters. </a:t>
            </a:r>
            <a:endParaRPr lang="en-US" dirty="0"/>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1002377"/>
            <a:ext cx="8543925"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4" y="3201734"/>
            <a:ext cx="3043237" cy="1305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254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 Parameters</a:t>
            </a:r>
          </a:p>
        </p:txBody>
      </p:sp>
      <p:sp>
        <p:nvSpPr>
          <p:cNvPr id="5" name="Content Placeholder 4"/>
          <p:cNvSpPr>
            <a:spLocks noGrp="1"/>
          </p:cNvSpPr>
          <p:nvPr>
            <p:ph idx="1"/>
          </p:nvPr>
        </p:nvSpPr>
        <p:spPr/>
        <p:txBody>
          <a:bodyPr/>
          <a:lstStyle/>
          <a:p>
            <a:r>
              <a:rPr lang="en-US" dirty="0"/>
              <a:t>Parameters </a:t>
            </a:r>
            <a:r>
              <a:rPr lang="en-US" dirty="0" smtClean="0"/>
              <a:t>discussion </a:t>
            </a:r>
            <a:endParaRPr lang="en-US" dirty="0"/>
          </a:p>
          <a:p>
            <a:pPr lvl="1"/>
            <a:r>
              <a:rPr lang="en-US" dirty="0"/>
              <a:t>Fusion 360 is a “Parametric Design System”. </a:t>
            </a:r>
            <a:r>
              <a:rPr lang="en-US" dirty="0" smtClean="0"/>
              <a:t> This means it remembers the dimensions (parameters) you use while making your design.  </a:t>
            </a:r>
            <a:endParaRPr lang="en-US" dirty="0"/>
          </a:p>
          <a:p>
            <a:pPr lvl="1"/>
            <a:r>
              <a:rPr lang="en-US" dirty="0"/>
              <a:t>If you have put a dimension on a sketch, you are already using parameters</a:t>
            </a:r>
            <a:r>
              <a:rPr lang="en-US" dirty="0" smtClean="0"/>
              <a:t>. But parameters can be much more than just a number on a sketch. </a:t>
            </a:r>
            <a:endParaRPr lang="en-US" dirty="0"/>
          </a:p>
          <a:p>
            <a:pPr lvl="1"/>
            <a:r>
              <a:rPr lang="en-US" dirty="0" smtClean="0"/>
              <a:t>If </a:t>
            </a:r>
            <a:r>
              <a:rPr lang="en-US" dirty="0"/>
              <a:t>you </a:t>
            </a:r>
            <a:r>
              <a:rPr lang="en-US" dirty="0" smtClean="0"/>
              <a:t>plan your use of parameters</a:t>
            </a:r>
            <a:r>
              <a:rPr lang="en-US" dirty="0"/>
              <a:t>, your can easily change one and the resulting change will </a:t>
            </a:r>
            <a:r>
              <a:rPr lang="en-US" dirty="0" smtClean="0"/>
              <a:t>ripple </a:t>
            </a:r>
            <a:r>
              <a:rPr lang="en-US" dirty="0"/>
              <a:t>through the rest of your design.</a:t>
            </a:r>
          </a:p>
          <a:p>
            <a:endParaRPr lang="en-US" dirty="0"/>
          </a:p>
          <a:p>
            <a:r>
              <a:rPr lang="en-US" dirty="0"/>
              <a:t>Real example </a:t>
            </a:r>
            <a:r>
              <a:rPr lang="en-US" dirty="0" smtClean="0"/>
              <a:t>for this module</a:t>
            </a:r>
          </a:p>
          <a:p>
            <a:pPr lvl="1"/>
            <a:r>
              <a:rPr lang="en-US" dirty="0" smtClean="0"/>
              <a:t> </a:t>
            </a:r>
            <a:r>
              <a:rPr lang="en-US" dirty="0"/>
              <a:t>3D printable Allen wrench Handles</a:t>
            </a:r>
          </a:p>
          <a:p>
            <a:endParaRPr lang="en-US" dirty="0" smtClean="0"/>
          </a:p>
        </p:txBody>
      </p:sp>
      <p:sp>
        <p:nvSpPr>
          <p:cNvPr id="2" name="Date Placeholder 1"/>
          <p:cNvSpPr>
            <a:spLocks noGrp="1"/>
          </p:cNvSpPr>
          <p:nvPr>
            <p:ph type="dt" sz="half" idx="10"/>
          </p:nvPr>
        </p:nvSpPr>
        <p:spPr/>
        <p:txBody>
          <a:bodyPr/>
          <a:lstStyle/>
          <a:p>
            <a:r>
              <a:rPr lang="en-US" smtClean="0"/>
              <a:t>Mike’s F360 class</a:t>
            </a:r>
            <a:endParaRPr lang="en-US" dirty="0" smtClean="0"/>
          </a:p>
        </p:txBody>
      </p:sp>
      <p:sp>
        <p:nvSpPr>
          <p:cNvPr id="3" name="Footer Placeholder 2"/>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2</a:t>
            </a:fld>
            <a:endParaRPr lang="en-US"/>
          </a:p>
        </p:txBody>
      </p:sp>
    </p:spTree>
    <p:extLst>
      <p:ext uri="{BB962C8B-B14F-4D97-AF65-F5344CB8AC3E}">
        <p14:creationId xmlns:p14="http://schemas.microsoft.com/office/powerpoint/2010/main" val="4085818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Allen Wrench side view sketch (in placeholder)</a:t>
            </a:r>
            <a:br>
              <a:rPr lang="en-US" dirty="0" smtClean="0"/>
            </a:br>
            <a:r>
              <a:rPr lang="en-US" dirty="0" smtClean="0"/>
              <a:t>(all the dimensions for this family member)</a:t>
            </a:r>
            <a:endParaRPr lang="en-US" dirty="0"/>
          </a:p>
        </p:txBody>
      </p:sp>
      <p:sp>
        <p:nvSpPr>
          <p:cNvPr id="3" name="Date Placeholder 2"/>
          <p:cNvSpPr>
            <a:spLocks noGrp="1"/>
          </p:cNvSpPr>
          <p:nvPr>
            <p:ph type="dt" sz="half" idx="10"/>
          </p:nvPr>
        </p:nvSpPr>
        <p:spPr/>
        <p:txBody>
          <a:bodyPr/>
          <a:lstStyle/>
          <a:p>
            <a:r>
              <a:rPr lang="en-US" smtClean="0"/>
              <a:t>Mike’s F360 class</a:t>
            </a:r>
            <a:endParaRPr lang="en-US" dirty="0" smtClean="0"/>
          </a:p>
        </p:txBody>
      </p:sp>
      <p:sp>
        <p:nvSpPr>
          <p:cNvPr id="4" name="Footer Placeholder 3"/>
          <p:cNvSpPr>
            <a:spLocks noGrp="1"/>
          </p:cNvSpPr>
          <p:nvPr>
            <p:ph type="ftr" sz="quarter" idx="11"/>
          </p:nvPr>
        </p:nvSpPr>
        <p:spPr/>
        <p:txBody>
          <a:bodyPr/>
          <a:lstStyle/>
          <a:p>
            <a:r>
              <a:rPr lang="en-US" smtClean="0"/>
              <a:t>Module 3 – Parameters</a:t>
            </a:r>
            <a:endParaRPr lang="en-US" dirty="0" smtClean="0"/>
          </a:p>
        </p:txBody>
      </p:sp>
      <p:sp>
        <p:nvSpPr>
          <p:cNvPr id="5" name="Slide Number Placeholder 4"/>
          <p:cNvSpPr>
            <a:spLocks noGrp="1"/>
          </p:cNvSpPr>
          <p:nvPr>
            <p:ph type="sldNum" sz="quarter" idx="12"/>
          </p:nvPr>
        </p:nvSpPr>
        <p:spPr/>
        <p:txBody>
          <a:bodyPr/>
          <a:lstStyle/>
          <a:p>
            <a:fld id="{5DC0A060-C584-4883-99C2-B027E8EBB83D}" type="slidenum">
              <a:rPr lang="en-US" smtClean="0"/>
              <a:t>20</a:t>
            </a:fld>
            <a:endParaRPr lang="en-US"/>
          </a:p>
        </p:txBody>
      </p:sp>
      <p:sp>
        <p:nvSpPr>
          <p:cNvPr id="6" name="TextBox 5"/>
          <p:cNvSpPr txBox="1"/>
          <p:nvPr/>
        </p:nvSpPr>
        <p:spPr>
          <a:xfrm>
            <a:off x="6134100" y="4800968"/>
            <a:ext cx="2819400" cy="1477328"/>
          </a:xfrm>
          <a:prstGeom prst="rect">
            <a:avLst/>
          </a:prstGeom>
          <a:noFill/>
        </p:spPr>
        <p:txBody>
          <a:bodyPr wrap="square" rtlCol="0">
            <a:spAutoFit/>
          </a:bodyPr>
          <a:lstStyle/>
          <a:p>
            <a:r>
              <a:rPr lang="en-US" dirty="0" smtClean="0"/>
              <a:t>Note the similarities of the parameter names and the definition names. This is not necessary, but will make life easier later.</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0471"/>
            <a:ext cx="7315200" cy="314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53572"/>
            <a:ext cx="6018995" cy="1824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036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02557"/>
            <a:ext cx="832485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handle cross section sketch</a:t>
            </a:r>
            <a:br>
              <a:rPr lang="en-US" dirty="0" smtClean="0"/>
            </a:br>
            <a:r>
              <a:rPr lang="en-US" dirty="0" smtClean="0"/>
              <a:t>(within master handle component)</a:t>
            </a:r>
            <a:endParaRPr lang="en-US" dirty="0"/>
          </a:p>
        </p:txBody>
      </p:sp>
      <p:sp>
        <p:nvSpPr>
          <p:cNvPr id="3" name="Date Placeholder 2"/>
          <p:cNvSpPr>
            <a:spLocks noGrp="1"/>
          </p:cNvSpPr>
          <p:nvPr>
            <p:ph type="dt" sz="half" idx="10"/>
          </p:nvPr>
        </p:nvSpPr>
        <p:spPr/>
        <p:txBody>
          <a:bodyPr/>
          <a:lstStyle/>
          <a:p>
            <a:r>
              <a:rPr lang="en-US" smtClean="0"/>
              <a:t>Mike’s F360 class</a:t>
            </a:r>
            <a:endParaRPr lang="en-US" dirty="0" smtClean="0"/>
          </a:p>
        </p:txBody>
      </p:sp>
      <p:sp>
        <p:nvSpPr>
          <p:cNvPr id="4" name="Footer Placeholder 3"/>
          <p:cNvSpPr>
            <a:spLocks noGrp="1"/>
          </p:cNvSpPr>
          <p:nvPr>
            <p:ph type="ftr" sz="quarter" idx="11"/>
          </p:nvPr>
        </p:nvSpPr>
        <p:spPr/>
        <p:txBody>
          <a:bodyPr/>
          <a:lstStyle/>
          <a:p>
            <a:r>
              <a:rPr lang="en-US" smtClean="0"/>
              <a:t>Module 3 – Parameters</a:t>
            </a:r>
            <a:endParaRPr lang="en-US" dirty="0" smtClean="0"/>
          </a:p>
        </p:txBody>
      </p:sp>
      <p:sp>
        <p:nvSpPr>
          <p:cNvPr id="5" name="Slide Number Placeholder 4"/>
          <p:cNvSpPr>
            <a:spLocks noGrp="1"/>
          </p:cNvSpPr>
          <p:nvPr>
            <p:ph type="sldNum" sz="quarter" idx="12"/>
          </p:nvPr>
        </p:nvSpPr>
        <p:spPr/>
        <p:txBody>
          <a:bodyPr/>
          <a:lstStyle/>
          <a:p>
            <a:fld id="{5DC0A060-C584-4883-99C2-B027E8EBB83D}" type="slidenum">
              <a:rPr lang="en-US" smtClean="0"/>
              <a:t>21</a:t>
            </a:fld>
            <a:endParaRPr lang="en-US"/>
          </a:p>
        </p:txBody>
      </p:sp>
      <p:sp>
        <p:nvSpPr>
          <p:cNvPr id="13" name="TextBox 12"/>
          <p:cNvSpPr txBox="1"/>
          <p:nvPr/>
        </p:nvSpPr>
        <p:spPr>
          <a:xfrm>
            <a:off x="5524500" y="3704076"/>
            <a:ext cx="3619500" cy="646331"/>
          </a:xfrm>
          <a:prstGeom prst="rect">
            <a:avLst/>
          </a:prstGeom>
          <a:noFill/>
        </p:spPr>
        <p:txBody>
          <a:bodyPr wrap="square" rtlCol="0">
            <a:spAutoFit/>
          </a:bodyPr>
          <a:lstStyle/>
          <a:p>
            <a:r>
              <a:rPr lang="en-US" dirty="0" smtClean="0"/>
              <a:t>Most lines from handle master sketch projected to this sketch.</a:t>
            </a:r>
            <a:endParaRPr lang="en-US" dirty="0"/>
          </a:p>
        </p:txBody>
      </p:sp>
      <p:sp>
        <p:nvSpPr>
          <p:cNvPr id="16" name="Line Callout 1 15"/>
          <p:cNvSpPr/>
          <p:nvPr/>
        </p:nvSpPr>
        <p:spPr>
          <a:xfrm>
            <a:off x="990600" y="4972481"/>
            <a:ext cx="2514600" cy="343763"/>
          </a:xfrm>
          <a:prstGeom prst="borderCallout1">
            <a:avLst>
              <a:gd name="adj1" fmla="val 3097"/>
              <a:gd name="adj2" fmla="val 23189"/>
              <a:gd name="adj3" fmla="val -239671"/>
              <a:gd name="adj4" fmla="val 37300"/>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min(25 mm; </a:t>
            </a:r>
            <a:r>
              <a:rPr lang="en-US" sz="1200" dirty="0" err="1">
                <a:solidFill>
                  <a:schemeClr val="tx1"/>
                </a:solidFill>
              </a:rPr>
              <a:t>long_leg</a:t>
            </a:r>
            <a:r>
              <a:rPr lang="en-US" sz="1200" dirty="0">
                <a:solidFill>
                  <a:schemeClr val="tx1"/>
                </a:solidFill>
              </a:rPr>
              <a:t> / 2 - 10 mm) )</a:t>
            </a:r>
          </a:p>
        </p:txBody>
      </p:sp>
      <p:sp>
        <p:nvSpPr>
          <p:cNvPr id="18" name="Line Callout 1 17"/>
          <p:cNvSpPr/>
          <p:nvPr/>
        </p:nvSpPr>
        <p:spPr>
          <a:xfrm>
            <a:off x="4343400" y="4628718"/>
            <a:ext cx="1676400" cy="343763"/>
          </a:xfrm>
          <a:prstGeom prst="borderCallout1">
            <a:avLst>
              <a:gd name="adj1" fmla="val 51124"/>
              <a:gd name="adj2" fmla="val -3053"/>
              <a:gd name="adj3" fmla="val -147311"/>
              <a:gd name="adj4" fmla="val -43663"/>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handle_taper_length</a:t>
            </a:r>
            <a:endParaRPr lang="en-US" sz="1200" dirty="0">
              <a:solidFill>
                <a:schemeClr val="tx1"/>
              </a:solidFill>
            </a:endParaRPr>
          </a:p>
        </p:txBody>
      </p:sp>
    </p:spTree>
    <p:extLst>
      <p:ext uri="{BB962C8B-B14F-4D97-AF65-F5344CB8AC3E}">
        <p14:creationId xmlns:p14="http://schemas.microsoft.com/office/powerpoint/2010/main" val="3768476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family members</a:t>
            </a:r>
            <a:endParaRPr lang="en-US" dirty="0"/>
          </a:p>
        </p:txBody>
      </p:sp>
      <p:sp>
        <p:nvSpPr>
          <p:cNvPr id="3" name="Date Placeholder 2"/>
          <p:cNvSpPr>
            <a:spLocks noGrp="1"/>
          </p:cNvSpPr>
          <p:nvPr>
            <p:ph type="dt" sz="half" idx="10"/>
          </p:nvPr>
        </p:nvSpPr>
        <p:spPr/>
        <p:txBody>
          <a:bodyPr/>
          <a:lstStyle/>
          <a:p>
            <a:r>
              <a:rPr lang="en-US" smtClean="0"/>
              <a:t>Mike’s F360 class</a:t>
            </a:r>
            <a:endParaRPr lang="en-US" dirty="0" smtClean="0"/>
          </a:p>
        </p:txBody>
      </p:sp>
      <p:sp>
        <p:nvSpPr>
          <p:cNvPr id="4" name="Footer Placeholder 3"/>
          <p:cNvSpPr>
            <a:spLocks noGrp="1"/>
          </p:cNvSpPr>
          <p:nvPr>
            <p:ph type="ftr" sz="quarter" idx="11"/>
          </p:nvPr>
        </p:nvSpPr>
        <p:spPr/>
        <p:txBody>
          <a:bodyPr/>
          <a:lstStyle/>
          <a:p>
            <a:r>
              <a:rPr lang="en-US" smtClean="0"/>
              <a:t>Module 3 – Parameters</a:t>
            </a:r>
            <a:endParaRPr lang="en-US" dirty="0" smtClean="0"/>
          </a:p>
        </p:txBody>
      </p:sp>
      <p:sp>
        <p:nvSpPr>
          <p:cNvPr id="5" name="Slide Number Placeholder 4"/>
          <p:cNvSpPr>
            <a:spLocks noGrp="1"/>
          </p:cNvSpPr>
          <p:nvPr>
            <p:ph type="sldNum" sz="quarter" idx="12"/>
          </p:nvPr>
        </p:nvSpPr>
        <p:spPr/>
        <p:txBody>
          <a:bodyPr/>
          <a:lstStyle/>
          <a:p>
            <a:fld id="{5DC0A060-C584-4883-99C2-B027E8EBB83D}" type="slidenum">
              <a:rPr lang="en-US" smtClean="0"/>
              <a:t>22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3238500"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886200" y="1219200"/>
            <a:ext cx="4724400" cy="4801314"/>
          </a:xfrm>
          <a:prstGeom prst="rect">
            <a:avLst/>
          </a:prstGeom>
          <a:noFill/>
        </p:spPr>
        <p:txBody>
          <a:bodyPr wrap="square" rtlCol="0">
            <a:spAutoFit/>
          </a:bodyPr>
          <a:lstStyle/>
          <a:p>
            <a:pPr marL="342900" indent="-342900">
              <a:buFont typeface="+mj-lt"/>
              <a:buAutoNum type="arabicPeriod"/>
            </a:pPr>
            <a:r>
              <a:rPr lang="en-US" dirty="0" smtClean="0"/>
              <a:t>Right click on “handle master”, then select “Copy”.  </a:t>
            </a:r>
          </a:p>
          <a:p>
            <a:pPr marL="342900" indent="-342900">
              <a:buFont typeface="+mj-lt"/>
              <a:buAutoNum type="arabicPeriod"/>
            </a:pPr>
            <a:r>
              <a:rPr lang="en-US" dirty="0" smtClean="0"/>
              <a:t> Right click and select “Past New”, then move the new part into a new spot (and check the “Capture position” box).  Note: the top level part must be selected to get “past new to appear when you right click.</a:t>
            </a:r>
          </a:p>
          <a:p>
            <a:pPr marL="342900" indent="-342900">
              <a:buFont typeface="+mj-lt"/>
              <a:buAutoNum type="arabicPeriod"/>
            </a:pPr>
            <a:r>
              <a:rPr lang="en-US" dirty="0" smtClean="0"/>
              <a:t>Adjust the parameters for the new family member.</a:t>
            </a:r>
          </a:p>
          <a:p>
            <a:pPr marL="800100" lvl="1" indent="-342900">
              <a:buFont typeface="+mj-lt"/>
              <a:buAutoNum type="arabicPeriod"/>
            </a:pPr>
            <a:r>
              <a:rPr lang="en-US" dirty="0" smtClean="0"/>
              <a:t>Change the name of the component (optional)</a:t>
            </a:r>
          </a:p>
          <a:p>
            <a:pPr marL="800100" lvl="1" indent="-342900">
              <a:buFont typeface="+mj-lt"/>
              <a:buAutoNum type="arabicPeriod"/>
            </a:pPr>
            <a:r>
              <a:rPr lang="en-US" dirty="0" smtClean="0"/>
              <a:t>Change the name of “Allen Wrench” inside this part (optional)</a:t>
            </a:r>
          </a:p>
          <a:p>
            <a:pPr marL="800100" lvl="1" indent="-342900">
              <a:buFont typeface="+mj-lt"/>
              <a:buAutoNum type="arabicPeriod"/>
            </a:pPr>
            <a:r>
              <a:rPr lang="en-US" dirty="0" smtClean="0"/>
              <a:t>Open parameters window, find </a:t>
            </a:r>
            <a:r>
              <a:rPr lang="en-US" dirty="0" err="1" smtClean="0"/>
              <a:t>allen</a:t>
            </a:r>
            <a:r>
              <a:rPr lang="en-US" dirty="0" smtClean="0"/>
              <a:t> wrench side view sketch, and update name references to the new wrench size.</a:t>
            </a:r>
            <a:endParaRPr lang="en-US" dirty="0"/>
          </a:p>
        </p:txBody>
      </p:sp>
    </p:spTree>
    <p:extLst>
      <p:ext uri="{BB962C8B-B14F-4D97-AF65-F5344CB8AC3E}">
        <p14:creationId xmlns:p14="http://schemas.microsoft.com/office/powerpoint/2010/main" val="2303308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class practice</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Add handles for the remaining wrenches</a:t>
            </a:r>
          </a:p>
          <a:p>
            <a:pPr marL="342900" indent="-342900">
              <a:buFont typeface="Arial" panose="020B0604020202020204" pitchFamily="34" charset="0"/>
              <a:buChar char="•"/>
            </a:pPr>
            <a:r>
              <a:rPr lang="en-US" dirty="0" smtClean="0"/>
              <a:t>Make a set of handles for your own wrenches</a:t>
            </a:r>
          </a:p>
          <a:p>
            <a:pPr marL="342900" indent="-342900">
              <a:buFont typeface="Arial" panose="020B0604020202020204" pitchFamily="34" charset="0"/>
              <a:buChar char="•"/>
            </a:pPr>
            <a:r>
              <a:rPr lang="en-US" dirty="0" smtClean="0"/>
              <a:t>Add some grip features on the barrel of the handle</a:t>
            </a:r>
          </a:p>
          <a:p>
            <a:pPr marL="342900" indent="-342900">
              <a:buFont typeface="Arial" panose="020B0604020202020204" pitchFamily="34" charset="0"/>
              <a:buChar char="•"/>
            </a:pPr>
            <a:r>
              <a:rPr lang="en-US" dirty="0" smtClean="0"/>
              <a:t>Make the handle diameter and lengths functions of the wrench size</a:t>
            </a:r>
          </a:p>
          <a:p>
            <a:pPr marL="342900" indent="-342900">
              <a:buFont typeface="Arial" panose="020B0604020202020204" pitchFamily="34" charset="0"/>
              <a:buChar char="•"/>
            </a:pPr>
            <a:r>
              <a:rPr lang="en-US" dirty="0" smtClean="0"/>
              <a:t>Take a picture of your printed handle set and email it to me.</a:t>
            </a:r>
          </a:p>
          <a:p>
            <a:endParaRPr lang="en-US" dirty="0"/>
          </a:p>
        </p:txBody>
      </p:sp>
      <p:sp>
        <p:nvSpPr>
          <p:cNvPr id="4" name="Date Placeholder 3"/>
          <p:cNvSpPr>
            <a:spLocks noGrp="1"/>
          </p:cNvSpPr>
          <p:nvPr>
            <p:ph type="dt" sz="half" idx="10"/>
          </p:nvPr>
        </p:nvSpPr>
        <p:spPr/>
        <p:txBody>
          <a:bodyPr/>
          <a:lstStyle/>
          <a:p>
            <a:r>
              <a:rPr lang="en-US" smtClean="0"/>
              <a:t>Mike’s F360 class</a:t>
            </a:r>
            <a:endParaRPr lang="en-US" dirty="0" smtClean="0"/>
          </a:p>
        </p:txBody>
      </p:sp>
      <p:sp>
        <p:nvSpPr>
          <p:cNvPr id="5" name="Footer Placeholder 4"/>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23</a:t>
            </a:fld>
            <a:endParaRPr lang="en-US"/>
          </a:p>
        </p:txBody>
      </p:sp>
    </p:spTree>
    <p:extLst>
      <p:ext uri="{BB962C8B-B14F-4D97-AF65-F5344CB8AC3E}">
        <p14:creationId xmlns:p14="http://schemas.microsoft.com/office/powerpoint/2010/main" val="18456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parameters we will cover in this class</a:t>
            </a:r>
          </a:p>
        </p:txBody>
      </p:sp>
      <p:sp>
        <p:nvSpPr>
          <p:cNvPr id="3" name="Content Placeholder 2"/>
          <p:cNvSpPr>
            <a:spLocks noGrp="1"/>
          </p:cNvSpPr>
          <p:nvPr>
            <p:ph idx="1"/>
          </p:nvPr>
        </p:nvSpPr>
        <p:spPr/>
        <p:txBody>
          <a:bodyPr/>
          <a:lstStyle/>
          <a:p>
            <a:r>
              <a:rPr lang="en-US" dirty="0"/>
              <a:t>These are all in the parameters window</a:t>
            </a:r>
          </a:p>
          <a:p>
            <a:pPr lvl="1"/>
            <a:r>
              <a:rPr lang="en-US" dirty="0"/>
              <a:t>Basic dimensional parameters</a:t>
            </a:r>
          </a:p>
          <a:p>
            <a:pPr lvl="1"/>
            <a:r>
              <a:rPr lang="en-US" dirty="0"/>
              <a:t>Simple and complex equations in parameters</a:t>
            </a:r>
          </a:p>
          <a:p>
            <a:pPr lvl="1"/>
            <a:r>
              <a:rPr lang="en-US" dirty="0"/>
              <a:t>User parameters</a:t>
            </a:r>
          </a:p>
          <a:p>
            <a:pPr lvl="1"/>
            <a:r>
              <a:rPr lang="en-US" dirty="0"/>
              <a:t>Model parameters</a:t>
            </a:r>
          </a:p>
          <a:p>
            <a:pPr lvl="1"/>
            <a:r>
              <a:rPr lang="en-US" dirty="0"/>
              <a:t>Favorites</a:t>
            </a:r>
          </a:p>
          <a:p>
            <a:endParaRPr lang="en-US" dirty="0"/>
          </a:p>
          <a:p>
            <a:r>
              <a:rPr lang="en-US" dirty="0"/>
              <a:t>Equations in </a:t>
            </a:r>
            <a:r>
              <a:rPr lang="en-US" dirty="0" smtClean="0"/>
              <a:t>parameters</a:t>
            </a:r>
          </a:p>
          <a:p>
            <a:pPr lvl="1"/>
            <a:r>
              <a:rPr lang="en-US" dirty="0" smtClean="0"/>
              <a:t>Referencing other dimensions  (parameters)</a:t>
            </a:r>
          </a:p>
          <a:p>
            <a:pPr lvl="1"/>
            <a:r>
              <a:rPr lang="en-US" dirty="0" smtClean="0"/>
              <a:t>Algebraic parameters</a:t>
            </a:r>
          </a:p>
          <a:p>
            <a:pPr lvl="1"/>
            <a:endParaRPr lang="en-US" dirty="0"/>
          </a:p>
          <a:p>
            <a:r>
              <a:rPr lang="en-US" dirty="0"/>
              <a:t>Functions in </a:t>
            </a:r>
            <a:r>
              <a:rPr lang="en-US" dirty="0" smtClean="0"/>
              <a:t>equations</a:t>
            </a:r>
          </a:p>
          <a:p>
            <a:pPr lvl="1"/>
            <a:r>
              <a:rPr lang="en-US" dirty="0" smtClean="0"/>
              <a:t>Functions built into Fusion 360 </a:t>
            </a:r>
            <a:endParaRPr lang="en-US" dirty="0"/>
          </a:p>
          <a:p>
            <a:endParaRPr lang="en-US" dirty="0"/>
          </a:p>
        </p:txBody>
      </p:sp>
      <p:sp>
        <p:nvSpPr>
          <p:cNvPr id="4" name="Date Placeholder 3"/>
          <p:cNvSpPr>
            <a:spLocks noGrp="1"/>
          </p:cNvSpPr>
          <p:nvPr>
            <p:ph type="dt" sz="half" idx="10"/>
          </p:nvPr>
        </p:nvSpPr>
        <p:spPr/>
        <p:txBody>
          <a:bodyPr/>
          <a:lstStyle/>
          <a:p>
            <a:r>
              <a:rPr lang="en-US" smtClean="0"/>
              <a:t>Mike’s F360 class</a:t>
            </a:r>
            <a:endParaRPr lang="en-US" dirty="0" smtClean="0"/>
          </a:p>
        </p:txBody>
      </p:sp>
      <p:sp>
        <p:nvSpPr>
          <p:cNvPr id="5" name="Footer Placeholder 4"/>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3</a:t>
            </a:fld>
            <a:endParaRPr lang="en-US"/>
          </a:p>
        </p:txBody>
      </p:sp>
    </p:spTree>
    <p:extLst>
      <p:ext uri="{BB962C8B-B14F-4D97-AF65-F5344CB8AC3E}">
        <p14:creationId xmlns:p14="http://schemas.microsoft.com/office/powerpoint/2010/main" val="3804358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Parameters Window</a:t>
            </a:r>
            <a:endParaRPr lang="en-US" dirty="0"/>
          </a:p>
        </p:txBody>
      </p:sp>
      <p:sp>
        <p:nvSpPr>
          <p:cNvPr id="3" name="Content Placeholder 2"/>
          <p:cNvSpPr>
            <a:spLocks noGrp="1"/>
          </p:cNvSpPr>
          <p:nvPr>
            <p:ph idx="1"/>
          </p:nvPr>
        </p:nvSpPr>
        <p:spPr>
          <a:xfrm>
            <a:off x="4724400" y="1066800"/>
            <a:ext cx="3962400" cy="4419599"/>
          </a:xfrm>
        </p:spPr>
        <p:txBody>
          <a:bodyPr>
            <a:normAutofit/>
          </a:bodyPr>
          <a:lstStyle/>
          <a:p>
            <a:r>
              <a:rPr lang="en-US" dirty="0" smtClean="0"/>
              <a:t>Expand the modify menu and find “Change Parameters” </a:t>
            </a:r>
          </a:p>
          <a:p>
            <a:endParaRPr lang="en-US" dirty="0" smtClean="0"/>
          </a:p>
          <a:p>
            <a:r>
              <a:rPr lang="en-US" dirty="0" smtClean="0"/>
              <a:t>Class-tip – Pin to toolbar (at least for this class)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918" y="1047750"/>
            <a:ext cx="3848320" cy="5565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r>
              <a:rPr lang="en-US" smtClean="0"/>
              <a:t>Mike’s F360 class</a:t>
            </a:r>
            <a:endParaRPr lang="en-US" dirty="0" smtClean="0"/>
          </a:p>
        </p:txBody>
      </p:sp>
      <p:sp>
        <p:nvSpPr>
          <p:cNvPr id="5" name="Footer Placeholder 4"/>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4</a:t>
            </a:fld>
            <a:endParaRPr lang="en-US"/>
          </a:p>
        </p:txBody>
      </p:sp>
    </p:spTree>
    <p:extLst>
      <p:ext uri="{BB962C8B-B14F-4D97-AF65-F5344CB8AC3E}">
        <p14:creationId xmlns:p14="http://schemas.microsoft.com/office/powerpoint/2010/main" val="423090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parameters window</a:t>
            </a:r>
            <a:endParaRPr lang="en-US" dirty="0"/>
          </a:p>
        </p:txBody>
      </p:sp>
      <p:sp>
        <p:nvSpPr>
          <p:cNvPr id="5" name="Content Placeholder 4"/>
          <p:cNvSpPr>
            <a:spLocks noGrp="1"/>
          </p:cNvSpPr>
          <p:nvPr>
            <p:ph idx="1"/>
          </p:nvPr>
        </p:nvSpPr>
        <p:spPr>
          <a:xfrm>
            <a:off x="457200" y="3505200"/>
            <a:ext cx="8229600" cy="2620963"/>
          </a:xfrm>
        </p:spPr>
        <p:txBody>
          <a:bodyPr/>
          <a:lstStyle/>
          <a:p>
            <a:r>
              <a:rPr lang="en-US" b="1" dirty="0" smtClean="0">
                <a:solidFill>
                  <a:srgbClr val="0070C0"/>
                </a:solidFill>
              </a:rPr>
              <a:t>Favorites</a:t>
            </a:r>
            <a:r>
              <a:rPr lang="en-US" dirty="0" smtClean="0"/>
              <a:t> – Parameters you select as favorites.</a:t>
            </a:r>
          </a:p>
          <a:p>
            <a:r>
              <a:rPr lang="en-US" b="1" dirty="0" smtClean="0">
                <a:solidFill>
                  <a:srgbClr val="0070C0"/>
                </a:solidFill>
              </a:rPr>
              <a:t>User Parameters</a:t>
            </a:r>
            <a:r>
              <a:rPr lang="en-US" dirty="0" smtClean="0"/>
              <a:t> – Parameters you create</a:t>
            </a:r>
          </a:p>
          <a:p>
            <a:pPr marL="855663" lvl="1" indent="-342900"/>
            <a:r>
              <a:rPr lang="en-US" dirty="0" smtClean="0"/>
              <a:t>Will appear in popups</a:t>
            </a:r>
          </a:p>
          <a:p>
            <a:pPr marL="855663" lvl="1" indent="-342900"/>
            <a:r>
              <a:rPr lang="en-US" dirty="0" smtClean="0"/>
              <a:t>Not tied to a component</a:t>
            </a:r>
          </a:p>
          <a:p>
            <a:pPr marL="342900" indent="-342900"/>
            <a:r>
              <a:rPr lang="en-US" b="1" dirty="0" smtClean="0">
                <a:solidFill>
                  <a:srgbClr val="0070C0"/>
                </a:solidFill>
              </a:rPr>
              <a:t>Model Parameters</a:t>
            </a:r>
          </a:p>
          <a:p>
            <a:pPr marL="855663" lvl="1" indent="-342900"/>
            <a:r>
              <a:rPr lang="en-US" dirty="0" smtClean="0"/>
              <a:t>Captured automatically while you are making sketches and modeling solids.</a:t>
            </a:r>
            <a:endParaRPr lang="en-US" dirty="0" smtClean="0"/>
          </a:p>
          <a:p>
            <a:pPr marL="855663" lvl="1" indent="-342900"/>
            <a:r>
              <a:rPr lang="en-US" dirty="0" smtClean="0"/>
              <a:t>Organized by component/step</a:t>
            </a:r>
            <a:endParaRPr lang="en-US" dirty="0" smtClean="0"/>
          </a:p>
          <a:p>
            <a:pPr marL="855663" lvl="1" indent="-342900"/>
            <a:endParaRPr lang="en-US" dirty="0" smtClean="0"/>
          </a:p>
          <a:p>
            <a:endParaRPr lang="en-US"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905750" cy="2029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r>
              <a:rPr lang="en-US" smtClean="0"/>
              <a:t>Mike’s F360 class</a:t>
            </a:r>
            <a:endParaRPr lang="en-US" dirty="0" smtClean="0"/>
          </a:p>
        </p:txBody>
      </p:sp>
      <p:sp>
        <p:nvSpPr>
          <p:cNvPr id="3" name="Footer Placeholder 2"/>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5</a:t>
            </a:fld>
            <a:endParaRPr lang="en-US"/>
          </a:p>
        </p:txBody>
      </p:sp>
    </p:spTree>
    <p:extLst>
      <p:ext uri="{BB962C8B-B14F-4D97-AF65-F5344CB8AC3E}">
        <p14:creationId xmlns:p14="http://schemas.microsoft.com/office/powerpoint/2010/main" val="257361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Equations and functions</a:t>
            </a:r>
          </a:p>
        </p:txBody>
      </p:sp>
      <p:sp>
        <p:nvSpPr>
          <p:cNvPr id="3" name="Content Placeholder 2"/>
          <p:cNvSpPr>
            <a:spLocks noGrp="1"/>
          </p:cNvSpPr>
          <p:nvPr>
            <p:ph idx="1"/>
          </p:nvPr>
        </p:nvSpPr>
        <p:spPr/>
        <p:txBody>
          <a:bodyPr>
            <a:normAutofit/>
          </a:bodyPr>
          <a:lstStyle/>
          <a:p>
            <a:r>
              <a:rPr lang="en-US" sz="2000" dirty="0"/>
              <a:t>Equations</a:t>
            </a:r>
          </a:p>
          <a:p>
            <a:pPr lvl="1"/>
            <a:r>
              <a:rPr lang="en-US" sz="1800" dirty="0"/>
              <a:t>Just type in the equation you want, no “=” needed unless you are assigning a name to a model parameter.</a:t>
            </a:r>
          </a:p>
          <a:p>
            <a:pPr lvl="1"/>
            <a:r>
              <a:rPr lang="en-US" sz="1800" dirty="0">
                <a:solidFill>
                  <a:srgbClr val="FF0000"/>
                </a:solidFill>
              </a:rPr>
              <a:t>RED</a:t>
            </a:r>
            <a:r>
              <a:rPr lang="en-US" sz="1800" dirty="0"/>
              <a:t> means it’s not legal (often a units issue)</a:t>
            </a:r>
          </a:p>
          <a:p>
            <a:endParaRPr lang="en-US" sz="2000" dirty="0"/>
          </a:p>
          <a:p>
            <a:r>
              <a:rPr lang="en-US" sz="2000" dirty="0"/>
              <a:t>Algebraic operators</a:t>
            </a:r>
          </a:p>
          <a:p>
            <a:pPr marL="347663" lvl="1" indent="0">
              <a:buNone/>
            </a:pPr>
            <a:r>
              <a:rPr lang="en-US" sz="1800" dirty="0"/>
              <a:t>+ 	addition</a:t>
            </a:r>
          </a:p>
          <a:p>
            <a:pPr marL="347663" lvl="1" indent="0">
              <a:buNone/>
            </a:pPr>
            <a:r>
              <a:rPr lang="en-US" sz="1800" dirty="0"/>
              <a:t>- 	subtraction</a:t>
            </a:r>
          </a:p>
          <a:p>
            <a:pPr marL="347663" lvl="1" indent="0">
              <a:buNone/>
            </a:pPr>
            <a:r>
              <a:rPr lang="en-US" sz="1800" dirty="0"/>
              <a:t>% 	floating point modulo</a:t>
            </a:r>
          </a:p>
          <a:p>
            <a:pPr marL="347663" lvl="1" indent="0">
              <a:buNone/>
            </a:pPr>
            <a:r>
              <a:rPr lang="en-US" sz="1800" dirty="0"/>
              <a:t>* 	multiplication</a:t>
            </a:r>
          </a:p>
          <a:p>
            <a:pPr marL="347663" lvl="1" indent="0">
              <a:buNone/>
            </a:pPr>
            <a:r>
              <a:rPr lang="en-US" sz="1800" dirty="0"/>
              <a:t>/ 	division</a:t>
            </a:r>
          </a:p>
          <a:p>
            <a:pPr marL="347663" lvl="1" indent="0">
              <a:buNone/>
            </a:pPr>
            <a:r>
              <a:rPr lang="en-US" sz="1800" dirty="0"/>
              <a:t>^ 	power</a:t>
            </a:r>
          </a:p>
          <a:p>
            <a:pPr marL="347663" lvl="1" indent="0">
              <a:buNone/>
            </a:pPr>
            <a:r>
              <a:rPr lang="en-US" sz="1800" dirty="0"/>
              <a:t>( 	expression delimiter</a:t>
            </a:r>
          </a:p>
          <a:p>
            <a:pPr marL="347663" lvl="1" indent="0">
              <a:buNone/>
            </a:pPr>
            <a:r>
              <a:rPr lang="en-US" sz="1800" dirty="0"/>
              <a:t>)	expression delimiter</a:t>
            </a:r>
          </a:p>
          <a:p>
            <a:pPr marL="347663" lvl="1" indent="0">
              <a:buNone/>
            </a:pPr>
            <a:r>
              <a:rPr lang="en-US" sz="1800" dirty="0"/>
              <a:t>; 	delimiter for </a:t>
            </a:r>
            <a:r>
              <a:rPr lang="en-US" sz="1800" dirty="0" err="1"/>
              <a:t>multiargument</a:t>
            </a:r>
            <a:r>
              <a:rPr lang="en-US" sz="1800" dirty="0"/>
              <a:t> functions</a:t>
            </a:r>
          </a:p>
          <a:p>
            <a:endParaRPr lang="en-US" sz="2000" dirty="0"/>
          </a:p>
        </p:txBody>
      </p:sp>
      <p:sp>
        <p:nvSpPr>
          <p:cNvPr id="4" name="TextBox 3"/>
          <p:cNvSpPr txBox="1"/>
          <p:nvPr/>
        </p:nvSpPr>
        <p:spPr>
          <a:xfrm>
            <a:off x="533400" y="6153834"/>
            <a:ext cx="8001000" cy="523220"/>
          </a:xfrm>
          <a:prstGeom prst="rect">
            <a:avLst/>
          </a:prstGeom>
          <a:noFill/>
          <a:ln>
            <a:solidFill>
              <a:schemeClr val="tx2">
                <a:lumMod val="75000"/>
              </a:schemeClr>
            </a:solidFill>
          </a:ln>
        </p:spPr>
        <p:txBody>
          <a:bodyPr wrap="square" rtlCol="0">
            <a:spAutoFit/>
          </a:bodyPr>
          <a:lstStyle/>
          <a:p>
            <a:r>
              <a:rPr lang="en-US" sz="1400" dirty="0" smtClean="0"/>
              <a:t>Read </a:t>
            </a:r>
            <a:r>
              <a:rPr lang="en-US" sz="1400" dirty="0"/>
              <a:t>about it: https://help.autodesk.com/view/fusion360/ENU/?guid=GUID-76272551-3275-46C4-AE4D-10D58B408C20</a:t>
            </a:r>
          </a:p>
        </p:txBody>
      </p:sp>
      <p:sp>
        <p:nvSpPr>
          <p:cNvPr id="5" name="Date Placeholder 4"/>
          <p:cNvSpPr>
            <a:spLocks noGrp="1"/>
          </p:cNvSpPr>
          <p:nvPr>
            <p:ph type="dt" sz="half" idx="10"/>
          </p:nvPr>
        </p:nvSpPr>
        <p:spPr/>
        <p:txBody>
          <a:bodyPr/>
          <a:lstStyle/>
          <a:p>
            <a:r>
              <a:rPr lang="en-US" smtClean="0"/>
              <a:t>Mike’s F360 class</a:t>
            </a:r>
            <a:endParaRPr lang="en-US" dirty="0" smtClean="0"/>
          </a:p>
        </p:txBody>
      </p:sp>
      <p:sp>
        <p:nvSpPr>
          <p:cNvPr id="6" name="Footer Placeholder 5"/>
          <p:cNvSpPr>
            <a:spLocks noGrp="1"/>
          </p:cNvSpPr>
          <p:nvPr>
            <p:ph type="ftr" sz="quarter" idx="11"/>
          </p:nvPr>
        </p:nvSpPr>
        <p:spPr/>
        <p:txBody>
          <a:bodyPr/>
          <a:lstStyle/>
          <a:p>
            <a:r>
              <a:rPr lang="en-US" smtClean="0"/>
              <a:t>Module 3 – Parameters</a:t>
            </a:r>
            <a:endParaRPr lang="en-US" dirty="0" smtClean="0"/>
          </a:p>
        </p:txBody>
      </p:sp>
      <p:sp>
        <p:nvSpPr>
          <p:cNvPr id="7" name="Slide Number Placeholder 6"/>
          <p:cNvSpPr>
            <a:spLocks noGrp="1"/>
          </p:cNvSpPr>
          <p:nvPr>
            <p:ph type="sldNum" sz="quarter" idx="12"/>
          </p:nvPr>
        </p:nvSpPr>
        <p:spPr/>
        <p:txBody>
          <a:bodyPr/>
          <a:lstStyle/>
          <a:p>
            <a:fld id="{5DC0A060-C584-4883-99C2-B027E8EBB83D}" type="slidenum">
              <a:rPr lang="en-US" smtClean="0"/>
              <a:t>6</a:t>
            </a:fld>
            <a:endParaRPr lang="en-US"/>
          </a:p>
        </p:txBody>
      </p:sp>
    </p:spTree>
    <p:extLst>
      <p:ext uri="{BB962C8B-B14F-4D97-AF65-F5344CB8AC3E}">
        <p14:creationId xmlns:p14="http://schemas.microsoft.com/office/powerpoint/2010/main" val="229330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in equations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1079247"/>
              </p:ext>
            </p:extLst>
          </p:nvPr>
        </p:nvGraphicFramePr>
        <p:xfrm>
          <a:off x="457200" y="1066800"/>
          <a:ext cx="8305800" cy="5658046"/>
        </p:xfrm>
        <a:graphic>
          <a:graphicData uri="http://schemas.openxmlformats.org/drawingml/2006/table">
            <a:tbl>
              <a:tblPr>
                <a:tableStyleId>{5940675A-B579-460E-94D1-54222C63F5DA}</a:tableStyleId>
              </a:tblPr>
              <a:tblGrid>
                <a:gridCol w="1628587"/>
                <a:gridCol w="1343213"/>
                <a:gridCol w="5334000"/>
              </a:tblGrid>
              <a:tr h="130564">
                <a:tc>
                  <a:txBody>
                    <a:bodyPr/>
                    <a:lstStyle/>
                    <a:p>
                      <a:r>
                        <a:rPr lang="en-US" sz="1400" b="1" dirty="0"/>
                        <a:t>Syntax</a:t>
                      </a:r>
                    </a:p>
                  </a:txBody>
                  <a:tcPr marL="32641" marR="32641" marT="16321" marB="16321" anchor="ctr"/>
                </a:tc>
                <a:tc>
                  <a:txBody>
                    <a:bodyPr/>
                    <a:lstStyle/>
                    <a:p>
                      <a:r>
                        <a:rPr lang="en-US" sz="1400" b="1"/>
                        <a:t>Expected Types</a:t>
                      </a:r>
                    </a:p>
                  </a:txBody>
                  <a:tcPr marL="32641" marR="32641" marT="16321" marB="16321" anchor="ctr"/>
                </a:tc>
                <a:tc>
                  <a:txBody>
                    <a:bodyPr/>
                    <a:lstStyle/>
                    <a:p>
                      <a:r>
                        <a:rPr lang="en-US" sz="1400" b="1" dirty="0"/>
                        <a:t>Return Type</a:t>
                      </a:r>
                    </a:p>
                  </a:txBody>
                  <a:tcPr marL="32641" marR="32641" marT="16321" marB="16321" anchor="ctr"/>
                </a:tc>
              </a:tr>
              <a:tr h="130564">
                <a:tc>
                  <a:txBody>
                    <a:bodyPr/>
                    <a:lstStyle/>
                    <a:p>
                      <a:r>
                        <a:rPr lang="en-US" sz="1400" dirty="0"/>
                        <a:t>cos(expr)</a:t>
                      </a:r>
                    </a:p>
                  </a:txBody>
                  <a:tcPr marL="32641" marR="32641" marT="16321" marB="16321" anchor="ctr"/>
                </a:tc>
                <a:tc>
                  <a:txBody>
                    <a:bodyPr/>
                    <a:lstStyle/>
                    <a:p>
                      <a:r>
                        <a:rPr lang="en-US" sz="1400" dirty="0"/>
                        <a:t>angle</a:t>
                      </a:r>
                    </a:p>
                  </a:txBody>
                  <a:tcPr marL="32641" marR="32641" marT="16321" marB="16321" anchor="ctr"/>
                </a:tc>
                <a:tc>
                  <a:txBody>
                    <a:bodyPr/>
                    <a:lstStyle/>
                    <a:p>
                      <a:r>
                        <a:rPr lang="en-US" sz="1400"/>
                        <a:t>unitless</a:t>
                      </a:r>
                    </a:p>
                  </a:txBody>
                  <a:tcPr marL="32641" marR="32641" marT="16321" marB="16321" anchor="ctr"/>
                </a:tc>
              </a:tr>
              <a:tr h="130564">
                <a:tc>
                  <a:txBody>
                    <a:bodyPr/>
                    <a:lstStyle/>
                    <a:p>
                      <a:r>
                        <a:rPr lang="en-US" sz="1400"/>
                        <a:t>sin(expr)</a:t>
                      </a:r>
                    </a:p>
                  </a:txBody>
                  <a:tcPr marL="32641" marR="32641" marT="16321" marB="16321" anchor="ctr"/>
                </a:tc>
                <a:tc>
                  <a:txBody>
                    <a:bodyPr/>
                    <a:lstStyle/>
                    <a:p>
                      <a:r>
                        <a:rPr lang="en-US" sz="1400" dirty="0"/>
                        <a:t>angle</a:t>
                      </a:r>
                    </a:p>
                  </a:txBody>
                  <a:tcPr marL="32641" marR="32641" marT="16321" marB="16321" anchor="ctr"/>
                </a:tc>
                <a:tc>
                  <a:txBody>
                    <a:bodyPr/>
                    <a:lstStyle/>
                    <a:p>
                      <a:r>
                        <a:rPr lang="en-US" sz="1400"/>
                        <a:t>unitless</a:t>
                      </a:r>
                    </a:p>
                  </a:txBody>
                  <a:tcPr marL="32641" marR="32641" marT="16321" marB="16321" anchor="ctr"/>
                </a:tc>
              </a:tr>
              <a:tr h="130564">
                <a:tc>
                  <a:txBody>
                    <a:bodyPr/>
                    <a:lstStyle/>
                    <a:p>
                      <a:r>
                        <a:rPr lang="en-US" sz="1400"/>
                        <a:t>tan(expr)</a:t>
                      </a:r>
                    </a:p>
                  </a:txBody>
                  <a:tcPr marL="32641" marR="32641" marT="16321" marB="16321" anchor="ctr"/>
                </a:tc>
                <a:tc>
                  <a:txBody>
                    <a:bodyPr/>
                    <a:lstStyle/>
                    <a:p>
                      <a:r>
                        <a:rPr lang="en-US" sz="1400" dirty="0"/>
                        <a:t>angle</a:t>
                      </a:r>
                    </a:p>
                  </a:txBody>
                  <a:tcPr marL="32641" marR="32641" marT="16321" marB="16321" anchor="ctr"/>
                </a:tc>
                <a:tc>
                  <a:txBody>
                    <a:bodyPr/>
                    <a:lstStyle/>
                    <a:p>
                      <a:r>
                        <a:rPr lang="en-US" sz="1400"/>
                        <a:t>unitless</a:t>
                      </a:r>
                    </a:p>
                  </a:txBody>
                  <a:tcPr marL="32641" marR="32641" marT="16321" marB="16321" anchor="ctr"/>
                </a:tc>
              </a:tr>
              <a:tr h="130564">
                <a:tc>
                  <a:txBody>
                    <a:bodyPr/>
                    <a:lstStyle/>
                    <a:p>
                      <a:r>
                        <a:rPr lang="en-US" sz="1400"/>
                        <a:t>acos(expr)</a:t>
                      </a:r>
                    </a:p>
                  </a:txBody>
                  <a:tcPr marL="32641" marR="32641" marT="16321" marB="16321" anchor="ctr"/>
                </a:tc>
                <a:tc>
                  <a:txBody>
                    <a:bodyPr/>
                    <a:lstStyle/>
                    <a:p>
                      <a:r>
                        <a:rPr lang="en-US" sz="1400" dirty="0" err="1"/>
                        <a:t>unitless</a:t>
                      </a:r>
                      <a:endParaRPr lang="en-US" sz="1400" dirty="0"/>
                    </a:p>
                  </a:txBody>
                  <a:tcPr marL="32641" marR="32641" marT="16321" marB="16321" anchor="ctr"/>
                </a:tc>
                <a:tc>
                  <a:txBody>
                    <a:bodyPr/>
                    <a:lstStyle/>
                    <a:p>
                      <a:r>
                        <a:rPr lang="en-US" sz="1400"/>
                        <a:t>angle</a:t>
                      </a:r>
                    </a:p>
                  </a:txBody>
                  <a:tcPr marL="32641" marR="32641" marT="16321" marB="16321" anchor="ctr"/>
                </a:tc>
              </a:tr>
              <a:tr h="130564">
                <a:tc>
                  <a:txBody>
                    <a:bodyPr/>
                    <a:lstStyle/>
                    <a:p>
                      <a:r>
                        <a:rPr lang="en-US" sz="1400"/>
                        <a:t>asin(expr)</a:t>
                      </a:r>
                    </a:p>
                  </a:txBody>
                  <a:tcPr marL="32641" marR="32641" marT="16321" marB="16321" anchor="ctr"/>
                </a:tc>
                <a:tc>
                  <a:txBody>
                    <a:bodyPr/>
                    <a:lstStyle/>
                    <a:p>
                      <a:r>
                        <a:rPr lang="en-US" sz="1400" dirty="0" err="1"/>
                        <a:t>unitless</a:t>
                      </a:r>
                      <a:endParaRPr lang="en-US" sz="1400" dirty="0"/>
                    </a:p>
                  </a:txBody>
                  <a:tcPr marL="32641" marR="32641" marT="16321" marB="16321" anchor="ctr"/>
                </a:tc>
                <a:tc>
                  <a:txBody>
                    <a:bodyPr/>
                    <a:lstStyle/>
                    <a:p>
                      <a:r>
                        <a:rPr lang="en-US" sz="1400"/>
                        <a:t>angle</a:t>
                      </a:r>
                    </a:p>
                  </a:txBody>
                  <a:tcPr marL="32641" marR="32641" marT="16321" marB="16321" anchor="ctr"/>
                </a:tc>
              </a:tr>
              <a:tr h="130564">
                <a:tc>
                  <a:txBody>
                    <a:bodyPr/>
                    <a:lstStyle/>
                    <a:p>
                      <a:r>
                        <a:rPr lang="en-US" sz="1400"/>
                        <a:t>atan(expr)</a:t>
                      </a:r>
                    </a:p>
                  </a:txBody>
                  <a:tcPr marL="32641" marR="32641" marT="16321" marB="16321" anchor="ctr"/>
                </a:tc>
                <a:tc>
                  <a:txBody>
                    <a:bodyPr/>
                    <a:lstStyle/>
                    <a:p>
                      <a:r>
                        <a:rPr lang="en-US" sz="1400" dirty="0" err="1"/>
                        <a:t>unitless</a:t>
                      </a:r>
                      <a:endParaRPr lang="en-US" sz="1400" dirty="0"/>
                    </a:p>
                  </a:txBody>
                  <a:tcPr marL="32641" marR="32641" marT="16321" marB="16321" anchor="ctr"/>
                </a:tc>
                <a:tc>
                  <a:txBody>
                    <a:bodyPr/>
                    <a:lstStyle/>
                    <a:p>
                      <a:r>
                        <a:rPr lang="en-US" sz="1400" dirty="0"/>
                        <a:t>angle</a:t>
                      </a:r>
                    </a:p>
                  </a:txBody>
                  <a:tcPr marL="32641" marR="32641" marT="16321" marB="16321" anchor="ctr"/>
                </a:tc>
              </a:tr>
              <a:tr h="130564">
                <a:tc>
                  <a:txBody>
                    <a:bodyPr/>
                    <a:lstStyle/>
                    <a:p>
                      <a:r>
                        <a:rPr lang="en-US" sz="1400"/>
                        <a:t>cosh(expr)</a:t>
                      </a:r>
                    </a:p>
                  </a:txBody>
                  <a:tcPr marL="32641" marR="32641" marT="16321" marB="16321" anchor="ctr"/>
                </a:tc>
                <a:tc>
                  <a:txBody>
                    <a:bodyPr/>
                    <a:lstStyle/>
                    <a:p>
                      <a:r>
                        <a:rPr lang="en-US" sz="1400" dirty="0"/>
                        <a:t>angle</a:t>
                      </a:r>
                    </a:p>
                  </a:txBody>
                  <a:tcPr marL="32641" marR="32641" marT="16321" marB="16321" anchor="ctr"/>
                </a:tc>
                <a:tc>
                  <a:txBody>
                    <a:bodyPr/>
                    <a:lstStyle/>
                    <a:p>
                      <a:r>
                        <a:rPr lang="en-US" sz="1400" dirty="0" err="1"/>
                        <a:t>unitless</a:t>
                      </a:r>
                      <a:endParaRPr lang="en-US" sz="1400" dirty="0"/>
                    </a:p>
                  </a:txBody>
                  <a:tcPr marL="32641" marR="32641" marT="16321" marB="16321" anchor="ctr"/>
                </a:tc>
              </a:tr>
              <a:tr h="130564">
                <a:tc>
                  <a:txBody>
                    <a:bodyPr/>
                    <a:lstStyle/>
                    <a:p>
                      <a:r>
                        <a:rPr lang="en-US" sz="1400"/>
                        <a:t>sinh(expr)</a:t>
                      </a:r>
                    </a:p>
                  </a:txBody>
                  <a:tcPr marL="32641" marR="32641" marT="16321" marB="16321" anchor="ctr"/>
                </a:tc>
                <a:tc>
                  <a:txBody>
                    <a:bodyPr/>
                    <a:lstStyle/>
                    <a:p>
                      <a:r>
                        <a:rPr lang="en-US" sz="1400" dirty="0"/>
                        <a:t>angle</a:t>
                      </a:r>
                    </a:p>
                  </a:txBody>
                  <a:tcPr marL="32641" marR="32641" marT="16321" marB="16321" anchor="ctr"/>
                </a:tc>
                <a:tc>
                  <a:txBody>
                    <a:bodyPr/>
                    <a:lstStyle/>
                    <a:p>
                      <a:r>
                        <a:rPr lang="en-US" sz="1400" dirty="0" err="1"/>
                        <a:t>unitless</a:t>
                      </a:r>
                      <a:endParaRPr lang="en-US" sz="1400" dirty="0"/>
                    </a:p>
                  </a:txBody>
                  <a:tcPr marL="32641" marR="32641" marT="16321" marB="16321" anchor="ctr"/>
                </a:tc>
              </a:tr>
              <a:tr h="130564">
                <a:tc>
                  <a:txBody>
                    <a:bodyPr/>
                    <a:lstStyle/>
                    <a:p>
                      <a:r>
                        <a:rPr lang="en-US" sz="1400"/>
                        <a:t>tanh(expr)</a:t>
                      </a:r>
                    </a:p>
                  </a:txBody>
                  <a:tcPr marL="32641" marR="32641" marT="16321" marB="16321" anchor="ctr"/>
                </a:tc>
                <a:tc>
                  <a:txBody>
                    <a:bodyPr/>
                    <a:lstStyle/>
                    <a:p>
                      <a:r>
                        <a:rPr lang="en-US" sz="1400" dirty="0"/>
                        <a:t>angle</a:t>
                      </a:r>
                    </a:p>
                  </a:txBody>
                  <a:tcPr marL="32641" marR="32641" marT="16321" marB="16321" anchor="ctr"/>
                </a:tc>
                <a:tc>
                  <a:txBody>
                    <a:bodyPr/>
                    <a:lstStyle/>
                    <a:p>
                      <a:r>
                        <a:rPr lang="en-US" sz="1400" dirty="0" err="1"/>
                        <a:t>unitless</a:t>
                      </a:r>
                      <a:endParaRPr lang="en-US" sz="1400" dirty="0"/>
                    </a:p>
                  </a:txBody>
                  <a:tcPr marL="32641" marR="32641" marT="16321" marB="16321" anchor="ctr"/>
                </a:tc>
              </a:tr>
              <a:tr h="130564">
                <a:tc>
                  <a:txBody>
                    <a:bodyPr/>
                    <a:lstStyle/>
                    <a:p>
                      <a:r>
                        <a:rPr lang="en-US" sz="1400"/>
                        <a:t>sqrt(expr)</a:t>
                      </a:r>
                    </a:p>
                  </a:txBody>
                  <a:tcPr marL="32641" marR="32641" marT="16321" marB="16321" anchor="ctr"/>
                </a:tc>
                <a:tc>
                  <a:txBody>
                    <a:bodyPr/>
                    <a:lstStyle/>
                    <a:p>
                      <a:r>
                        <a:rPr lang="en-US" sz="1400" dirty="0"/>
                        <a:t>any</a:t>
                      </a:r>
                    </a:p>
                  </a:txBody>
                  <a:tcPr marL="32641" marR="32641" marT="16321" marB="16321" anchor="ctr"/>
                </a:tc>
                <a:tc>
                  <a:txBody>
                    <a:bodyPr/>
                    <a:lstStyle/>
                    <a:p>
                      <a:r>
                        <a:rPr lang="en-US" sz="1400" dirty="0"/>
                        <a:t>unit^1/2</a:t>
                      </a:r>
                    </a:p>
                  </a:txBody>
                  <a:tcPr marL="32641" marR="32641" marT="16321" marB="16321" anchor="ctr"/>
                </a:tc>
              </a:tr>
              <a:tr h="67656">
                <a:tc>
                  <a:txBody>
                    <a:bodyPr/>
                    <a:lstStyle/>
                    <a:p>
                      <a:r>
                        <a:rPr lang="en-US" sz="1400"/>
                        <a:t>sign(expr)</a:t>
                      </a:r>
                    </a:p>
                  </a:txBody>
                  <a:tcPr marL="32641" marR="32641" marT="16321" marB="16321" anchor="ctr"/>
                </a:tc>
                <a:tc>
                  <a:txBody>
                    <a:bodyPr/>
                    <a:lstStyle/>
                    <a:p>
                      <a:r>
                        <a:rPr lang="en-US" sz="1400"/>
                        <a:t>unitless</a:t>
                      </a:r>
                    </a:p>
                  </a:txBody>
                  <a:tcPr marL="32641" marR="32641" marT="16321" marB="16321" anchor="ctr"/>
                </a:tc>
                <a:tc>
                  <a:txBody>
                    <a:bodyPr/>
                    <a:lstStyle/>
                    <a:p>
                      <a:r>
                        <a:rPr lang="en-US" sz="1400" dirty="0" smtClean="0"/>
                        <a:t>Any, Return </a:t>
                      </a:r>
                      <a:r>
                        <a:rPr lang="en-US" sz="1400" dirty="0"/>
                        <a:t>0 if negative, 1 if positive</a:t>
                      </a:r>
                    </a:p>
                  </a:txBody>
                  <a:tcPr marL="32641" marR="32641" marT="16321" marB="16321" anchor="ctr"/>
                </a:tc>
              </a:tr>
              <a:tr h="80734">
                <a:tc>
                  <a:txBody>
                    <a:bodyPr/>
                    <a:lstStyle/>
                    <a:p>
                      <a:r>
                        <a:rPr lang="en-US" sz="1400" dirty="0" err="1"/>
                        <a:t>exp</a:t>
                      </a:r>
                      <a:r>
                        <a:rPr lang="en-US" sz="1400" dirty="0"/>
                        <a:t>(expr)</a:t>
                      </a:r>
                    </a:p>
                  </a:txBody>
                  <a:tcPr marL="32641" marR="32641" marT="16321" marB="16321" anchor="ctr"/>
                </a:tc>
                <a:tc>
                  <a:txBody>
                    <a:bodyPr/>
                    <a:lstStyle/>
                    <a:p>
                      <a:r>
                        <a:rPr lang="en-US" sz="1400" dirty="0" err="1"/>
                        <a:t>unitless</a:t>
                      </a:r>
                      <a:endParaRPr lang="en-US" sz="1400" dirty="0"/>
                    </a:p>
                  </a:txBody>
                  <a:tcPr marL="32641" marR="32641" marT="16321" marB="16321" anchor="ctr"/>
                </a:tc>
                <a:tc>
                  <a:txBody>
                    <a:bodyPr/>
                    <a:lstStyle/>
                    <a:p>
                      <a:r>
                        <a:rPr lang="en-US" sz="1400" dirty="0" smtClean="0"/>
                        <a:t>Any, Return </a:t>
                      </a:r>
                      <a:r>
                        <a:rPr lang="en-US" sz="1400" dirty="0"/>
                        <a:t>exponential power. For example, returns 2.688E43 for 100.</a:t>
                      </a:r>
                    </a:p>
                  </a:txBody>
                  <a:tcPr marL="32641" marR="32641" marT="16321" marB="16321" anchor="ctr"/>
                </a:tc>
              </a:tr>
              <a:tr h="93812">
                <a:tc>
                  <a:txBody>
                    <a:bodyPr/>
                    <a:lstStyle/>
                    <a:p>
                      <a:r>
                        <a:rPr lang="en-US" sz="1400"/>
                        <a:t>floor(expr)</a:t>
                      </a:r>
                    </a:p>
                  </a:txBody>
                  <a:tcPr marL="32641" marR="32641" marT="16321" marB="163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unitless</a:t>
                      </a:r>
                      <a:endParaRPr lang="en-US" sz="1400" dirty="0" smtClean="0"/>
                    </a:p>
                  </a:txBody>
                  <a:tcPr marL="32641" marR="32641" marT="16321" marB="16321" anchor="ctr"/>
                </a:tc>
                <a:tc>
                  <a:txBody>
                    <a:bodyPr/>
                    <a:lstStyle/>
                    <a:p>
                      <a:r>
                        <a:rPr lang="en-US" sz="1400" dirty="0" err="1" smtClean="0"/>
                        <a:t>ul</a:t>
                      </a:r>
                      <a:r>
                        <a:rPr lang="en-US" sz="1400" baseline="0" dirty="0" smtClean="0"/>
                        <a:t> </a:t>
                      </a:r>
                      <a:r>
                        <a:rPr lang="en-US" sz="1400" dirty="0" smtClean="0"/>
                        <a:t>Next </a:t>
                      </a:r>
                      <a:r>
                        <a:rPr lang="en-US" sz="1400" dirty="0"/>
                        <a:t>lowest whole number</a:t>
                      </a:r>
                    </a:p>
                  </a:txBody>
                  <a:tcPr marL="32641" marR="32641" marT="16321" marB="16321" anchor="ctr"/>
                </a:tc>
              </a:tr>
              <a:tr h="0">
                <a:tc>
                  <a:txBody>
                    <a:bodyPr/>
                    <a:lstStyle/>
                    <a:p>
                      <a:r>
                        <a:rPr lang="en-US" sz="1400"/>
                        <a:t>ceil(expr)</a:t>
                      </a:r>
                    </a:p>
                  </a:txBody>
                  <a:tcPr marL="32641" marR="32641" marT="16321" marB="163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unitless</a:t>
                      </a:r>
                      <a:endParaRPr lang="en-US" sz="1400" dirty="0" smtClean="0"/>
                    </a:p>
                  </a:txBody>
                  <a:tcPr marL="32641" marR="32641" marT="16321" marB="16321" anchor="ctr"/>
                </a:tc>
                <a:tc>
                  <a:txBody>
                    <a:bodyPr/>
                    <a:lstStyle/>
                    <a:p>
                      <a:r>
                        <a:rPr lang="en-US" sz="1400" dirty="0" err="1" smtClean="0"/>
                        <a:t>ul</a:t>
                      </a:r>
                      <a:r>
                        <a:rPr lang="en-US" sz="1400" dirty="0" smtClean="0"/>
                        <a:t>  Next </a:t>
                      </a:r>
                      <a:r>
                        <a:rPr lang="en-US" sz="1400" dirty="0"/>
                        <a:t>highest whole number</a:t>
                      </a:r>
                    </a:p>
                  </a:txBody>
                  <a:tcPr marL="32641" marR="32641" marT="16321" marB="16321" anchor="ctr"/>
                </a:tc>
              </a:tr>
              <a:tr h="0">
                <a:tc>
                  <a:txBody>
                    <a:bodyPr/>
                    <a:lstStyle/>
                    <a:p>
                      <a:r>
                        <a:rPr lang="en-US" sz="1400"/>
                        <a:t>round(expr)</a:t>
                      </a:r>
                    </a:p>
                  </a:txBody>
                  <a:tcPr marL="32641" marR="32641" marT="16321" marB="16321" anchor="ctr"/>
                </a:tc>
                <a:tc>
                  <a:txBody>
                    <a:bodyPr/>
                    <a:lstStyle/>
                    <a:p>
                      <a:r>
                        <a:rPr lang="en-US" sz="1400" dirty="0" err="1" smtClean="0"/>
                        <a:t>unitless</a:t>
                      </a:r>
                      <a:endParaRPr lang="en-US" sz="1400" dirty="0"/>
                    </a:p>
                  </a:txBody>
                  <a:tcPr marL="32641" marR="32641" marT="16321" marB="16321" anchor="ctr"/>
                </a:tc>
                <a:tc>
                  <a:txBody>
                    <a:bodyPr/>
                    <a:lstStyle/>
                    <a:p>
                      <a:r>
                        <a:rPr lang="en-US" sz="1400" dirty="0" err="1" smtClean="0"/>
                        <a:t>ul</a:t>
                      </a:r>
                      <a:r>
                        <a:rPr lang="en-US" sz="1400" dirty="0" smtClean="0"/>
                        <a:t>,   Closest </a:t>
                      </a:r>
                      <a:r>
                        <a:rPr lang="en-US" sz="1400" dirty="0"/>
                        <a:t>whole number</a:t>
                      </a:r>
                    </a:p>
                  </a:txBody>
                  <a:tcPr marL="32641" marR="32641" marT="16321" marB="16321" anchor="ctr"/>
                </a:tc>
              </a:tr>
              <a:tr h="0">
                <a:tc>
                  <a:txBody>
                    <a:bodyPr/>
                    <a:lstStyle/>
                    <a:p>
                      <a:r>
                        <a:rPr lang="en-US" sz="1400"/>
                        <a:t>abs(expr)</a:t>
                      </a:r>
                    </a:p>
                  </a:txBody>
                  <a:tcPr marL="32641" marR="32641" marT="16321" marB="16321" anchor="ctr"/>
                </a:tc>
                <a:tc>
                  <a:txBody>
                    <a:bodyPr/>
                    <a:lstStyle/>
                    <a:p>
                      <a:r>
                        <a:rPr lang="en-US" sz="1400" dirty="0"/>
                        <a:t>any</a:t>
                      </a:r>
                    </a:p>
                  </a:txBody>
                  <a:tcPr marL="32641" marR="32641" marT="16321" marB="16321" anchor="ctr"/>
                </a:tc>
                <a:tc>
                  <a:txBody>
                    <a:bodyPr/>
                    <a:lstStyle/>
                    <a:p>
                      <a:r>
                        <a:rPr lang="en-US" sz="1400" dirty="0"/>
                        <a:t>any</a:t>
                      </a:r>
                    </a:p>
                  </a:txBody>
                  <a:tcPr marL="32641" marR="32641" marT="16321" marB="16321" anchor="ctr"/>
                </a:tc>
              </a:tr>
              <a:tr h="69924">
                <a:tc>
                  <a:txBody>
                    <a:bodyPr/>
                    <a:lstStyle/>
                    <a:p>
                      <a:r>
                        <a:rPr lang="en-US" sz="1400"/>
                        <a:t>max(expr1;expr2)</a:t>
                      </a:r>
                    </a:p>
                  </a:txBody>
                  <a:tcPr marL="32641" marR="32641" marT="16321" marB="16321" anchor="ctr"/>
                </a:tc>
                <a:tc>
                  <a:txBody>
                    <a:bodyPr/>
                    <a:lstStyle/>
                    <a:p>
                      <a:r>
                        <a:rPr lang="en-US" sz="1400"/>
                        <a:t>any</a:t>
                      </a:r>
                    </a:p>
                  </a:txBody>
                  <a:tcPr marL="32641" marR="32641" marT="16321" marB="16321" anchor="ctr"/>
                </a:tc>
                <a:tc>
                  <a:txBody>
                    <a:bodyPr/>
                    <a:lstStyle/>
                    <a:p>
                      <a:r>
                        <a:rPr lang="en-US" sz="1400" dirty="0"/>
                        <a:t>any</a:t>
                      </a:r>
                    </a:p>
                  </a:txBody>
                  <a:tcPr marL="32641" marR="32641" marT="16321" marB="16321" anchor="ctr"/>
                </a:tc>
              </a:tr>
              <a:tr h="130564">
                <a:tc>
                  <a:txBody>
                    <a:bodyPr/>
                    <a:lstStyle/>
                    <a:p>
                      <a:r>
                        <a:rPr lang="en-US" sz="1400"/>
                        <a:t>min(expr1;expr2)</a:t>
                      </a:r>
                    </a:p>
                  </a:txBody>
                  <a:tcPr marL="32641" marR="32641" marT="16321" marB="16321" anchor="ctr"/>
                </a:tc>
                <a:tc>
                  <a:txBody>
                    <a:bodyPr/>
                    <a:lstStyle/>
                    <a:p>
                      <a:r>
                        <a:rPr lang="en-US" sz="1400" dirty="0"/>
                        <a:t>any</a:t>
                      </a:r>
                    </a:p>
                  </a:txBody>
                  <a:tcPr marL="32641" marR="32641" marT="16321" marB="16321" anchor="ctr"/>
                </a:tc>
                <a:tc>
                  <a:txBody>
                    <a:bodyPr/>
                    <a:lstStyle/>
                    <a:p>
                      <a:r>
                        <a:rPr lang="en-US" sz="1400" dirty="0"/>
                        <a:t>any</a:t>
                      </a:r>
                    </a:p>
                  </a:txBody>
                  <a:tcPr marL="32641" marR="32641" marT="16321" marB="16321" anchor="ctr"/>
                </a:tc>
              </a:tr>
              <a:tr h="130564">
                <a:tc>
                  <a:txBody>
                    <a:bodyPr/>
                    <a:lstStyle/>
                    <a:p>
                      <a:r>
                        <a:rPr lang="en-US" sz="1400"/>
                        <a:t>ln(expr)</a:t>
                      </a:r>
                    </a:p>
                  </a:txBody>
                  <a:tcPr marL="32641" marR="32641" marT="16321" marB="16321" anchor="ctr"/>
                </a:tc>
                <a:tc>
                  <a:txBody>
                    <a:bodyPr/>
                    <a:lstStyle/>
                    <a:p>
                      <a:r>
                        <a:rPr lang="en-US" sz="1400"/>
                        <a:t>unitless</a:t>
                      </a:r>
                    </a:p>
                  </a:txBody>
                  <a:tcPr marL="32641" marR="32641" marT="16321" marB="16321" anchor="ctr"/>
                </a:tc>
                <a:tc>
                  <a:txBody>
                    <a:bodyPr/>
                    <a:lstStyle/>
                    <a:p>
                      <a:r>
                        <a:rPr lang="en-US" sz="1400" dirty="0" err="1"/>
                        <a:t>unitless</a:t>
                      </a:r>
                      <a:endParaRPr lang="en-US" sz="1400" dirty="0"/>
                    </a:p>
                  </a:txBody>
                  <a:tcPr marL="32641" marR="32641" marT="16321" marB="16321" anchor="ctr"/>
                </a:tc>
              </a:tr>
              <a:tr h="130564">
                <a:tc>
                  <a:txBody>
                    <a:bodyPr/>
                    <a:lstStyle/>
                    <a:p>
                      <a:r>
                        <a:rPr lang="en-US" sz="1400"/>
                        <a:t>log(expr)</a:t>
                      </a:r>
                    </a:p>
                  </a:txBody>
                  <a:tcPr marL="32641" marR="32641" marT="16321" marB="16321" anchor="ctr"/>
                </a:tc>
                <a:tc>
                  <a:txBody>
                    <a:bodyPr/>
                    <a:lstStyle/>
                    <a:p>
                      <a:r>
                        <a:rPr lang="en-US" sz="1400"/>
                        <a:t>unitless</a:t>
                      </a:r>
                    </a:p>
                  </a:txBody>
                  <a:tcPr marL="32641" marR="32641" marT="16321" marB="16321" anchor="ctr"/>
                </a:tc>
                <a:tc>
                  <a:txBody>
                    <a:bodyPr/>
                    <a:lstStyle/>
                    <a:p>
                      <a:r>
                        <a:rPr lang="en-US" sz="1400" dirty="0" err="1"/>
                        <a:t>unitless</a:t>
                      </a:r>
                      <a:endParaRPr lang="en-US" sz="1400" dirty="0"/>
                    </a:p>
                  </a:txBody>
                  <a:tcPr marL="32641" marR="32641" marT="16321" marB="16321" anchor="ctr"/>
                </a:tc>
              </a:tr>
              <a:tr h="0">
                <a:tc>
                  <a:txBody>
                    <a:bodyPr/>
                    <a:lstStyle/>
                    <a:p>
                      <a:r>
                        <a:rPr lang="en-US" sz="1400" dirty="0"/>
                        <a:t>pow(expr1; expr2)</a:t>
                      </a:r>
                    </a:p>
                  </a:txBody>
                  <a:tcPr marL="32641" marR="32641" marT="16321" marB="16321" anchor="ctr"/>
                </a:tc>
                <a:tc>
                  <a:txBody>
                    <a:bodyPr/>
                    <a:lstStyle/>
                    <a:p>
                      <a:r>
                        <a:rPr lang="en-US" sz="1400" dirty="0"/>
                        <a:t>any, and </a:t>
                      </a:r>
                      <a:r>
                        <a:rPr lang="en-US" sz="1400" dirty="0" err="1" smtClean="0"/>
                        <a:t>unitless</a:t>
                      </a:r>
                      <a:endParaRPr lang="en-US" sz="1400" dirty="0"/>
                    </a:p>
                  </a:txBody>
                  <a:tcPr marL="32641" marR="32641" marT="16321" marB="16321" anchor="ctr"/>
                </a:tc>
                <a:tc>
                  <a:txBody>
                    <a:bodyPr/>
                    <a:lstStyle/>
                    <a:p>
                      <a:r>
                        <a:rPr lang="en-US" sz="1400" dirty="0"/>
                        <a:t>unit^expr2</a:t>
                      </a:r>
                    </a:p>
                  </a:txBody>
                  <a:tcPr marL="32641" marR="32641" marT="16321" marB="16321" anchor="ctr"/>
                </a:tc>
              </a:tr>
              <a:tr h="130564">
                <a:tc>
                  <a:txBody>
                    <a:bodyPr/>
                    <a:lstStyle/>
                    <a:p>
                      <a:r>
                        <a:rPr lang="en-US" sz="1400" dirty="0"/>
                        <a:t>random()</a:t>
                      </a:r>
                    </a:p>
                  </a:txBody>
                  <a:tcPr marL="32641" marR="32641" marT="16321" marB="16321" anchor="ctr"/>
                </a:tc>
                <a:tc>
                  <a:txBody>
                    <a:bodyPr/>
                    <a:lstStyle/>
                    <a:p>
                      <a:r>
                        <a:rPr lang="en-US" sz="1400"/>
                        <a:t>unitless</a:t>
                      </a:r>
                    </a:p>
                  </a:txBody>
                  <a:tcPr marL="32641" marR="32641" marT="16321" marB="16321" anchor="ctr"/>
                </a:tc>
                <a:tc>
                  <a:txBody>
                    <a:bodyPr/>
                    <a:lstStyle/>
                    <a:p>
                      <a:r>
                        <a:rPr lang="en-US" sz="1400" dirty="0" err="1"/>
                        <a:t>unitless</a:t>
                      </a:r>
                      <a:endParaRPr lang="en-US" sz="1400" dirty="0"/>
                    </a:p>
                  </a:txBody>
                  <a:tcPr marL="32641" marR="32641" marT="16321" marB="16321" anchor="ctr"/>
                </a:tc>
              </a:tr>
            </a:tbl>
          </a:graphicData>
        </a:graphic>
      </p:graphicFrame>
      <p:sp>
        <p:nvSpPr>
          <p:cNvPr id="3" name="Date Placeholder 2"/>
          <p:cNvSpPr>
            <a:spLocks noGrp="1"/>
          </p:cNvSpPr>
          <p:nvPr>
            <p:ph type="dt" sz="half" idx="10"/>
          </p:nvPr>
        </p:nvSpPr>
        <p:spPr/>
        <p:txBody>
          <a:bodyPr/>
          <a:lstStyle/>
          <a:p>
            <a:r>
              <a:rPr lang="en-US" smtClean="0"/>
              <a:t>Mike’s F360 class</a:t>
            </a:r>
            <a:endParaRPr lang="en-US" dirty="0" smtClean="0"/>
          </a:p>
        </p:txBody>
      </p:sp>
      <p:sp>
        <p:nvSpPr>
          <p:cNvPr id="5" name="Footer Placeholder 4"/>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7</a:t>
            </a:fld>
            <a:endParaRPr lang="en-US"/>
          </a:p>
        </p:txBody>
      </p:sp>
    </p:spTree>
    <p:extLst>
      <p:ext uri="{BB962C8B-B14F-4D97-AF65-F5344CB8AC3E}">
        <p14:creationId xmlns:p14="http://schemas.microsoft.com/office/powerpoint/2010/main" val="405994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Watch and Do</a:t>
            </a:r>
            <a:endParaRPr lang="en-US" dirty="0"/>
          </a:p>
        </p:txBody>
      </p:sp>
      <p:sp>
        <p:nvSpPr>
          <p:cNvPr id="5" name="Content Placeholder 4"/>
          <p:cNvSpPr>
            <a:spLocks noGrp="1"/>
          </p:cNvSpPr>
          <p:nvPr>
            <p:ph idx="1"/>
          </p:nvPr>
        </p:nvSpPr>
        <p:spPr/>
        <p:txBody>
          <a:bodyPr>
            <a:normAutofit/>
          </a:bodyPr>
          <a:lstStyle/>
          <a:p>
            <a:pPr marL="457200" indent="-457200">
              <a:buFont typeface="+mj-lt"/>
              <a:buAutoNum type="arabicPeriod"/>
            </a:pPr>
            <a:r>
              <a:rPr lang="en-US" sz="2000" dirty="0" smtClean="0"/>
              <a:t>Access the parameters window</a:t>
            </a:r>
          </a:p>
          <a:p>
            <a:pPr marL="969963" lvl="1" indent="-457200">
              <a:buFont typeface="+mj-lt"/>
              <a:buAutoNum type="arabicPeriod"/>
            </a:pPr>
            <a:r>
              <a:rPr lang="en-US" sz="1800" dirty="0" smtClean="0"/>
              <a:t>create a</a:t>
            </a:r>
            <a:r>
              <a:rPr lang="en-US" sz="1800" i="1" dirty="0" smtClean="0"/>
              <a:t> </a:t>
            </a:r>
            <a:r>
              <a:rPr lang="en-US" sz="1800" b="1" i="1" dirty="0" smtClean="0">
                <a:solidFill>
                  <a:srgbClr val="0070C0"/>
                </a:solidFill>
              </a:rPr>
              <a:t>User Parameter</a:t>
            </a:r>
            <a:r>
              <a:rPr lang="en-US" sz="1800" dirty="0" smtClean="0"/>
              <a:t> </a:t>
            </a:r>
            <a:r>
              <a:rPr lang="en-US" sz="1800" dirty="0" smtClean="0"/>
              <a:t>called </a:t>
            </a:r>
            <a:r>
              <a:rPr lang="en-US" sz="1800" dirty="0" smtClean="0"/>
              <a:t>“</a:t>
            </a:r>
            <a:r>
              <a:rPr lang="en-US" sz="1800" dirty="0" err="1" smtClean="0"/>
              <a:t>my_width</a:t>
            </a:r>
            <a:r>
              <a:rPr lang="en-US" sz="1800" dirty="0" smtClean="0"/>
              <a:t>”</a:t>
            </a:r>
            <a:endParaRPr lang="en-US" sz="1800" dirty="0" smtClean="0"/>
          </a:p>
          <a:p>
            <a:pPr marL="969963" lvl="1" indent="-457200">
              <a:buFont typeface="+mj-lt"/>
              <a:buAutoNum type="arabicPeriod"/>
            </a:pPr>
            <a:r>
              <a:rPr lang="en-US" sz="1800" dirty="0" smtClean="0"/>
              <a:t>Value = 20mm</a:t>
            </a:r>
          </a:p>
          <a:p>
            <a:pPr marL="969963" lvl="1" indent="-457200">
              <a:buFont typeface="+mj-lt"/>
              <a:buAutoNum type="arabicPeriod"/>
            </a:pPr>
            <a:r>
              <a:rPr lang="en-US" sz="1800" dirty="0" smtClean="0"/>
              <a:t>Close the window.</a:t>
            </a:r>
          </a:p>
          <a:p>
            <a:pPr marL="457200" indent="-457200">
              <a:buFont typeface="+mj-lt"/>
              <a:buAutoNum type="arabicPeriod"/>
            </a:pPr>
            <a:r>
              <a:rPr lang="en-US" sz="2000" dirty="0" smtClean="0"/>
              <a:t>Create a sketch </a:t>
            </a:r>
          </a:p>
          <a:p>
            <a:pPr marL="969963" lvl="1" indent="-457200">
              <a:buFont typeface="+mj-lt"/>
              <a:buAutoNum type="arabicPeriod"/>
            </a:pPr>
            <a:r>
              <a:rPr lang="en-US" sz="1800" dirty="0" smtClean="0"/>
              <a:t>Draw a rectangle. </a:t>
            </a:r>
          </a:p>
          <a:p>
            <a:pPr marL="969963" lvl="1" indent="-457200">
              <a:buFont typeface="+mj-lt"/>
              <a:buAutoNum type="arabicPeriod"/>
            </a:pPr>
            <a:r>
              <a:rPr lang="en-US" sz="1800" dirty="0"/>
              <a:t>Dimension the  height with </a:t>
            </a:r>
            <a:r>
              <a:rPr lang="en-US" sz="1800" dirty="0" smtClean="0"/>
              <a:t>“</a:t>
            </a:r>
            <a:r>
              <a:rPr lang="en-US" sz="1800" dirty="0" err="1" smtClean="0"/>
              <a:t>my_height</a:t>
            </a:r>
            <a:r>
              <a:rPr lang="en-US" sz="1800" dirty="0" smtClean="0"/>
              <a:t>=50”. This is a named </a:t>
            </a:r>
            <a:r>
              <a:rPr lang="en-US" sz="1800" b="1" i="1" dirty="0" smtClean="0">
                <a:solidFill>
                  <a:srgbClr val="0070C0"/>
                </a:solidFill>
              </a:rPr>
              <a:t>Model parameter.</a:t>
            </a:r>
            <a:endParaRPr lang="en-US" sz="1800" b="1" i="1" dirty="0">
              <a:solidFill>
                <a:srgbClr val="0070C0"/>
              </a:solidFill>
            </a:endParaRPr>
          </a:p>
          <a:p>
            <a:pPr marL="969963" lvl="1" indent="-457200">
              <a:buFont typeface="+mj-lt"/>
              <a:buAutoNum type="arabicPeriod"/>
            </a:pPr>
            <a:r>
              <a:rPr lang="en-US" sz="1800" dirty="0" smtClean="0"/>
              <a:t>Dimension the width  - start typing </a:t>
            </a:r>
            <a:r>
              <a:rPr lang="en-US" sz="1800" dirty="0" smtClean="0"/>
              <a:t>“</a:t>
            </a:r>
            <a:r>
              <a:rPr lang="en-US" sz="1800" dirty="0" err="1" smtClean="0"/>
              <a:t>my_width</a:t>
            </a:r>
            <a:r>
              <a:rPr lang="en-US" sz="1800" dirty="0" smtClean="0"/>
              <a:t>” </a:t>
            </a:r>
            <a:r>
              <a:rPr lang="en-US" sz="1800" dirty="0" smtClean="0"/>
              <a:t>and note that the </a:t>
            </a:r>
            <a:r>
              <a:rPr lang="en-US" sz="1800" b="1" i="1" dirty="0" smtClean="0">
                <a:solidFill>
                  <a:srgbClr val="0070C0"/>
                </a:solidFill>
              </a:rPr>
              <a:t>User Parameter</a:t>
            </a:r>
            <a:r>
              <a:rPr lang="en-US" sz="1800" dirty="0" smtClean="0"/>
              <a:t> </a:t>
            </a:r>
            <a:r>
              <a:rPr lang="en-US" sz="1800" dirty="0" smtClean="0"/>
              <a:t>pops up in a selection </a:t>
            </a:r>
            <a:r>
              <a:rPr lang="en-US" sz="1800" dirty="0" smtClean="0"/>
              <a:t>box as soon as you type the “m”. Also note that “</a:t>
            </a:r>
            <a:r>
              <a:rPr lang="en-US" sz="1800" dirty="0" err="1" smtClean="0"/>
              <a:t>my_height</a:t>
            </a:r>
            <a:r>
              <a:rPr lang="en-US" sz="1800" dirty="0" smtClean="0"/>
              <a:t>” does not.  </a:t>
            </a:r>
            <a:r>
              <a:rPr lang="en-US" sz="1800" dirty="0"/>
              <a:t>User </a:t>
            </a:r>
            <a:r>
              <a:rPr lang="en-US" sz="1800" dirty="0" err="1"/>
              <a:t>Paramters</a:t>
            </a:r>
            <a:r>
              <a:rPr lang="en-US" sz="1800" dirty="0" smtClean="0"/>
              <a:t> will auto-complete, but </a:t>
            </a:r>
            <a:r>
              <a:rPr lang="en-US" sz="1800" b="1" i="1" dirty="0" smtClean="0">
                <a:solidFill>
                  <a:srgbClr val="0070C0"/>
                </a:solidFill>
              </a:rPr>
              <a:t>Model Parameters</a:t>
            </a:r>
            <a:r>
              <a:rPr lang="en-US" sz="1800" dirty="0" smtClean="0"/>
              <a:t> must be </a:t>
            </a:r>
            <a:r>
              <a:rPr lang="en-US" sz="1800" dirty="0" err="1" smtClean="0"/>
              <a:t>fuly</a:t>
            </a:r>
            <a:r>
              <a:rPr lang="en-US" sz="1800" dirty="0" smtClean="0"/>
              <a:t> (and perfectly) typed to be reused.</a:t>
            </a:r>
            <a:endParaRPr lang="en-US" sz="1800" dirty="0" smtClean="0"/>
          </a:p>
          <a:p>
            <a:pPr marL="457200" indent="-457200">
              <a:buFont typeface="+mj-lt"/>
              <a:buAutoNum type="arabicPeriod"/>
            </a:pPr>
            <a:r>
              <a:rPr lang="en-US" sz="2000" dirty="0" smtClean="0"/>
              <a:t>Extrude the rectangle 100mm</a:t>
            </a:r>
          </a:p>
          <a:p>
            <a:pPr marL="969963" lvl="1" indent="-457200">
              <a:buFont typeface="+mj-lt"/>
              <a:buAutoNum type="arabicPeriod"/>
            </a:pPr>
            <a:r>
              <a:rPr lang="en-US" sz="1800" dirty="0" smtClean="0"/>
              <a:t>Rename the extrusion on the timeline to “My named Extrusion”</a:t>
            </a:r>
          </a:p>
          <a:p>
            <a:pPr marL="457200" indent="-457200">
              <a:buFont typeface="+mj-lt"/>
              <a:buAutoNum type="arabicPeriod"/>
            </a:pPr>
            <a:r>
              <a:rPr lang="en-US" sz="2000" dirty="0" smtClean="0"/>
              <a:t>Radius two edges of the extruded shape</a:t>
            </a:r>
          </a:p>
          <a:p>
            <a:pPr marL="457200" indent="-457200">
              <a:buFont typeface="+mj-lt"/>
              <a:buAutoNum type="arabicPeriod"/>
            </a:pPr>
            <a:r>
              <a:rPr lang="en-US" sz="2000" dirty="0" smtClean="0"/>
              <a:t>Return to the parameter window</a:t>
            </a:r>
          </a:p>
          <a:p>
            <a:endParaRPr lang="en-US" sz="2000" dirty="0"/>
          </a:p>
        </p:txBody>
      </p:sp>
      <p:sp>
        <p:nvSpPr>
          <p:cNvPr id="2" name="Date Placeholder 1"/>
          <p:cNvSpPr>
            <a:spLocks noGrp="1"/>
          </p:cNvSpPr>
          <p:nvPr>
            <p:ph type="dt" sz="half" idx="10"/>
          </p:nvPr>
        </p:nvSpPr>
        <p:spPr/>
        <p:txBody>
          <a:bodyPr/>
          <a:lstStyle/>
          <a:p>
            <a:r>
              <a:rPr lang="en-US" smtClean="0"/>
              <a:t>Mike’s F360 class</a:t>
            </a:r>
            <a:endParaRPr lang="en-US" dirty="0" smtClean="0"/>
          </a:p>
        </p:txBody>
      </p:sp>
      <p:sp>
        <p:nvSpPr>
          <p:cNvPr id="3" name="Footer Placeholder 2"/>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8</a:t>
            </a:fld>
            <a:endParaRPr lang="en-US"/>
          </a:p>
        </p:txBody>
      </p:sp>
    </p:spTree>
    <p:extLst>
      <p:ext uri="{BB962C8B-B14F-4D97-AF65-F5344CB8AC3E}">
        <p14:creationId xmlns:p14="http://schemas.microsoft.com/office/powerpoint/2010/main" val="1292632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a:t>
            </a:r>
            <a:r>
              <a:rPr lang="en-US" dirty="0" smtClean="0"/>
              <a:t>window</a:t>
            </a:r>
            <a:endParaRPr lang="en-US" dirty="0"/>
          </a:p>
        </p:txBody>
      </p:sp>
      <p:sp>
        <p:nvSpPr>
          <p:cNvPr id="3" name="Content Placeholder 2"/>
          <p:cNvSpPr>
            <a:spLocks noGrp="1"/>
          </p:cNvSpPr>
          <p:nvPr>
            <p:ph idx="1"/>
          </p:nvPr>
        </p:nvSpPr>
        <p:spPr>
          <a:xfrm>
            <a:off x="444500" y="3733800"/>
            <a:ext cx="8229600" cy="2743200"/>
          </a:xfrm>
        </p:spPr>
        <p:txBody>
          <a:bodyPr>
            <a:normAutofit/>
          </a:bodyPr>
          <a:lstStyle/>
          <a:p>
            <a:pPr marL="342900" indent="-342900">
              <a:buFont typeface="Arial" panose="020B0604020202020204" pitchFamily="34" charset="0"/>
              <a:buChar char="•"/>
            </a:pPr>
            <a:r>
              <a:rPr lang="en-US" sz="2000" dirty="0" smtClean="0"/>
              <a:t>Note where each value showed up.</a:t>
            </a:r>
          </a:p>
          <a:p>
            <a:pPr marL="342900" indent="-342900">
              <a:buFont typeface="Arial" panose="020B0604020202020204" pitchFamily="34" charset="0"/>
              <a:buChar char="•"/>
            </a:pPr>
            <a:r>
              <a:rPr lang="en-US" sz="2000" dirty="0" smtClean="0"/>
              <a:t>Parameters you did not name are named by Fusion  - “d1”, “d2”, “d3”, etc.</a:t>
            </a:r>
          </a:p>
          <a:p>
            <a:pPr marL="342900" indent="-342900">
              <a:buFont typeface="Arial" panose="020B0604020202020204" pitchFamily="34" charset="0"/>
              <a:buChar char="•"/>
            </a:pPr>
            <a:r>
              <a:rPr lang="en-US" sz="2000" dirty="0" smtClean="0"/>
              <a:t>Change any value and note the change in the object. (Try using different units)</a:t>
            </a:r>
          </a:p>
          <a:p>
            <a:pPr marL="342900" indent="-342900">
              <a:buFont typeface="Arial" panose="020B0604020202020204" pitchFamily="34" charset="0"/>
              <a:buChar char="•"/>
            </a:pPr>
            <a:r>
              <a:rPr lang="en-US" sz="2000" dirty="0" smtClean="0"/>
              <a:t>Change a name in the window (and try to reuse an existing name)</a:t>
            </a:r>
          </a:p>
          <a:p>
            <a:pPr marL="342900" indent="-342900">
              <a:buFont typeface="Arial" panose="020B0604020202020204" pitchFamily="34" charset="0"/>
              <a:buChar char="•"/>
            </a:pPr>
            <a:r>
              <a:rPr lang="en-US" sz="2000" dirty="0" smtClean="0"/>
              <a:t>Add an equation in the </a:t>
            </a:r>
            <a:r>
              <a:rPr lang="en-US" sz="2000" b="1" i="1" dirty="0" smtClean="0">
                <a:solidFill>
                  <a:srgbClr val="0070C0"/>
                </a:solidFill>
              </a:rPr>
              <a:t>Expression</a:t>
            </a:r>
            <a:r>
              <a:rPr lang="en-US" sz="2000" dirty="0" smtClean="0"/>
              <a:t> column.</a:t>
            </a:r>
            <a:endParaRPr lang="en-US" sz="2000" dirty="0" smtClean="0"/>
          </a:p>
        </p:txBody>
      </p:sp>
      <p:sp>
        <p:nvSpPr>
          <p:cNvPr id="4" name="Date Placeholder 3"/>
          <p:cNvSpPr>
            <a:spLocks noGrp="1"/>
          </p:cNvSpPr>
          <p:nvPr>
            <p:ph type="dt" sz="half" idx="10"/>
          </p:nvPr>
        </p:nvSpPr>
        <p:spPr/>
        <p:txBody>
          <a:bodyPr/>
          <a:lstStyle/>
          <a:p>
            <a:r>
              <a:rPr lang="en-US" smtClean="0"/>
              <a:t>Mike’s F360 class</a:t>
            </a:r>
            <a:endParaRPr lang="en-US" dirty="0" smtClean="0"/>
          </a:p>
        </p:txBody>
      </p:sp>
      <p:sp>
        <p:nvSpPr>
          <p:cNvPr id="5" name="Footer Placeholder 4"/>
          <p:cNvSpPr>
            <a:spLocks noGrp="1"/>
          </p:cNvSpPr>
          <p:nvPr>
            <p:ph type="ftr" sz="quarter" idx="11"/>
          </p:nvPr>
        </p:nvSpPr>
        <p:spPr/>
        <p:txBody>
          <a:bodyPr/>
          <a:lstStyle/>
          <a:p>
            <a:r>
              <a:rPr lang="en-US" smtClean="0"/>
              <a:t>Module 3 – Parameters</a:t>
            </a:r>
            <a:endParaRPr lang="en-US" dirty="0" smtClean="0"/>
          </a:p>
        </p:txBody>
      </p:sp>
      <p:sp>
        <p:nvSpPr>
          <p:cNvPr id="6" name="Slide Number Placeholder 5"/>
          <p:cNvSpPr>
            <a:spLocks noGrp="1"/>
          </p:cNvSpPr>
          <p:nvPr>
            <p:ph type="sldNum" sz="quarter" idx="12"/>
          </p:nvPr>
        </p:nvSpPr>
        <p:spPr/>
        <p:txBody>
          <a:bodyPr/>
          <a:lstStyle/>
          <a:p>
            <a:fld id="{5DC0A060-C584-4883-99C2-B027E8EBB83D}" type="slidenum">
              <a:rPr lang="en-US" smtClean="0"/>
              <a:t>9</a:t>
            </a:fld>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122" b="30796"/>
          <a:stretch/>
        </p:blipFill>
        <p:spPr bwMode="auto">
          <a:xfrm>
            <a:off x="609600" y="762000"/>
            <a:ext cx="7962900"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7351818"/>
      </p:ext>
    </p:extLst>
  </p:cSld>
  <p:clrMapOvr>
    <a:masterClrMapping/>
  </p:clrMapOvr>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645</TotalTime>
  <Words>1948</Words>
  <Application>Microsoft Office PowerPoint</Application>
  <PresentationFormat>On-screen Show (4:3)</PresentationFormat>
  <Paragraphs>310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Theme</vt:lpstr>
      <vt:lpstr>Mike’s Fusion 360 Class</vt:lpstr>
      <vt:lpstr>Module 3 - Parameters</vt:lpstr>
      <vt:lpstr>Types of parameters we will cover in this class</vt:lpstr>
      <vt:lpstr>Accessing the Parameters Window</vt:lpstr>
      <vt:lpstr>The parameters window</vt:lpstr>
      <vt:lpstr>Equations and functions</vt:lpstr>
      <vt:lpstr>Functions in equations</vt:lpstr>
      <vt:lpstr>Watch and Do</vt:lpstr>
      <vt:lpstr>Parameters window</vt:lpstr>
      <vt:lpstr>Watch and Do – Copying Components</vt:lpstr>
      <vt:lpstr>Watch and Do – Copying Components continued</vt:lpstr>
      <vt:lpstr>Paste vs Paste New Summary</vt:lpstr>
      <vt:lpstr>Tidbits</vt:lpstr>
      <vt:lpstr>Design Example -  Allen Wrench handles</vt:lpstr>
      <vt:lpstr>Design Example -  Allen Wrench handles</vt:lpstr>
      <vt:lpstr>Components and Sketch structure</vt:lpstr>
      <vt:lpstr>Collection of wrenches from my bench</vt:lpstr>
      <vt:lpstr>Wrenches sketch</vt:lpstr>
      <vt:lpstr>handle Master sketch</vt:lpstr>
      <vt:lpstr>Allen Wrench side view sketch (in placeholder) (all the dimensions for this family member)</vt:lpstr>
      <vt:lpstr>handle cross section sketch (within master handle component)</vt:lpstr>
      <vt:lpstr>Making the family members</vt:lpstr>
      <vt:lpstr>After class practice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 Parameters</dc:title>
  <dc:creator>ms</dc:creator>
  <cp:lastModifiedBy>ms</cp:lastModifiedBy>
  <cp:revision>40</cp:revision>
  <dcterms:created xsi:type="dcterms:W3CDTF">2020-09-20T15:26:57Z</dcterms:created>
  <dcterms:modified xsi:type="dcterms:W3CDTF">2020-10-12T23:28:11Z</dcterms:modified>
</cp:coreProperties>
</file>