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3"/>
  </p:notesMasterIdLst>
  <p:sldIdLst>
    <p:sldId id="256" r:id="rId2"/>
    <p:sldId id="28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8" r:id="rId14"/>
    <p:sldId id="283" r:id="rId15"/>
    <p:sldId id="285" r:id="rId16"/>
    <p:sldId id="284" r:id="rId17"/>
    <p:sldId id="289" r:id="rId18"/>
    <p:sldId id="290" r:id="rId19"/>
    <p:sldId id="292" r:id="rId20"/>
    <p:sldId id="291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D74FE-0842-43F5-8748-38C4A07252C4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870F6-514B-465E-9626-82002DBDB3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32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B4C1-83B2-46EE-B3DB-315BD3BA9EBF}" type="datetime1">
              <a:rPr lang="de-DE" smtClean="0"/>
              <a:t>18.01.2018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BC38-88A3-4577-896C-B3FEE8C7E5FF}" type="datetime1">
              <a:rPr lang="de-DE" smtClean="0"/>
              <a:t>18.01.2018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78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1B67-B038-45DC-802B-A8D243EE20F3}" type="datetime1">
              <a:rPr lang="de-DE" smtClean="0"/>
              <a:t>18.01.2018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16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A1E7-C9E2-4853-B007-E822659563EF}" type="datetime1">
              <a:rPr lang="de-DE" smtClean="0"/>
              <a:t>18.01.2018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49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A41E-9BF9-4EA9-963E-791B91409D1A}" type="datetime1">
              <a:rPr lang="de-DE" smtClean="0"/>
              <a:t>18.01.2018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5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392C-C887-48AF-8B4F-E9A3F0D511C4}" type="datetime1">
              <a:rPr lang="de-DE" smtClean="0"/>
              <a:t>18.01.2018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90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89F1-B323-4840-AE81-A79D3FBF8E14}" type="datetime1">
              <a:rPr lang="de-DE" smtClean="0"/>
              <a:t>18.01.2018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9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C868-2ABE-401E-BF2B-661DA6C6FC5E}" type="datetime1">
              <a:rPr lang="de-DE" smtClean="0"/>
              <a:t>18.01.2018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2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17A6-C585-4AC6-802C-9FA5C187725F}" type="datetime1">
              <a:rPr lang="de-DE" smtClean="0"/>
              <a:t>18.01.2018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Johann Schröder, Kevin Penner, Michael Tuszynski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10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082326-FA76-442B-9184-5387A637D579}" type="datetime1">
              <a:rPr lang="de-DE" smtClean="0"/>
              <a:t>18.01.2018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Johann Schröder, Kevin Penner, Michael Tuszynski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7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5160-D0B7-48E2-B299-B9253265F1EE}" type="datetime1">
              <a:rPr lang="de-DE" smtClean="0"/>
              <a:t>18.01.2018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 Schröder, Kevin Penner, Michael Tuszynski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62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768FB2-0541-41FD-BE1E-CECD6DA0281B}" type="datetime1">
              <a:rPr lang="de-DE" smtClean="0"/>
              <a:t>18.01.2018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Johann Schröder, Kevin Penner, Michael Tuszynski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38BFD1-898B-4ABD-A7E4-9AD96C21470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2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C9A1A-D7E6-4BD5-834B-0B4995CC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9932" y="680001"/>
            <a:ext cx="8791575" cy="1667911"/>
          </a:xfrm>
        </p:spPr>
        <p:txBody>
          <a:bodyPr>
            <a:normAutofit fontScale="90000"/>
          </a:bodyPr>
          <a:lstStyle/>
          <a:p>
            <a:r>
              <a:rPr lang="de-DE" sz="4000" cap="none" dirty="0"/>
              <a:t>Bionische Methoden der Optimierung</a:t>
            </a:r>
            <a:br>
              <a:rPr lang="de-DE" sz="4000" cap="none" dirty="0"/>
            </a:br>
            <a:r>
              <a:rPr lang="de-DE" sz="4000" cap="none" dirty="0"/>
              <a:t>WS 2017/18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F7C797-2D5C-4A91-9A93-81243E7D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586" y="6422128"/>
            <a:ext cx="8791575" cy="500578"/>
          </a:xfrm>
        </p:spPr>
        <p:txBody>
          <a:bodyPr>
            <a:normAutofit/>
          </a:bodyPr>
          <a:lstStyle/>
          <a:p>
            <a:pPr algn="ctr"/>
            <a:r>
              <a:rPr lang="de-DE" sz="2400" cap="none" dirty="0">
                <a:solidFill>
                  <a:schemeClr val="tx1"/>
                </a:solidFill>
              </a:rPr>
              <a:t>Johann Schröder, Kevin Penner, Michael Tuszynski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672DA87-4C90-4E01-B546-B03A4AB5D104}"/>
              </a:ext>
            </a:extLst>
          </p:cNvPr>
          <p:cNvSpPr txBox="1">
            <a:spLocks/>
          </p:cNvSpPr>
          <p:nvPr/>
        </p:nvSpPr>
        <p:spPr>
          <a:xfrm>
            <a:off x="1453586" y="1945531"/>
            <a:ext cx="9626461" cy="2243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cap="none" dirty="0"/>
              <a:t>Genetischer Algorithmus &amp; Kontinuierliche Testfunktionen</a:t>
            </a:r>
          </a:p>
        </p:txBody>
      </p:sp>
    </p:spTree>
    <p:extLst>
      <p:ext uri="{BB962C8B-B14F-4D97-AF65-F5344CB8AC3E}">
        <p14:creationId xmlns:p14="http://schemas.microsoft.com/office/powerpoint/2010/main" val="350953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Cross-Over Verfahren – </a:t>
            </a:r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Uniform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10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18.01.2018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7FDA7B99-2D14-485C-B644-DE7078768195}"/>
              </a:ext>
            </a:extLst>
          </p:cNvPr>
          <p:cNvSpPr/>
          <p:nvPr/>
        </p:nvSpPr>
        <p:spPr>
          <a:xfrm>
            <a:off x="5617276" y="3808025"/>
            <a:ext cx="592899" cy="594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F63930-F7A4-4FFE-B921-16F5DFC2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719" y="2062976"/>
            <a:ext cx="1916011" cy="14982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A37A19A-A155-4CA3-9518-9811F4F0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913" y="4635960"/>
            <a:ext cx="1793817" cy="10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3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Cross-Over Verfahren – </a:t>
            </a:r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11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18.01.2018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7FDA7B99-2D14-485C-B644-DE7078768195}"/>
              </a:ext>
            </a:extLst>
          </p:cNvPr>
          <p:cNvSpPr/>
          <p:nvPr/>
        </p:nvSpPr>
        <p:spPr>
          <a:xfrm>
            <a:off x="5617276" y="3808025"/>
            <a:ext cx="592899" cy="594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D46F12E-AF8D-4D79-87E3-1470A25F1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37" y="4815032"/>
            <a:ext cx="3609975" cy="11837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A925D4E-EBE3-4B49-94A2-A5C73E0B1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737" y="1958862"/>
            <a:ext cx="36099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8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12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18.01.2018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88EA3AC-9710-4C3B-9B46-F6447A35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976" y="2582481"/>
            <a:ext cx="2151007" cy="24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3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Rekombinationsverfahren - 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Keine Elitestrategie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Bestes Individuum bleibt immer bestehen</a:t>
            </a:r>
          </a:p>
          <a:p>
            <a:pPr marL="0" indent="0">
              <a:buNone/>
            </a:pPr>
            <a:endParaRPr lang="de-DE" sz="2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13</a:t>
            </a:fld>
            <a:endParaRPr lang="de-DE" sz="16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22D06D-8ECE-4E5A-9091-96304AF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355-F95A-4BB8-9366-CDBE7FD377DF}" type="datetime1">
              <a:rPr lang="de-DE" sz="1200" smtClean="0"/>
              <a:t>18.01.2018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FF060-A67B-4264-8110-5F1FE135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63866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Testfunktionen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14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18.01.2018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5A858BF-BBC6-4DE9-9DD1-8EDB85006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51" y="1805382"/>
            <a:ext cx="7899671" cy="4387139"/>
          </a:xfrm>
        </p:spPr>
      </p:pic>
    </p:spTree>
    <p:extLst>
      <p:ext uri="{BB962C8B-B14F-4D97-AF65-F5344CB8AC3E}">
        <p14:creationId xmlns:p14="http://schemas.microsoft.com/office/powerpoint/2010/main" val="148564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Testumgebung/Testdurchführung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15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18.01.2018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D42F8A2-66DF-4A66-B674-465AEA4C0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35" r="7940" b="4781"/>
          <a:stretch/>
        </p:blipFill>
        <p:spPr>
          <a:xfrm>
            <a:off x="3967340" y="2203575"/>
            <a:ext cx="3235823" cy="13113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AF6CF6F-F0CE-4CAC-A0D8-7BB41B533BEC}"/>
              </a:ext>
            </a:extLst>
          </p:cNvPr>
          <p:cNvSpPr txBox="1"/>
          <p:nvPr/>
        </p:nvSpPr>
        <p:spPr>
          <a:xfrm>
            <a:off x="4402997" y="1834243"/>
            <a:ext cx="236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Testen der Verfahren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6D08CB51-C082-40BF-A3C2-EE3F107B5037}"/>
              </a:ext>
            </a:extLst>
          </p:cNvPr>
          <p:cNvSpPr/>
          <p:nvPr/>
        </p:nvSpPr>
        <p:spPr>
          <a:xfrm>
            <a:off x="2604655" y="2692982"/>
            <a:ext cx="1163782" cy="33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74E5447-165F-4EDA-A5E8-F24BB6355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3" y="2018909"/>
            <a:ext cx="2225349" cy="174780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16595A6-55D2-4698-8B19-FE1739CAA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505" y="4098572"/>
            <a:ext cx="2999492" cy="883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67BFAEB-358C-4882-81A8-511261658196}"/>
              </a:ext>
            </a:extLst>
          </p:cNvPr>
          <p:cNvSpPr txBox="1"/>
          <p:nvPr/>
        </p:nvSpPr>
        <p:spPr>
          <a:xfrm>
            <a:off x="4185168" y="3729240"/>
            <a:ext cx="280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Variieren der Parameter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D8AC9BB4-84BD-4F3E-B73F-92FCF2A77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827" y="5576496"/>
            <a:ext cx="2200847" cy="5425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AAE8C3A0-718A-4574-80DE-B15E37150CAE}"/>
              </a:ext>
            </a:extLst>
          </p:cNvPr>
          <p:cNvSpPr txBox="1"/>
          <p:nvPr/>
        </p:nvSpPr>
        <p:spPr>
          <a:xfrm>
            <a:off x="3919189" y="5206456"/>
            <a:ext cx="33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Variieren der Populationsgröße</a:t>
            </a:r>
          </a:p>
        </p:txBody>
      </p:sp>
      <p:sp>
        <p:nvSpPr>
          <p:cNvPr id="24" name="Pfeil: nach links gekrümmt 23">
            <a:extLst>
              <a:ext uri="{FF2B5EF4-FFF2-40B4-BE49-F238E27FC236}">
                <a16:creationId xmlns:a16="http://schemas.microsoft.com/office/drawing/2014/main" id="{FA214FBB-A70C-4022-A973-8E97BBFF5F45}"/>
              </a:ext>
            </a:extLst>
          </p:cNvPr>
          <p:cNvSpPr/>
          <p:nvPr/>
        </p:nvSpPr>
        <p:spPr>
          <a:xfrm>
            <a:off x="7402066" y="2793460"/>
            <a:ext cx="559387" cy="16733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Pfeil: nach links gekrümmt 24">
            <a:extLst>
              <a:ext uri="{FF2B5EF4-FFF2-40B4-BE49-F238E27FC236}">
                <a16:creationId xmlns:a16="http://schemas.microsoft.com/office/drawing/2014/main" id="{AC1D6DD9-2822-499B-B36C-E75F39717095}"/>
              </a:ext>
            </a:extLst>
          </p:cNvPr>
          <p:cNvSpPr/>
          <p:nvPr/>
        </p:nvSpPr>
        <p:spPr>
          <a:xfrm>
            <a:off x="7408239" y="4576239"/>
            <a:ext cx="559387" cy="15590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F7B496F-B74B-44BA-9F7D-BF5A7799F18A}"/>
              </a:ext>
            </a:extLst>
          </p:cNvPr>
          <p:cNvSpPr txBox="1"/>
          <p:nvPr/>
        </p:nvSpPr>
        <p:spPr>
          <a:xfrm>
            <a:off x="7961453" y="3394972"/>
            <a:ext cx="22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 Kombinationen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44E228A-A28D-4CC2-BF78-57F72F127F8D}"/>
              </a:ext>
            </a:extLst>
          </p:cNvPr>
          <p:cNvSpPr txBox="1"/>
          <p:nvPr/>
        </p:nvSpPr>
        <p:spPr>
          <a:xfrm>
            <a:off x="7973875" y="5206456"/>
            <a:ext cx="22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 Parameter</a:t>
            </a:r>
          </a:p>
        </p:txBody>
      </p:sp>
    </p:spTree>
    <p:extLst>
      <p:ext uri="{BB962C8B-B14F-4D97-AF65-F5344CB8AC3E}">
        <p14:creationId xmlns:p14="http://schemas.microsoft.com/office/powerpoint/2010/main" val="156386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Testergebnisse - </a:t>
            </a:r>
            <a:r>
              <a:rPr lang="de-DE" dirty="0"/>
              <a:t>Testen der Verfahren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16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18.01.2018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de-DE" sz="1400"/>
              <a:t>Johann Schröder, Kevin Penner, Michael Tuszynski</a:t>
            </a:r>
            <a:endParaRPr lang="de-DE" sz="1400" dirty="0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E72EFE99-E202-4A26-835E-1C2B791BE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3" r="8293"/>
          <a:stretch/>
        </p:blipFill>
        <p:spPr>
          <a:xfrm>
            <a:off x="822959" y="1974279"/>
            <a:ext cx="6986017" cy="4022725"/>
          </a:xfr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E6A5A2E-FAB6-4261-89C5-CA166087456A}"/>
              </a:ext>
            </a:extLst>
          </p:cNvPr>
          <p:cNvGrpSpPr/>
          <p:nvPr/>
        </p:nvGrpSpPr>
        <p:grpSpPr>
          <a:xfrm>
            <a:off x="1206325" y="2478024"/>
            <a:ext cx="3960035" cy="3081528"/>
            <a:chOff x="1206325" y="2478024"/>
            <a:chExt cx="3960035" cy="3081528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E8FE33D3-5A5C-4A55-B6AB-FB3AD6EC086D}"/>
                </a:ext>
              </a:extLst>
            </p:cNvPr>
            <p:cNvCxnSpPr>
              <a:cxnSpLocks/>
            </p:cNvCxnSpPr>
            <p:nvPr/>
          </p:nvCxnSpPr>
          <p:spPr>
            <a:xfrm>
              <a:off x="2532888" y="2569464"/>
              <a:ext cx="0" cy="2990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FCC84FB5-2D62-4313-90EE-D4064C1D0BC5}"/>
                </a:ext>
              </a:extLst>
            </p:cNvPr>
            <p:cNvCxnSpPr>
              <a:cxnSpLocks/>
            </p:cNvCxnSpPr>
            <p:nvPr/>
          </p:nvCxnSpPr>
          <p:spPr>
            <a:xfrm>
              <a:off x="3819144" y="2569464"/>
              <a:ext cx="0" cy="2990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C6EB26FE-342A-4B01-81FF-86B67C521889}"/>
                </a:ext>
              </a:extLst>
            </p:cNvPr>
            <p:cNvSpPr txBox="1"/>
            <p:nvPr/>
          </p:nvSpPr>
          <p:spPr>
            <a:xfrm>
              <a:off x="1206325" y="2478024"/>
              <a:ext cx="12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Rangbasiert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3CFC21-2D67-4ADA-9D28-12DA8B299B51}"/>
                </a:ext>
              </a:extLst>
            </p:cNvPr>
            <p:cNvSpPr txBox="1"/>
            <p:nvPr/>
          </p:nvSpPr>
          <p:spPr>
            <a:xfrm>
              <a:off x="2525765" y="2478024"/>
              <a:ext cx="12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Turnier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EDD1E3DF-36F5-418F-ADFF-0393A070AFAB}"/>
                </a:ext>
              </a:extLst>
            </p:cNvPr>
            <p:cNvSpPr txBox="1"/>
            <p:nvPr/>
          </p:nvSpPr>
          <p:spPr>
            <a:xfrm>
              <a:off x="3815582" y="2478024"/>
              <a:ext cx="135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Proportional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9E363FE2-AF3C-4CEE-BA44-7D64F5B88670}"/>
              </a:ext>
            </a:extLst>
          </p:cNvPr>
          <p:cNvSpPr txBox="1"/>
          <p:nvPr/>
        </p:nvSpPr>
        <p:spPr>
          <a:xfrm>
            <a:off x="7816099" y="2478024"/>
            <a:ext cx="3685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Erkenntnisse: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Selektion ausschlaggebend für Konvergenz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Turnierselektion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 großen Suchräumen mit vielen lokalen Minima: langsames annähern an globales 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Ab gewisser Genauigkeit: Andere Methode (z.B.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Gradientenabstiegsverfahren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5F7AE4B-0F17-4529-A932-37E7F217A835}"/>
              </a:ext>
            </a:extLst>
          </p:cNvPr>
          <p:cNvSpPr/>
          <p:nvPr/>
        </p:nvSpPr>
        <p:spPr>
          <a:xfrm rot="16200000">
            <a:off x="2514728" y="3273676"/>
            <a:ext cx="758700" cy="137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79DDE0EF-A637-4700-BA81-770E4E44F45C}"/>
              </a:ext>
            </a:extLst>
          </p:cNvPr>
          <p:cNvSpPr/>
          <p:nvPr/>
        </p:nvSpPr>
        <p:spPr>
          <a:xfrm rot="10800000">
            <a:off x="5166359" y="3964100"/>
            <a:ext cx="2459736" cy="1598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0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CDE8E77B-0F66-4B6D-BE36-4AD7F0AC7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3" t="2019" r="8549" b="3309"/>
          <a:stretch/>
        </p:blipFill>
        <p:spPr>
          <a:xfrm>
            <a:off x="6364223" y="4201732"/>
            <a:ext cx="3672841" cy="20089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Testergebnisse - </a:t>
            </a:r>
            <a:r>
              <a:rPr lang="de-DE" dirty="0"/>
              <a:t>Testen der Verfahren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17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18.01.2018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D45FEDF-382A-45C2-9B9A-DA94AA9EE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" r="8009"/>
          <a:stretch/>
        </p:blipFill>
        <p:spPr>
          <a:xfrm>
            <a:off x="1517904" y="1780026"/>
            <a:ext cx="4087368" cy="2335444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5D82ABC-63F5-49B8-8AB1-AB96ED4B5E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4" r="6701"/>
          <a:stretch/>
        </p:blipFill>
        <p:spPr>
          <a:xfrm>
            <a:off x="6364223" y="2029890"/>
            <a:ext cx="3716479" cy="208558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E5A8792-A4DD-461D-B096-39E2BD0A29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7" r="7006" b="2949"/>
          <a:stretch/>
        </p:blipFill>
        <p:spPr>
          <a:xfrm>
            <a:off x="1536192" y="4067247"/>
            <a:ext cx="4087368" cy="2242114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F60B0B0-897D-47B9-960E-0EB147D7A67B}"/>
              </a:ext>
            </a:extLst>
          </p:cNvPr>
          <p:cNvCxnSpPr>
            <a:cxnSpLocks/>
          </p:cNvCxnSpPr>
          <p:nvPr/>
        </p:nvCxnSpPr>
        <p:spPr>
          <a:xfrm>
            <a:off x="2527135" y="2112264"/>
            <a:ext cx="0" cy="4014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A8BFBFC-4AC5-45A1-96DD-F41097DE67EB}"/>
              </a:ext>
            </a:extLst>
          </p:cNvPr>
          <p:cNvCxnSpPr>
            <a:cxnSpLocks/>
          </p:cNvCxnSpPr>
          <p:nvPr/>
        </p:nvCxnSpPr>
        <p:spPr>
          <a:xfrm>
            <a:off x="3264751" y="2108362"/>
            <a:ext cx="0" cy="4014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5D91867-F15E-4547-A0ED-E7D49FDD8EE2}"/>
              </a:ext>
            </a:extLst>
          </p:cNvPr>
          <p:cNvCxnSpPr>
            <a:cxnSpLocks/>
          </p:cNvCxnSpPr>
          <p:nvPr/>
        </p:nvCxnSpPr>
        <p:spPr>
          <a:xfrm>
            <a:off x="7269823" y="2295145"/>
            <a:ext cx="0" cy="3758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12F1A3D-89D4-47EC-8CA4-29CF6039496A}"/>
              </a:ext>
            </a:extLst>
          </p:cNvPr>
          <p:cNvCxnSpPr>
            <a:cxnSpLocks/>
          </p:cNvCxnSpPr>
          <p:nvPr/>
        </p:nvCxnSpPr>
        <p:spPr>
          <a:xfrm>
            <a:off x="7934287" y="2291243"/>
            <a:ext cx="0" cy="3758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23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Testergebnisse - </a:t>
            </a:r>
            <a:r>
              <a:rPr lang="de-DE" dirty="0"/>
              <a:t>Testen der Verfahren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18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18.01.2018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DA6DC01-27D9-47D5-812D-749C12B20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1" r="8326"/>
          <a:stretch/>
        </p:blipFill>
        <p:spPr>
          <a:xfrm>
            <a:off x="6417939" y="3112189"/>
            <a:ext cx="5240716" cy="3015199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B0838ED-2F5E-4A82-B080-C6A8B84E6D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5" r="8029"/>
          <a:stretch/>
        </p:blipFill>
        <p:spPr>
          <a:xfrm>
            <a:off x="704088" y="2954151"/>
            <a:ext cx="5306420" cy="3045205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8C034CC-F036-4B23-9837-C6B0FD5D137E}"/>
              </a:ext>
            </a:extLst>
          </p:cNvPr>
          <p:cNvCxnSpPr>
            <a:cxnSpLocks/>
          </p:cNvCxnSpPr>
          <p:nvPr/>
        </p:nvCxnSpPr>
        <p:spPr>
          <a:xfrm>
            <a:off x="1993392" y="3401568"/>
            <a:ext cx="0" cy="2267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E07BC94-15A2-4295-82BD-5952E21F47AE}"/>
              </a:ext>
            </a:extLst>
          </p:cNvPr>
          <p:cNvCxnSpPr>
            <a:cxnSpLocks/>
          </p:cNvCxnSpPr>
          <p:nvPr/>
        </p:nvCxnSpPr>
        <p:spPr>
          <a:xfrm>
            <a:off x="2977896" y="3401568"/>
            <a:ext cx="0" cy="2267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9C250B0-F76A-4701-987E-12FDB76E6FAA}"/>
              </a:ext>
            </a:extLst>
          </p:cNvPr>
          <p:cNvCxnSpPr>
            <a:cxnSpLocks/>
          </p:cNvCxnSpPr>
          <p:nvPr/>
        </p:nvCxnSpPr>
        <p:spPr>
          <a:xfrm>
            <a:off x="7705344" y="3526536"/>
            <a:ext cx="0" cy="2267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3A8EB67-0030-4629-8DE2-153DD3D80903}"/>
              </a:ext>
            </a:extLst>
          </p:cNvPr>
          <p:cNvCxnSpPr>
            <a:cxnSpLocks/>
          </p:cNvCxnSpPr>
          <p:nvPr/>
        </p:nvCxnSpPr>
        <p:spPr>
          <a:xfrm>
            <a:off x="8680704" y="3526536"/>
            <a:ext cx="0" cy="2267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DDE55DE-2A8F-4D9D-80EC-C6BFC43EB062}"/>
              </a:ext>
            </a:extLst>
          </p:cNvPr>
          <p:cNvSpPr txBox="1"/>
          <p:nvPr/>
        </p:nvSpPr>
        <p:spPr>
          <a:xfrm>
            <a:off x="3972593" y="1977458"/>
            <a:ext cx="424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Erkenntnisse: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„schnellere“ Konvergenz bei diskreten Funktionen mit Turnierselektion</a:t>
            </a:r>
          </a:p>
        </p:txBody>
      </p:sp>
    </p:spTree>
    <p:extLst>
      <p:ext uri="{BB962C8B-B14F-4D97-AF65-F5344CB8AC3E}">
        <p14:creationId xmlns:p14="http://schemas.microsoft.com/office/powerpoint/2010/main" val="649972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Testergebnisse - </a:t>
            </a:r>
            <a:r>
              <a:rPr lang="de-DE" dirty="0"/>
              <a:t>Variieren der Parameter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19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18.01.2018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BC5394C-A61E-4A2D-B827-CCFE2BDE0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r="8500" b="3417"/>
          <a:stretch/>
        </p:blipFill>
        <p:spPr>
          <a:xfrm>
            <a:off x="906409" y="2709222"/>
            <a:ext cx="4900031" cy="2733843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EA609E31-1012-494B-AEDF-96D3124F3436}"/>
              </a:ext>
            </a:extLst>
          </p:cNvPr>
          <p:cNvSpPr/>
          <p:nvPr/>
        </p:nvSpPr>
        <p:spPr>
          <a:xfrm rot="16200000">
            <a:off x="2494792" y="3573779"/>
            <a:ext cx="755905" cy="283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1618E35-86C4-4FEB-B969-0EAD62BD4573}"/>
              </a:ext>
            </a:extLst>
          </p:cNvPr>
          <p:cNvSpPr/>
          <p:nvPr/>
        </p:nvSpPr>
        <p:spPr>
          <a:xfrm rot="16200000">
            <a:off x="1476760" y="3589019"/>
            <a:ext cx="755905" cy="283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E5FFC8E-50CC-47F1-BEB0-CAD9D3F802EA}"/>
              </a:ext>
            </a:extLst>
          </p:cNvPr>
          <p:cNvSpPr/>
          <p:nvPr/>
        </p:nvSpPr>
        <p:spPr>
          <a:xfrm rot="16200000">
            <a:off x="3521968" y="3576827"/>
            <a:ext cx="755905" cy="283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02ADC199-61B3-4FA2-A639-7F25500F8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r="8500" b="3103"/>
          <a:stretch/>
        </p:blipFill>
        <p:spPr>
          <a:xfrm>
            <a:off x="6284538" y="2839623"/>
            <a:ext cx="4651149" cy="2603442"/>
          </a:xfrm>
          <a:prstGeom prst="rect">
            <a:avLst/>
          </a:prstGeom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105E6017-9399-4611-9EF2-D9EA877971AF}"/>
              </a:ext>
            </a:extLst>
          </p:cNvPr>
          <p:cNvSpPr/>
          <p:nvPr/>
        </p:nvSpPr>
        <p:spPr>
          <a:xfrm rot="16200000">
            <a:off x="7111358" y="3621659"/>
            <a:ext cx="755905" cy="283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6BABB0D-C99E-4434-8980-421E5B405187}"/>
              </a:ext>
            </a:extLst>
          </p:cNvPr>
          <p:cNvSpPr/>
          <p:nvPr/>
        </p:nvSpPr>
        <p:spPr>
          <a:xfrm rot="16200000">
            <a:off x="8101031" y="3621659"/>
            <a:ext cx="755905" cy="283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C909DEE-4D2D-4BCB-A13D-EF560D8D7DA8}"/>
              </a:ext>
            </a:extLst>
          </p:cNvPr>
          <p:cNvSpPr/>
          <p:nvPr/>
        </p:nvSpPr>
        <p:spPr>
          <a:xfrm rot="16200000">
            <a:off x="9072376" y="3613403"/>
            <a:ext cx="755905" cy="283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35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Kodierung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Getestete Selektionsverfahren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Getestete Cross-Over Verfahren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Mutation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Rekombination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Testumgebung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Testergebnisse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2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18.01.2018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6679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Fazit/Zusammenfassung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20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18.01.2018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D9F4BD-335F-4827-A8F3-F4C780EC2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1425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7" y="1969099"/>
            <a:ext cx="10058400" cy="1450757"/>
          </a:xfrm>
        </p:spPr>
        <p:txBody>
          <a:bodyPr/>
          <a:lstStyle/>
          <a:p>
            <a:pPr algn="ctr"/>
            <a:r>
              <a:rPr lang="de-DE" dirty="0"/>
              <a:t>Vielen Dank für Ihre Aufmerksamkeit 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21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18.01.2018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26497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Kodierung - </a:t>
            </a:r>
            <a:r>
              <a:rPr lang="de-DE" cap="non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Graycode</a:t>
            </a:r>
            <a:endParaRPr lang="de-DE" cap="non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3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18.01.2018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1525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Selektionsverfahren - 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Proportionalselektion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Turnierauswahl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Rangbasierte Selektion</a:t>
            </a:r>
          </a:p>
          <a:p>
            <a:pPr marL="457200" indent="-457200">
              <a:buFont typeface="+mj-lt"/>
              <a:buAutoNum type="arabicPeriod"/>
            </a:pPr>
            <a:endParaRPr lang="de-DE" sz="2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4</a:t>
            </a:fld>
            <a:endParaRPr lang="de-DE" sz="16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22D06D-8ECE-4E5A-9091-96304AF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355-F95A-4BB8-9366-CDBE7FD377DF}" type="datetime1">
              <a:rPr lang="de-DE" sz="1200" smtClean="0"/>
              <a:t>18.01.2018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FF060-A67B-4264-8110-5F1FE135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2413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Selektionsverfahren - </a:t>
            </a:r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Proportionalselektion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5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18.01.2018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CE7305-716F-4A6C-B2C6-386E9771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532" y="1862583"/>
            <a:ext cx="3580557" cy="430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5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Selektionsverfahren - </a:t>
            </a:r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Turnierauswahl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6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18.01.2018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03CE16-2B35-42BF-9FFA-43AEC533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73" y="2319961"/>
            <a:ext cx="5635173" cy="32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3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Selektionsverfahren - </a:t>
            </a:r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Rangbasiert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7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18.01.2018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552618B-F52A-4C56-90B8-FC3D556E1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95" y="2285393"/>
            <a:ext cx="4775737" cy="31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Cross-Over Verfahren - 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C8F8E-3076-44A1-98EA-C1533BEE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N-Point Crossover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Uniform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Shuffle</a:t>
            </a:r>
          </a:p>
          <a:p>
            <a:pPr marL="457200" indent="-457200">
              <a:buFont typeface="+mj-lt"/>
              <a:buAutoNum type="arabicPeriod"/>
            </a:pPr>
            <a:endParaRPr lang="de-DE" sz="2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8</a:t>
            </a:fld>
            <a:endParaRPr lang="de-DE" sz="16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22D06D-8ECE-4E5A-9091-96304AF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355-F95A-4BB8-9366-CDBE7FD377DF}" type="datetime1">
              <a:rPr lang="de-DE" sz="1200" smtClean="0"/>
              <a:t>18.01.2018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FF060-A67B-4264-8110-5F1FE135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9449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A6E8E-1D72-4DFE-962D-45AB570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Cross-Over Verfahren – </a:t>
            </a:r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N-Point Crossover</a:t>
            </a:r>
            <a:endParaRPr lang="de-DE" cap="non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2FCC9-4D73-4159-B633-DF057E3F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59785"/>
            <a:ext cx="771089" cy="365125"/>
          </a:xfrm>
        </p:spPr>
        <p:txBody>
          <a:bodyPr/>
          <a:lstStyle/>
          <a:p>
            <a:fld id="{CD38BFD1-898B-4ABD-A7E4-9AD96C214709}" type="slidenum">
              <a:rPr lang="de-DE" sz="2400" smtClean="0"/>
              <a:t>9</a:t>
            </a:fld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DFF1D-BC25-4BF7-9877-2CC77BD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3050"/>
            <a:ext cx="2472271" cy="365125"/>
          </a:xfrm>
        </p:spPr>
        <p:txBody>
          <a:bodyPr/>
          <a:lstStyle/>
          <a:p>
            <a:fld id="{D569A928-58F6-45D5-8F78-96A6F4081ECC}" type="datetime1">
              <a:rPr lang="de-DE" sz="1200" smtClean="0"/>
              <a:t>18.01.2018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3A0C2-EAE0-4572-87C1-BF70B0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400" dirty="0"/>
              <a:t>Johann Schröder, Kevin Penner, Michael </a:t>
            </a:r>
            <a:r>
              <a:rPr lang="de-DE" sz="1400" dirty="0" err="1"/>
              <a:t>Tuszynski</a:t>
            </a:r>
            <a:endParaRPr lang="de-DE" sz="1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DEDEF3-D590-4843-A99B-6327EF9F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19" y="2067135"/>
            <a:ext cx="5082070" cy="166298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B65AE01-76C1-45E7-88C3-2A0181E0A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919" y="4425651"/>
            <a:ext cx="5055464" cy="1343689"/>
          </a:xfrm>
          <a:prstGeom prst="rect">
            <a:avLst/>
          </a:prstGeom>
        </p:spPr>
      </p:pic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D5701CCD-F0FA-49A5-990C-014E04789D8B}"/>
              </a:ext>
            </a:extLst>
          </p:cNvPr>
          <p:cNvSpPr/>
          <p:nvPr/>
        </p:nvSpPr>
        <p:spPr>
          <a:xfrm>
            <a:off x="5671504" y="3727776"/>
            <a:ext cx="592899" cy="594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30908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381</Words>
  <Application>Microsoft Office PowerPoint</Application>
  <PresentationFormat>Breitbild</PresentationFormat>
  <Paragraphs>114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Rückblick</vt:lpstr>
      <vt:lpstr>Bionische Methoden der Optimierung WS 2017/18 </vt:lpstr>
      <vt:lpstr>Agenda</vt:lpstr>
      <vt:lpstr>Kodierung - Graycode</vt:lpstr>
      <vt:lpstr>Selektionsverfahren - Überblick</vt:lpstr>
      <vt:lpstr>Selektionsverfahren - Proportionalselektion</vt:lpstr>
      <vt:lpstr>Selektionsverfahren - Turnierauswahl</vt:lpstr>
      <vt:lpstr>Selektionsverfahren - Rangbasiert</vt:lpstr>
      <vt:lpstr>Cross-Over Verfahren - Überblick</vt:lpstr>
      <vt:lpstr>Cross-Over Verfahren – N-Point Crossover</vt:lpstr>
      <vt:lpstr>Cross-Over Verfahren – Uniform</vt:lpstr>
      <vt:lpstr>Cross-Over Verfahren – Shuffle</vt:lpstr>
      <vt:lpstr>Mutation</vt:lpstr>
      <vt:lpstr>Rekombinationsverfahren - Überblick</vt:lpstr>
      <vt:lpstr>Testfunktionen</vt:lpstr>
      <vt:lpstr>Testumgebung/Testdurchführung</vt:lpstr>
      <vt:lpstr>Testergebnisse - Testen der Verfahren</vt:lpstr>
      <vt:lpstr>Testergebnisse - Testen der Verfahren</vt:lpstr>
      <vt:lpstr>Testergebnisse - Testen der Verfahren</vt:lpstr>
      <vt:lpstr>Testergebnisse - Variieren der Parameter</vt:lpstr>
      <vt:lpstr>Fazit/Zusammenfassung</vt:lpstr>
      <vt:lpstr>Vielen Dank für Ihre Aufmerksamkeit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Genetischer Algorithmus &amp; Kontinuierliche Testfunktionen</dc:title>
  <dc:creator>Michael Tuszynski</dc:creator>
  <cp:lastModifiedBy>Kevin Penner</cp:lastModifiedBy>
  <cp:revision>36</cp:revision>
  <dcterms:created xsi:type="dcterms:W3CDTF">2018-01-15T16:17:43Z</dcterms:created>
  <dcterms:modified xsi:type="dcterms:W3CDTF">2018-01-18T09:58:31Z</dcterms:modified>
</cp:coreProperties>
</file>