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3F13-666D-3F3D-C77D-E520F186B9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81C1E3-FC3F-1F73-BB9B-F7C7D13720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728FF2-6C8D-1F71-6274-9253689B0935}"/>
              </a:ext>
            </a:extLst>
          </p:cNvPr>
          <p:cNvSpPr>
            <a:spLocks noGrp="1"/>
          </p:cNvSpPr>
          <p:nvPr>
            <p:ph type="dt" sz="half" idx="10"/>
          </p:nvPr>
        </p:nvSpPr>
        <p:spPr/>
        <p:txBody>
          <a:bodyPr/>
          <a:lstStyle/>
          <a:p>
            <a:fld id="{B969F854-B2B9-44C7-8818-57A5F8126BE9}" type="datetimeFigureOut">
              <a:rPr lang="en-US" smtClean="0"/>
              <a:t>1/15/2023</a:t>
            </a:fld>
            <a:endParaRPr lang="en-US"/>
          </a:p>
        </p:txBody>
      </p:sp>
      <p:sp>
        <p:nvSpPr>
          <p:cNvPr id="5" name="Footer Placeholder 4">
            <a:extLst>
              <a:ext uri="{FF2B5EF4-FFF2-40B4-BE49-F238E27FC236}">
                <a16:creationId xmlns:a16="http://schemas.microsoft.com/office/drawing/2014/main" id="{73EF1F15-95B0-B565-B97D-5D88CAD02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A46892-2951-581F-8334-C91A9E51021C}"/>
              </a:ext>
            </a:extLst>
          </p:cNvPr>
          <p:cNvSpPr>
            <a:spLocks noGrp="1"/>
          </p:cNvSpPr>
          <p:nvPr>
            <p:ph type="sldNum" sz="quarter" idx="12"/>
          </p:nvPr>
        </p:nvSpPr>
        <p:spPr/>
        <p:txBody>
          <a:bodyPr/>
          <a:lstStyle/>
          <a:p>
            <a:fld id="{E063D9D8-F79D-4C7E-9012-773429385C55}" type="slidenum">
              <a:rPr lang="en-US" smtClean="0"/>
              <a:t>‹#›</a:t>
            </a:fld>
            <a:endParaRPr lang="en-US"/>
          </a:p>
        </p:txBody>
      </p:sp>
    </p:spTree>
    <p:extLst>
      <p:ext uri="{BB962C8B-B14F-4D97-AF65-F5344CB8AC3E}">
        <p14:creationId xmlns:p14="http://schemas.microsoft.com/office/powerpoint/2010/main" val="3054332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8114-1799-1495-620D-FFF58A9C31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636A2E-358B-CAE9-FC37-FA5AE7167D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08B46-3F0A-32DA-8FFC-40B27ADAD28D}"/>
              </a:ext>
            </a:extLst>
          </p:cNvPr>
          <p:cNvSpPr>
            <a:spLocks noGrp="1"/>
          </p:cNvSpPr>
          <p:nvPr>
            <p:ph type="dt" sz="half" idx="10"/>
          </p:nvPr>
        </p:nvSpPr>
        <p:spPr/>
        <p:txBody>
          <a:bodyPr/>
          <a:lstStyle/>
          <a:p>
            <a:fld id="{B969F854-B2B9-44C7-8818-57A5F8126BE9}" type="datetimeFigureOut">
              <a:rPr lang="en-US" smtClean="0"/>
              <a:t>1/15/2023</a:t>
            </a:fld>
            <a:endParaRPr lang="en-US"/>
          </a:p>
        </p:txBody>
      </p:sp>
      <p:sp>
        <p:nvSpPr>
          <p:cNvPr id="5" name="Footer Placeholder 4">
            <a:extLst>
              <a:ext uri="{FF2B5EF4-FFF2-40B4-BE49-F238E27FC236}">
                <a16:creationId xmlns:a16="http://schemas.microsoft.com/office/drawing/2014/main" id="{B89C2034-F1D5-2AAD-0D9D-E2DF24299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A7B42-25DD-9E8C-F3FA-E46A3B236C38}"/>
              </a:ext>
            </a:extLst>
          </p:cNvPr>
          <p:cNvSpPr>
            <a:spLocks noGrp="1"/>
          </p:cNvSpPr>
          <p:nvPr>
            <p:ph type="sldNum" sz="quarter" idx="12"/>
          </p:nvPr>
        </p:nvSpPr>
        <p:spPr/>
        <p:txBody>
          <a:bodyPr/>
          <a:lstStyle/>
          <a:p>
            <a:fld id="{E063D9D8-F79D-4C7E-9012-773429385C55}" type="slidenum">
              <a:rPr lang="en-US" smtClean="0"/>
              <a:t>‹#›</a:t>
            </a:fld>
            <a:endParaRPr lang="en-US"/>
          </a:p>
        </p:txBody>
      </p:sp>
    </p:spTree>
    <p:extLst>
      <p:ext uri="{BB962C8B-B14F-4D97-AF65-F5344CB8AC3E}">
        <p14:creationId xmlns:p14="http://schemas.microsoft.com/office/powerpoint/2010/main" val="1530333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528B82-7BA0-1841-F2F4-FD65B5FC9A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6C3061-BC77-CD4D-A68A-D4A38FDB14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7A25A7-B089-5590-C51E-BEEEB424255A}"/>
              </a:ext>
            </a:extLst>
          </p:cNvPr>
          <p:cNvSpPr>
            <a:spLocks noGrp="1"/>
          </p:cNvSpPr>
          <p:nvPr>
            <p:ph type="dt" sz="half" idx="10"/>
          </p:nvPr>
        </p:nvSpPr>
        <p:spPr/>
        <p:txBody>
          <a:bodyPr/>
          <a:lstStyle/>
          <a:p>
            <a:fld id="{B969F854-B2B9-44C7-8818-57A5F8126BE9}" type="datetimeFigureOut">
              <a:rPr lang="en-US" smtClean="0"/>
              <a:t>1/15/2023</a:t>
            </a:fld>
            <a:endParaRPr lang="en-US"/>
          </a:p>
        </p:txBody>
      </p:sp>
      <p:sp>
        <p:nvSpPr>
          <p:cNvPr id="5" name="Footer Placeholder 4">
            <a:extLst>
              <a:ext uri="{FF2B5EF4-FFF2-40B4-BE49-F238E27FC236}">
                <a16:creationId xmlns:a16="http://schemas.microsoft.com/office/drawing/2014/main" id="{898B8EAA-EE8B-73F4-57BC-EB98FCB07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47311D-E1B4-7CFD-B4FD-7DCDA5576A5E}"/>
              </a:ext>
            </a:extLst>
          </p:cNvPr>
          <p:cNvSpPr>
            <a:spLocks noGrp="1"/>
          </p:cNvSpPr>
          <p:nvPr>
            <p:ph type="sldNum" sz="quarter" idx="12"/>
          </p:nvPr>
        </p:nvSpPr>
        <p:spPr/>
        <p:txBody>
          <a:bodyPr/>
          <a:lstStyle/>
          <a:p>
            <a:fld id="{E063D9D8-F79D-4C7E-9012-773429385C55}" type="slidenum">
              <a:rPr lang="en-US" smtClean="0"/>
              <a:t>‹#›</a:t>
            </a:fld>
            <a:endParaRPr lang="en-US"/>
          </a:p>
        </p:txBody>
      </p:sp>
    </p:spTree>
    <p:extLst>
      <p:ext uri="{BB962C8B-B14F-4D97-AF65-F5344CB8AC3E}">
        <p14:creationId xmlns:p14="http://schemas.microsoft.com/office/powerpoint/2010/main" val="742280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E9EE-02C3-B753-2D61-DEE6536B0439}"/>
              </a:ext>
            </a:extLst>
          </p:cNvPr>
          <p:cNvSpPr>
            <a:spLocks noGrp="1"/>
          </p:cNvSpPr>
          <p:nvPr>
            <p:ph type="title"/>
          </p:nvPr>
        </p:nvSpPr>
        <p:spPr>
          <a:xfrm>
            <a:off x="838200" y="365126"/>
            <a:ext cx="10515600" cy="686734"/>
          </a:xfrm>
        </p:spPr>
        <p:txBody>
          <a:bodyPr>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ABDB72BC-45A6-357F-8E1D-7AE9C6619603}"/>
              </a:ext>
            </a:extLst>
          </p:cNvPr>
          <p:cNvSpPr>
            <a:spLocks noGrp="1"/>
          </p:cNvSpPr>
          <p:nvPr>
            <p:ph idx="1"/>
          </p:nvPr>
        </p:nvSpPr>
        <p:spPr>
          <a:xfrm>
            <a:off x="838200" y="1308847"/>
            <a:ext cx="10515600" cy="4868116"/>
          </a:xfrm>
        </p:spPr>
        <p:txBody>
          <a:bodyPr>
            <a:normAutofit/>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E4A6B36-7006-C7CE-A566-809B4534860D}"/>
              </a:ext>
            </a:extLst>
          </p:cNvPr>
          <p:cNvSpPr>
            <a:spLocks noGrp="1"/>
          </p:cNvSpPr>
          <p:nvPr>
            <p:ph type="dt" sz="half" idx="10"/>
          </p:nvPr>
        </p:nvSpPr>
        <p:spPr/>
        <p:txBody>
          <a:bodyPr/>
          <a:lstStyle/>
          <a:p>
            <a:fld id="{B969F854-B2B9-44C7-8818-57A5F8126BE9}" type="datetimeFigureOut">
              <a:rPr lang="en-US" smtClean="0"/>
              <a:t>1/15/2023</a:t>
            </a:fld>
            <a:endParaRPr lang="en-US"/>
          </a:p>
        </p:txBody>
      </p:sp>
      <p:sp>
        <p:nvSpPr>
          <p:cNvPr id="5" name="Footer Placeholder 4">
            <a:extLst>
              <a:ext uri="{FF2B5EF4-FFF2-40B4-BE49-F238E27FC236}">
                <a16:creationId xmlns:a16="http://schemas.microsoft.com/office/drawing/2014/main" id="{57711F55-27D0-6D2C-9ED1-44E3C3597F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16C86-9B12-9BC7-FB7A-077450E9F397}"/>
              </a:ext>
            </a:extLst>
          </p:cNvPr>
          <p:cNvSpPr>
            <a:spLocks noGrp="1"/>
          </p:cNvSpPr>
          <p:nvPr>
            <p:ph type="sldNum" sz="quarter" idx="12"/>
          </p:nvPr>
        </p:nvSpPr>
        <p:spPr/>
        <p:txBody>
          <a:bodyPr/>
          <a:lstStyle/>
          <a:p>
            <a:fld id="{E063D9D8-F79D-4C7E-9012-773429385C55}" type="slidenum">
              <a:rPr lang="en-US" smtClean="0"/>
              <a:t>‹#›</a:t>
            </a:fld>
            <a:endParaRPr lang="en-US"/>
          </a:p>
        </p:txBody>
      </p:sp>
    </p:spTree>
    <p:extLst>
      <p:ext uri="{BB962C8B-B14F-4D97-AF65-F5344CB8AC3E}">
        <p14:creationId xmlns:p14="http://schemas.microsoft.com/office/powerpoint/2010/main" val="3339562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7783-3E0D-1688-332B-CF6F4DE40E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52F4E9-327B-4FB7-6E87-887574A8D5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95104C-E73D-EF8D-2D69-2BEDF94DA895}"/>
              </a:ext>
            </a:extLst>
          </p:cNvPr>
          <p:cNvSpPr>
            <a:spLocks noGrp="1"/>
          </p:cNvSpPr>
          <p:nvPr>
            <p:ph type="dt" sz="half" idx="10"/>
          </p:nvPr>
        </p:nvSpPr>
        <p:spPr/>
        <p:txBody>
          <a:bodyPr/>
          <a:lstStyle/>
          <a:p>
            <a:fld id="{B969F854-B2B9-44C7-8818-57A5F8126BE9}" type="datetimeFigureOut">
              <a:rPr lang="en-US" smtClean="0"/>
              <a:t>1/15/2023</a:t>
            </a:fld>
            <a:endParaRPr lang="en-US"/>
          </a:p>
        </p:txBody>
      </p:sp>
      <p:sp>
        <p:nvSpPr>
          <p:cNvPr id="5" name="Footer Placeholder 4">
            <a:extLst>
              <a:ext uri="{FF2B5EF4-FFF2-40B4-BE49-F238E27FC236}">
                <a16:creationId xmlns:a16="http://schemas.microsoft.com/office/drawing/2014/main" id="{D85C09DA-F5E0-6F71-A940-30B0BFE46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2E88D-4AB8-0FA0-E346-92419D047D84}"/>
              </a:ext>
            </a:extLst>
          </p:cNvPr>
          <p:cNvSpPr>
            <a:spLocks noGrp="1"/>
          </p:cNvSpPr>
          <p:nvPr>
            <p:ph type="sldNum" sz="quarter" idx="12"/>
          </p:nvPr>
        </p:nvSpPr>
        <p:spPr/>
        <p:txBody>
          <a:bodyPr/>
          <a:lstStyle/>
          <a:p>
            <a:fld id="{E063D9D8-F79D-4C7E-9012-773429385C55}" type="slidenum">
              <a:rPr lang="en-US" smtClean="0"/>
              <a:t>‹#›</a:t>
            </a:fld>
            <a:endParaRPr lang="en-US"/>
          </a:p>
        </p:txBody>
      </p:sp>
    </p:spTree>
    <p:extLst>
      <p:ext uri="{BB962C8B-B14F-4D97-AF65-F5344CB8AC3E}">
        <p14:creationId xmlns:p14="http://schemas.microsoft.com/office/powerpoint/2010/main" val="95680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F378-5257-7F21-337B-8F58BDEA85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D975EE-08C7-5C74-3A39-8A0F1E3BE4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DA9CF6-6C5C-8F00-B621-F20A805E41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E7D753-2FAE-D734-E734-73371C98B52D}"/>
              </a:ext>
            </a:extLst>
          </p:cNvPr>
          <p:cNvSpPr>
            <a:spLocks noGrp="1"/>
          </p:cNvSpPr>
          <p:nvPr>
            <p:ph type="dt" sz="half" idx="10"/>
          </p:nvPr>
        </p:nvSpPr>
        <p:spPr/>
        <p:txBody>
          <a:bodyPr/>
          <a:lstStyle/>
          <a:p>
            <a:fld id="{B969F854-B2B9-44C7-8818-57A5F8126BE9}" type="datetimeFigureOut">
              <a:rPr lang="en-US" smtClean="0"/>
              <a:t>1/15/2023</a:t>
            </a:fld>
            <a:endParaRPr lang="en-US"/>
          </a:p>
        </p:txBody>
      </p:sp>
      <p:sp>
        <p:nvSpPr>
          <p:cNvPr id="6" name="Footer Placeholder 5">
            <a:extLst>
              <a:ext uri="{FF2B5EF4-FFF2-40B4-BE49-F238E27FC236}">
                <a16:creationId xmlns:a16="http://schemas.microsoft.com/office/drawing/2014/main" id="{9E0064A5-1DC2-AE65-EC41-A816CD494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1C3A7B-9720-E696-9262-C3F6D31AE752}"/>
              </a:ext>
            </a:extLst>
          </p:cNvPr>
          <p:cNvSpPr>
            <a:spLocks noGrp="1"/>
          </p:cNvSpPr>
          <p:nvPr>
            <p:ph type="sldNum" sz="quarter" idx="12"/>
          </p:nvPr>
        </p:nvSpPr>
        <p:spPr/>
        <p:txBody>
          <a:bodyPr/>
          <a:lstStyle/>
          <a:p>
            <a:fld id="{E063D9D8-F79D-4C7E-9012-773429385C55}" type="slidenum">
              <a:rPr lang="en-US" smtClean="0"/>
              <a:t>‹#›</a:t>
            </a:fld>
            <a:endParaRPr lang="en-US"/>
          </a:p>
        </p:txBody>
      </p:sp>
    </p:spTree>
    <p:extLst>
      <p:ext uri="{BB962C8B-B14F-4D97-AF65-F5344CB8AC3E}">
        <p14:creationId xmlns:p14="http://schemas.microsoft.com/office/powerpoint/2010/main" val="106566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6AC5-D1D0-EC12-9F70-F9AAC01C7A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E7A862-F6A0-86A5-4C36-D31DC2D5D8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8994ED-C17E-1A99-4D07-E4C27B09AF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A6E114-1B19-FC4F-043D-04D0CA770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2038F-F362-D301-D50B-FF9D8A3F56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26770C-2292-09DD-F499-671844580AC5}"/>
              </a:ext>
            </a:extLst>
          </p:cNvPr>
          <p:cNvSpPr>
            <a:spLocks noGrp="1"/>
          </p:cNvSpPr>
          <p:nvPr>
            <p:ph type="dt" sz="half" idx="10"/>
          </p:nvPr>
        </p:nvSpPr>
        <p:spPr/>
        <p:txBody>
          <a:bodyPr/>
          <a:lstStyle/>
          <a:p>
            <a:fld id="{B969F854-B2B9-44C7-8818-57A5F8126BE9}" type="datetimeFigureOut">
              <a:rPr lang="en-US" smtClean="0"/>
              <a:t>1/15/2023</a:t>
            </a:fld>
            <a:endParaRPr lang="en-US"/>
          </a:p>
        </p:txBody>
      </p:sp>
      <p:sp>
        <p:nvSpPr>
          <p:cNvPr id="8" name="Footer Placeholder 7">
            <a:extLst>
              <a:ext uri="{FF2B5EF4-FFF2-40B4-BE49-F238E27FC236}">
                <a16:creationId xmlns:a16="http://schemas.microsoft.com/office/drawing/2014/main" id="{1C019CB4-EF69-2D78-0FBE-8C690A5F43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F7210B-79DB-A647-E214-FDD6D54122CB}"/>
              </a:ext>
            </a:extLst>
          </p:cNvPr>
          <p:cNvSpPr>
            <a:spLocks noGrp="1"/>
          </p:cNvSpPr>
          <p:nvPr>
            <p:ph type="sldNum" sz="quarter" idx="12"/>
          </p:nvPr>
        </p:nvSpPr>
        <p:spPr/>
        <p:txBody>
          <a:bodyPr/>
          <a:lstStyle/>
          <a:p>
            <a:fld id="{E063D9D8-F79D-4C7E-9012-773429385C55}" type="slidenum">
              <a:rPr lang="en-US" smtClean="0"/>
              <a:t>‹#›</a:t>
            </a:fld>
            <a:endParaRPr lang="en-US"/>
          </a:p>
        </p:txBody>
      </p:sp>
    </p:spTree>
    <p:extLst>
      <p:ext uri="{BB962C8B-B14F-4D97-AF65-F5344CB8AC3E}">
        <p14:creationId xmlns:p14="http://schemas.microsoft.com/office/powerpoint/2010/main" val="1316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8F2A-36C9-A525-15A0-45D5D32D0A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A361F6-4478-3612-0AD5-90C500CDEBED}"/>
              </a:ext>
            </a:extLst>
          </p:cNvPr>
          <p:cNvSpPr>
            <a:spLocks noGrp="1"/>
          </p:cNvSpPr>
          <p:nvPr>
            <p:ph type="dt" sz="half" idx="10"/>
          </p:nvPr>
        </p:nvSpPr>
        <p:spPr/>
        <p:txBody>
          <a:bodyPr/>
          <a:lstStyle/>
          <a:p>
            <a:fld id="{B969F854-B2B9-44C7-8818-57A5F8126BE9}" type="datetimeFigureOut">
              <a:rPr lang="en-US" smtClean="0"/>
              <a:t>1/15/2023</a:t>
            </a:fld>
            <a:endParaRPr lang="en-US"/>
          </a:p>
        </p:txBody>
      </p:sp>
      <p:sp>
        <p:nvSpPr>
          <p:cNvPr id="4" name="Footer Placeholder 3">
            <a:extLst>
              <a:ext uri="{FF2B5EF4-FFF2-40B4-BE49-F238E27FC236}">
                <a16:creationId xmlns:a16="http://schemas.microsoft.com/office/drawing/2014/main" id="{A274BDE5-1B01-66A7-28AC-0764080241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A2C9DE-E9B7-0BBB-A96A-543CF6B4182C}"/>
              </a:ext>
            </a:extLst>
          </p:cNvPr>
          <p:cNvSpPr>
            <a:spLocks noGrp="1"/>
          </p:cNvSpPr>
          <p:nvPr>
            <p:ph type="sldNum" sz="quarter" idx="12"/>
          </p:nvPr>
        </p:nvSpPr>
        <p:spPr/>
        <p:txBody>
          <a:bodyPr/>
          <a:lstStyle/>
          <a:p>
            <a:fld id="{E063D9D8-F79D-4C7E-9012-773429385C55}" type="slidenum">
              <a:rPr lang="en-US" smtClean="0"/>
              <a:t>‹#›</a:t>
            </a:fld>
            <a:endParaRPr lang="en-US"/>
          </a:p>
        </p:txBody>
      </p:sp>
    </p:spTree>
    <p:extLst>
      <p:ext uri="{BB962C8B-B14F-4D97-AF65-F5344CB8AC3E}">
        <p14:creationId xmlns:p14="http://schemas.microsoft.com/office/powerpoint/2010/main" val="137907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93204E-9BEE-5122-0DD6-CDBF9B956ADC}"/>
              </a:ext>
            </a:extLst>
          </p:cNvPr>
          <p:cNvSpPr>
            <a:spLocks noGrp="1"/>
          </p:cNvSpPr>
          <p:nvPr>
            <p:ph type="dt" sz="half" idx="10"/>
          </p:nvPr>
        </p:nvSpPr>
        <p:spPr/>
        <p:txBody>
          <a:bodyPr/>
          <a:lstStyle/>
          <a:p>
            <a:fld id="{B969F854-B2B9-44C7-8818-57A5F8126BE9}" type="datetimeFigureOut">
              <a:rPr lang="en-US" smtClean="0"/>
              <a:t>1/15/2023</a:t>
            </a:fld>
            <a:endParaRPr lang="en-US"/>
          </a:p>
        </p:txBody>
      </p:sp>
      <p:sp>
        <p:nvSpPr>
          <p:cNvPr id="3" name="Footer Placeholder 2">
            <a:extLst>
              <a:ext uri="{FF2B5EF4-FFF2-40B4-BE49-F238E27FC236}">
                <a16:creationId xmlns:a16="http://schemas.microsoft.com/office/drawing/2014/main" id="{226120B5-DD04-94E7-E4D4-AD3D5E3839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81ADEA-FB47-236E-0261-FFACF2F287C4}"/>
              </a:ext>
            </a:extLst>
          </p:cNvPr>
          <p:cNvSpPr>
            <a:spLocks noGrp="1"/>
          </p:cNvSpPr>
          <p:nvPr>
            <p:ph type="sldNum" sz="quarter" idx="12"/>
          </p:nvPr>
        </p:nvSpPr>
        <p:spPr/>
        <p:txBody>
          <a:bodyPr/>
          <a:lstStyle/>
          <a:p>
            <a:fld id="{E063D9D8-F79D-4C7E-9012-773429385C55}" type="slidenum">
              <a:rPr lang="en-US" smtClean="0"/>
              <a:t>‹#›</a:t>
            </a:fld>
            <a:endParaRPr lang="en-US"/>
          </a:p>
        </p:txBody>
      </p:sp>
    </p:spTree>
    <p:extLst>
      <p:ext uri="{BB962C8B-B14F-4D97-AF65-F5344CB8AC3E}">
        <p14:creationId xmlns:p14="http://schemas.microsoft.com/office/powerpoint/2010/main" val="1534012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A3F4E-CBC2-F1A3-2F17-2444ED32A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8C54BD-9F9A-0EE0-5712-19617F8FF5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BEAD11-1A89-3D00-5475-6F4AAFAA9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2CD47C-DFB4-2962-9CEB-228C9ED65F1E}"/>
              </a:ext>
            </a:extLst>
          </p:cNvPr>
          <p:cNvSpPr>
            <a:spLocks noGrp="1"/>
          </p:cNvSpPr>
          <p:nvPr>
            <p:ph type="dt" sz="half" idx="10"/>
          </p:nvPr>
        </p:nvSpPr>
        <p:spPr/>
        <p:txBody>
          <a:bodyPr/>
          <a:lstStyle/>
          <a:p>
            <a:fld id="{B969F854-B2B9-44C7-8818-57A5F8126BE9}" type="datetimeFigureOut">
              <a:rPr lang="en-US" smtClean="0"/>
              <a:t>1/15/2023</a:t>
            </a:fld>
            <a:endParaRPr lang="en-US"/>
          </a:p>
        </p:txBody>
      </p:sp>
      <p:sp>
        <p:nvSpPr>
          <p:cNvPr id="6" name="Footer Placeholder 5">
            <a:extLst>
              <a:ext uri="{FF2B5EF4-FFF2-40B4-BE49-F238E27FC236}">
                <a16:creationId xmlns:a16="http://schemas.microsoft.com/office/drawing/2014/main" id="{4DE0F275-1684-0F45-D23E-3240D3224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9B5F3-7C97-C71D-79C7-4F5C5FA354F1}"/>
              </a:ext>
            </a:extLst>
          </p:cNvPr>
          <p:cNvSpPr>
            <a:spLocks noGrp="1"/>
          </p:cNvSpPr>
          <p:nvPr>
            <p:ph type="sldNum" sz="quarter" idx="12"/>
          </p:nvPr>
        </p:nvSpPr>
        <p:spPr/>
        <p:txBody>
          <a:bodyPr/>
          <a:lstStyle/>
          <a:p>
            <a:fld id="{E063D9D8-F79D-4C7E-9012-773429385C55}" type="slidenum">
              <a:rPr lang="en-US" smtClean="0"/>
              <a:t>‹#›</a:t>
            </a:fld>
            <a:endParaRPr lang="en-US"/>
          </a:p>
        </p:txBody>
      </p:sp>
    </p:spTree>
    <p:extLst>
      <p:ext uri="{BB962C8B-B14F-4D97-AF65-F5344CB8AC3E}">
        <p14:creationId xmlns:p14="http://schemas.microsoft.com/office/powerpoint/2010/main" val="182009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4F23-F7FE-6F12-7D59-50C905F68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366486-0CA4-8F86-4EDF-17F7C8CB03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E02738-3C03-86C4-0CD3-D8F257912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08CFCF-60EB-49AF-4B97-E0F7DAD40027}"/>
              </a:ext>
            </a:extLst>
          </p:cNvPr>
          <p:cNvSpPr>
            <a:spLocks noGrp="1"/>
          </p:cNvSpPr>
          <p:nvPr>
            <p:ph type="dt" sz="half" idx="10"/>
          </p:nvPr>
        </p:nvSpPr>
        <p:spPr/>
        <p:txBody>
          <a:bodyPr/>
          <a:lstStyle/>
          <a:p>
            <a:fld id="{B969F854-B2B9-44C7-8818-57A5F8126BE9}" type="datetimeFigureOut">
              <a:rPr lang="en-US" smtClean="0"/>
              <a:t>1/15/2023</a:t>
            </a:fld>
            <a:endParaRPr lang="en-US"/>
          </a:p>
        </p:txBody>
      </p:sp>
      <p:sp>
        <p:nvSpPr>
          <p:cNvPr id="6" name="Footer Placeholder 5">
            <a:extLst>
              <a:ext uri="{FF2B5EF4-FFF2-40B4-BE49-F238E27FC236}">
                <a16:creationId xmlns:a16="http://schemas.microsoft.com/office/drawing/2014/main" id="{29EFB78C-EA00-FFE1-E791-1DE6770F22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50E7F-7F7D-8CA7-E98A-3A8A8FB462D4}"/>
              </a:ext>
            </a:extLst>
          </p:cNvPr>
          <p:cNvSpPr>
            <a:spLocks noGrp="1"/>
          </p:cNvSpPr>
          <p:nvPr>
            <p:ph type="sldNum" sz="quarter" idx="12"/>
          </p:nvPr>
        </p:nvSpPr>
        <p:spPr/>
        <p:txBody>
          <a:bodyPr/>
          <a:lstStyle/>
          <a:p>
            <a:fld id="{E063D9D8-F79D-4C7E-9012-773429385C55}" type="slidenum">
              <a:rPr lang="en-US" smtClean="0"/>
              <a:t>‹#›</a:t>
            </a:fld>
            <a:endParaRPr lang="en-US"/>
          </a:p>
        </p:txBody>
      </p:sp>
    </p:spTree>
    <p:extLst>
      <p:ext uri="{BB962C8B-B14F-4D97-AF65-F5344CB8AC3E}">
        <p14:creationId xmlns:p14="http://schemas.microsoft.com/office/powerpoint/2010/main" val="179577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184A73-CC40-5826-057D-912DA29638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51FE5B-48F7-F677-A1C8-7C56DC2FBA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5F693-0644-9A1D-C2D2-05CEDACD3F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9F854-B2B9-44C7-8818-57A5F8126BE9}" type="datetimeFigureOut">
              <a:rPr lang="en-US" smtClean="0"/>
              <a:t>1/15/2023</a:t>
            </a:fld>
            <a:endParaRPr lang="en-US"/>
          </a:p>
        </p:txBody>
      </p:sp>
      <p:sp>
        <p:nvSpPr>
          <p:cNvPr id="5" name="Footer Placeholder 4">
            <a:extLst>
              <a:ext uri="{FF2B5EF4-FFF2-40B4-BE49-F238E27FC236}">
                <a16:creationId xmlns:a16="http://schemas.microsoft.com/office/drawing/2014/main" id="{2F0F2180-C042-8978-F7B4-40B9F14CAA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F6C235-827C-78B3-5EB4-46CA0FA36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63D9D8-F79D-4C7E-9012-773429385C55}" type="slidenum">
              <a:rPr lang="en-US" smtClean="0"/>
              <a:t>‹#›</a:t>
            </a:fld>
            <a:endParaRPr lang="en-US"/>
          </a:p>
        </p:txBody>
      </p:sp>
    </p:spTree>
    <p:extLst>
      <p:ext uri="{BB962C8B-B14F-4D97-AF65-F5344CB8AC3E}">
        <p14:creationId xmlns:p14="http://schemas.microsoft.com/office/powerpoint/2010/main" val="42810771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ceer.eu/documents/104400/-/-/66369fc0-516c-7b67-7106-0fa6e12c051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en.wikipedia.org/wiki/SARS-CoV-2_Alpha_variant#Spread_in_UK"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5DE76-3A55-ACBA-20E3-EAE8F52C058D}"/>
              </a:ext>
            </a:extLst>
          </p:cNvPr>
          <p:cNvSpPr>
            <a:spLocks noGrp="1"/>
          </p:cNvSpPr>
          <p:nvPr>
            <p:ph type="ctrTitle"/>
          </p:nvPr>
        </p:nvSpPr>
        <p:spPr/>
        <p:txBody>
          <a:bodyPr/>
          <a:lstStyle/>
          <a:p>
            <a:r>
              <a:rPr lang="en-US" dirty="0"/>
              <a:t>Energy Analysis</a:t>
            </a:r>
          </a:p>
        </p:txBody>
      </p:sp>
      <p:sp>
        <p:nvSpPr>
          <p:cNvPr id="3" name="Subtitle 2">
            <a:extLst>
              <a:ext uri="{FF2B5EF4-FFF2-40B4-BE49-F238E27FC236}">
                <a16:creationId xmlns:a16="http://schemas.microsoft.com/office/drawing/2014/main" id="{766DDC88-897D-777D-2F4F-8CC999A21A52}"/>
              </a:ext>
            </a:extLst>
          </p:cNvPr>
          <p:cNvSpPr>
            <a:spLocks noGrp="1"/>
          </p:cNvSpPr>
          <p:nvPr>
            <p:ph type="subTitle" idx="1"/>
          </p:nvPr>
        </p:nvSpPr>
        <p:spPr/>
        <p:txBody>
          <a:bodyPr>
            <a:normAutofit fontScale="77500" lnSpcReduction="20000"/>
          </a:bodyPr>
          <a:lstStyle/>
          <a:p>
            <a:r>
              <a:rPr lang="en-US" dirty="0"/>
              <a:t>As part of the interview process</a:t>
            </a:r>
          </a:p>
          <a:p>
            <a:r>
              <a:rPr lang="en-US" dirty="0"/>
              <a:t>For the role of Data Scientist at Habitat Energy</a:t>
            </a:r>
          </a:p>
          <a:p>
            <a:endParaRPr lang="en-US" dirty="0"/>
          </a:p>
          <a:p>
            <a:r>
              <a:rPr lang="en-US" dirty="0"/>
              <a:t>Jonathan Schuba</a:t>
            </a:r>
          </a:p>
          <a:p>
            <a:r>
              <a:rPr lang="en-US" dirty="0"/>
              <a:t>jschuba@gmail.com</a:t>
            </a:r>
          </a:p>
        </p:txBody>
      </p:sp>
    </p:spTree>
    <p:extLst>
      <p:ext uri="{BB962C8B-B14F-4D97-AF65-F5344CB8AC3E}">
        <p14:creationId xmlns:p14="http://schemas.microsoft.com/office/powerpoint/2010/main" val="4147959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1A2FB-DFED-55CA-A701-299E265CADB7}"/>
              </a:ext>
            </a:extLst>
          </p:cNvPr>
          <p:cNvSpPr>
            <a:spLocks noGrp="1"/>
          </p:cNvSpPr>
          <p:nvPr>
            <p:ph type="title"/>
          </p:nvPr>
        </p:nvSpPr>
        <p:spPr/>
        <p:txBody>
          <a:bodyPr/>
          <a:lstStyle/>
          <a:p>
            <a:r>
              <a:rPr lang="en-US" dirty="0"/>
              <a:t>Initial Thoughts and Observations</a:t>
            </a:r>
          </a:p>
        </p:txBody>
      </p:sp>
      <p:sp>
        <p:nvSpPr>
          <p:cNvPr id="3" name="Content Placeholder 2">
            <a:extLst>
              <a:ext uri="{FF2B5EF4-FFF2-40B4-BE49-F238E27FC236}">
                <a16:creationId xmlns:a16="http://schemas.microsoft.com/office/drawing/2014/main" id="{7CE4CBD3-11E7-3A16-422B-A99E32D3082E}"/>
              </a:ext>
            </a:extLst>
          </p:cNvPr>
          <p:cNvSpPr>
            <a:spLocks noGrp="1"/>
          </p:cNvSpPr>
          <p:nvPr>
            <p:ph idx="1"/>
          </p:nvPr>
        </p:nvSpPr>
        <p:spPr/>
        <p:txBody>
          <a:bodyPr>
            <a:normAutofit lnSpcReduction="10000"/>
          </a:bodyPr>
          <a:lstStyle/>
          <a:p>
            <a:r>
              <a:rPr lang="en-US" dirty="0"/>
              <a:t>The data set consists of 89953 timeseries datapoints, only a handful are Null. </a:t>
            </a:r>
          </a:p>
          <a:p>
            <a:r>
              <a:rPr lang="en-US" dirty="0"/>
              <a:t>They cover 2016-01-01 to 2021-02-17, with a 30 minute step interval.</a:t>
            </a:r>
          </a:p>
          <a:p>
            <a:r>
              <a:rPr lang="en-US" dirty="0"/>
              <a:t>It is not clear what the units are!</a:t>
            </a:r>
          </a:p>
          <a:p>
            <a:pPr lvl="1"/>
            <a:r>
              <a:rPr lang="en-US" dirty="0"/>
              <a:t>I will assume the units are £ / MWh, after some googling. </a:t>
            </a:r>
          </a:p>
          <a:p>
            <a:r>
              <a:rPr lang="en-US" dirty="0"/>
              <a:t>Energy prices can go negative, meaning that someone will pay you to use power.</a:t>
            </a:r>
          </a:p>
          <a:p>
            <a:pPr lvl="1"/>
            <a:r>
              <a:rPr lang="en-US" dirty="0"/>
              <a:t>That makes sense, since some power plants (e.g., nuclear) are hard to throttle, and so supply may exceed demand at times.</a:t>
            </a:r>
          </a:p>
          <a:p>
            <a:endParaRPr lang="en-US" dirty="0"/>
          </a:p>
          <a:p>
            <a:endParaRPr lang="en-US" dirty="0"/>
          </a:p>
          <a:p>
            <a:pPr marL="0" indent="0">
              <a:buNone/>
            </a:pPr>
            <a:r>
              <a:rPr lang="en-US" dirty="0"/>
              <a:t>After a little research:</a:t>
            </a:r>
          </a:p>
          <a:p>
            <a:r>
              <a:rPr lang="en-US" dirty="0"/>
              <a:t>DAM (Day Ahead Market) represents the contract price to buy or sell energy on the following day.</a:t>
            </a:r>
          </a:p>
          <a:p>
            <a:pPr lvl="1"/>
            <a:r>
              <a:rPr lang="en-US" dirty="0"/>
              <a:t>It is not clear if the datetime in the dataset is the time the contract is bought/sold or the time that the energy is to be delivered the next day.  </a:t>
            </a:r>
          </a:p>
          <a:p>
            <a:pPr lvl="1"/>
            <a:r>
              <a:rPr lang="en-US" dirty="0"/>
              <a:t>I will assume the DAM datetime is the “next-day” time, similar to stock options pricing, where the date used is the expiration date. </a:t>
            </a:r>
          </a:p>
          <a:p>
            <a:r>
              <a:rPr lang="en-US" dirty="0"/>
              <a:t>SIP (System Imbalance Price) is a mechanism to settle the difference between a party’s contractual obligation and their actual volume.  It appears to be a real-time calculation by the System Operator. </a:t>
            </a:r>
          </a:p>
          <a:p>
            <a:pPr lvl="1"/>
            <a:r>
              <a:rPr lang="en-US" dirty="0">
                <a:hlinkClick r:id="rId2"/>
              </a:rPr>
              <a:t>https://www.ceer.eu/documents/104400/-/-/66369fc0-516c-7b67-7106-0fa6e12c0511</a:t>
            </a:r>
            <a:r>
              <a:rPr lang="en-US" dirty="0"/>
              <a:t> </a:t>
            </a:r>
          </a:p>
          <a:p>
            <a:pPr lvl="1"/>
            <a:r>
              <a:rPr lang="en-US" dirty="0"/>
              <a:t>I think it’s more complicated than this, but I’m just going to treat SIP as the “real-time price” that would incentivize idle energy producers to come online and sell to the market.  (And a negative SIP price would incentivize idle consumers to buy electricity.)  Given more time, I would gather a more nuanced understanding. </a:t>
            </a:r>
          </a:p>
          <a:p>
            <a:pPr lvl="1"/>
            <a:endParaRPr lang="en-US" dirty="0"/>
          </a:p>
          <a:p>
            <a:pPr lvl="1"/>
            <a:r>
              <a:rPr lang="en-US" dirty="0"/>
              <a:t>Question: how does the regulator handle capacitance/inductance imbalance on the grid? </a:t>
            </a:r>
          </a:p>
        </p:txBody>
      </p:sp>
      <p:sp>
        <p:nvSpPr>
          <p:cNvPr id="7" name="TextBox 6">
            <a:extLst>
              <a:ext uri="{FF2B5EF4-FFF2-40B4-BE49-F238E27FC236}">
                <a16:creationId xmlns:a16="http://schemas.microsoft.com/office/drawing/2014/main" id="{ECA9E44D-88D3-AF54-3A87-E09D75D03498}"/>
              </a:ext>
            </a:extLst>
          </p:cNvPr>
          <p:cNvSpPr txBox="1"/>
          <p:nvPr/>
        </p:nvSpPr>
        <p:spPr>
          <a:xfrm>
            <a:off x="8936936" y="203163"/>
            <a:ext cx="3064564" cy="1954381"/>
          </a:xfrm>
          <a:prstGeom prst="rect">
            <a:avLst/>
          </a:prstGeom>
          <a:noFill/>
        </p:spPr>
        <p:txBody>
          <a:bodyPr wrap="square">
            <a:spAutoFit/>
          </a:bodyPr>
          <a:lstStyle/>
          <a:p>
            <a:r>
              <a:rPr lang="en-US" sz="1100" dirty="0" err="1">
                <a:latin typeface="Consolas" panose="020B0609020204030204" pitchFamily="49" charset="0"/>
              </a:rPr>
              <a:t>energy_data.describe</a:t>
            </a:r>
            <a:r>
              <a:rPr lang="en-US" sz="1100" dirty="0">
                <a:latin typeface="Consolas" panose="020B0609020204030204" pitchFamily="49" charset="0"/>
              </a:rPr>
              <a:t>()</a:t>
            </a:r>
          </a:p>
          <a:p>
            <a:r>
              <a:rPr lang="en-US" sz="1100" dirty="0">
                <a:latin typeface="Consolas" panose="020B0609020204030204" pitchFamily="49" charset="0"/>
              </a:rPr>
              <a:t>Out[3]: </a:t>
            </a:r>
          </a:p>
          <a:p>
            <a:r>
              <a:rPr lang="en-US" sz="1100" dirty="0">
                <a:latin typeface="Consolas" panose="020B0609020204030204" pitchFamily="49" charset="0"/>
              </a:rPr>
              <a:t>                SIP           DAM</a:t>
            </a:r>
          </a:p>
          <a:p>
            <a:r>
              <a:rPr lang="en-US" sz="1100" dirty="0">
                <a:latin typeface="Consolas" panose="020B0609020204030204" pitchFamily="49" charset="0"/>
              </a:rPr>
              <a:t>count  89918.000000  89947.000000</a:t>
            </a:r>
          </a:p>
          <a:p>
            <a:r>
              <a:rPr lang="en-US" sz="1100" dirty="0">
                <a:latin typeface="Consolas" panose="020B0609020204030204" pitchFamily="49" charset="0"/>
              </a:rPr>
              <a:t>mean      44.300704     44.946502</a:t>
            </a:r>
          </a:p>
          <a:p>
            <a:r>
              <a:rPr lang="en-US" sz="1100" dirty="0">
                <a:latin typeface="Consolas" panose="020B0609020204030204" pitchFamily="49" charset="0"/>
              </a:rPr>
              <a:t>std       42.136848     24.044061</a:t>
            </a:r>
          </a:p>
          <a:p>
            <a:r>
              <a:rPr lang="en-US" sz="1100" dirty="0">
                <a:latin typeface="Consolas" panose="020B0609020204030204" pitchFamily="49" charset="0"/>
              </a:rPr>
              <a:t>min     -153.890000    -38.800000</a:t>
            </a:r>
          </a:p>
          <a:p>
            <a:r>
              <a:rPr lang="en-US" sz="1100" dirty="0">
                <a:latin typeface="Consolas" panose="020B0609020204030204" pitchFamily="49" charset="0"/>
              </a:rPr>
              <a:t>25%       27.170000     33.825000</a:t>
            </a:r>
          </a:p>
          <a:p>
            <a:r>
              <a:rPr lang="en-US" sz="1100" dirty="0">
                <a:latin typeface="Consolas" panose="020B0609020204030204" pitchFamily="49" charset="0"/>
              </a:rPr>
              <a:t>50%       39.590000     42.530000</a:t>
            </a:r>
          </a:p>
          <a:p>
            <a:r>
              <a:rPr lang="en-US" sz="1100" dirty="0">
                <a:latin typeface="Consolas" panose="020B0609020204030204" pitchFamily="49" charset="0"/>
              </a:rPr>
              <a:t>75%       55.600000     52.900000</a:t>
            </a:r>
          </a:p>
          <a:p>
            <a:r>
              <a:rPr lang="en-US" sz="1100" dirty="0">
                <a:latin typeface="Consolas" panose="020B0609020204030204" pitchFamily="49" charset="0"/>
              </a:rPr>
              <a:t>max     4000.000000   1500.000000</a:t>
            </a:r>
          </a:p>
        </p:txBody>
      </p:sp>
    </p:spTree>
    <p:extLst>
      <p:ext uri="{BB962C8B-B14F-4D97-AF65-F5344CB8AC3E}">
        <p14:creationId xmlns:p14="http://schemas.microsoft.com/office/powerpoint/2010/main" val="3809513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F646-99A2-3149-951F-0454593374BD}"/>
              </a:ext>
            </a:extLst>
          </p:cNvPr>
          <p:cNvSpPr>
            <a:spLocks noGrp="1"/>
          </p:cNvSpPr>
          <p:nvPr>
            <p:ph type="title"/>
          </p:nvPr>
        </p:nvSpPr>
        <p:spPr/>
        <p:txBody>
          <a:bodyPr>
            <a:normAutofit/>
          </a:bodyPr>
          <a:lstStyle/>
          <a:p>
            <a:r>
              <a:rPr lang="en-US" dirty="0"/>
              <a:t>Initial Plots of the entire dataset</a:t>
            </a:r>
          </a:p>
        </p:txBody>
      </p:sp>
      <p:pic>
        <p:nvPicPr>
          <p:cNvPr id="4" name="Picture 3">
            <a:extLst>
              <a:ext uri="{FF2B5EF4-FFF2-40B4-BE49-F238E27FC236}">
                <a16:creationId xmlns:a16="http://schemas.microsoft.com/office/drawing/2014/main" id="{8F38430D-1F58-FA06-C8BE-13D7B405C1AB}"/>
              </a:ext>
            </a:extLst>
          </p:cNvPr>
          <p:cNvPicPr>
            <a:picLocks noChangeAspect="1"/>
          </p:cNvPicPr>
          <p:nvPr/>
        </p:nvPicPr>
        <p:blipFill>
          <a:blip r:embed="rId2"/>
          <a:stretch>
            <a:fillRect/>
          </a:stretch>
        </p:blipFill>
        <p:spPr>
          <a:xfrm>
            <a:off x="0" y="3891885"/>
            <a:ext cx="9349671" cy="2337418"/>
          </a:xfrm>
          <a:prstGeom prst="rect">
            <a:avLst/>
          </a:prstGeom>
        </p:spPr>
      </p:pic>
      <p:pic>
        <p:nvPicPr>
          <p:cNvPr id="6" name="Picture 5">
            <a:extLst>
              <a:ext uri="{FF2B5EF4-FFF2-40B4-BE49-F238E27FC236}">
                <a16:creationId xmlns:a16="http://schemas.microsoft.com/office/drawing/2014/main" id="{00BFD8F8-C93C-C044-4459-CDA17EE26D19}"/>
              </a:ext>
            </a:extLst>
          </p:cNvPr>
          <p:cNvPicPr>
            <a:picLocks noChangeAspect="1"/>
          </p:cNvPicPr>
          <p:nvPr/>
        </p:nvPicPr>
        <p:blipFill>
          <a:blip r:embed="rId3"/>
          <a:stretch>
            <a:fillRect/>
          </a:stretch>
        </p:blipFill>
        <p:spPr>
          <a:xfrm>
            <a:off x="-1" y="1064903"/>
            <a:ext cx="9349671" cy="2337418"/>
          </a:xfrm>
          <a:prstGeom prst="rect">
            <a:avLst/>
          </a:prstGeom>
        </p:spPr>
      </p:pic>
      <p:sp>
        <p:nvSpPr>
          <p:cNvPr id="7" name="Content Placeholder 2">
            <a:extLst>
              <a:ext uri="{FF2B5EF4-FFF2-40B4-BE49-F238E27FC236}">
                <a16:creationId xmlns:a16="http://schemas.microsoft.com/office/drawing/2014/main" id="{BCA81C51-68F2-A486-4671-6973098EA2AB}"/>
              </a:ext>
            </a:extLst>
          </p:cNvPr>
          <p:cNvSpPr txBox="1">
            <a:spLocks/>
          </p:cNvSpPr>
          <p:nvPr/>
        </p:nvSpPr>
        <p:spPr>
          <a:xfrm>
            <a:off x="8695944" y="4191922"/>
            <a:ext cx="2910840" cy="20839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Zooming in on the y-axis, we see that prices are generally between 30 and 70 </a:t>
            </a:r>
            <a:r>
              <a:rPr lang="en-US" i="1" dirty="0"/>
              <a:t>units</a:t>
            </a:r>
            <a:r>
              <a:rPr lang="en-US" dirty="0"/>
              <a:t>. </a:t>
            </a:r>
          </a:p>
          <a:p>
            <a:r>
              <a:rPr lang="en-US" dirty="0"/>
              <a:t>The SIP price shows greater fluctuation, compared to the DAM price.</a:t>
            </a:r>
          </a:p>
          <a:p>
            <a:r>
              <a:rPr lang="en-US" dirty="0"/>
              <a:t>I expected to see yearly periodicity, but it’s not easy to spot here. </a:t>
            </a:r>
          </a:p>
        </p:txBody>
      </p:sp>
      <p:sp>
        <p:nvSpPr>
          <p:cNvPr id="3" name="Content Placeholder 2">
            <a:extLst>
              <a:ext uri="{FF2B5EF4-FFF2-40B4-BE49-F238E27FC236}">
                <a16:creationId xmlns:a16="http://schemas.microsoft.com/office/drawing/2014/main" id="{C2F16DE0-D251-EC64-9270-BCBC3B025BFD}"/>
              </a:ext>
            </a:extLst>
          </p:cNvPr>
          <p:cNvSpPr>
            <a:spLocks noGrp="1"/>
          </p:cNvSpPr>
          <p:nvPr>
            <p:ph idx="1"/>
          </p:nvPr>
        </p:nvSpPr>
        <p:spPr>
          <a:xfrm>
            <a:off x="8695944" y="1311751"/>
            <a:ext cx="2910840" cy="2083910"/>
          </a:xfrm>
        </p:spPr>
        <p:txBody>
          <a:bodyPr/>
          <a:lstStyle/>
          <a:p>
            <a:r>
              <a:rPr lang="en-US" dirty="0"/>
              <a:t>There are a few large spikes in the prices.  </a:t>
            </a:r>
          </a:p>
          <a:p>
            <a:r>
              <a:rPr lang="en-US" dirty="0"/>
              <a:t>The spikes in the SIP price are larger, which makes sense since it’s real-time. </a:t>
            </a:r>
          </a:p>
          <a:p>
            <a:r>
              <a:rPr lang="en-US" dirty="0"/>
              <a:t>There are a few periods of great turmoil in the price:</a:t>
            </a:r>
          </a:p>
          <a:p>
            <a:pPr lvl="1"/>
            <a:r>
              <a:rPr lang="en-US" dirty="0"/>
              <a:t>October 2016 – December 2016</a:t>
            </a:r>
          </a:p>
          <a:p>
            <a:pPr lvl="1"/>
            <a:r>
              <a:rPr lang="en-US" dirty="0"/>
              <a:t>Early 2021</a:t>
            </a:r>
          </a:p>
        </p:txBody>
      </p:sp>
    </p:spTree>
    <p:extLst>
      <p:ext uri="{BB962C8B-B14F-4D97-AF65-F5344CB8AC3E}">
        <p14:creationId xmlns:p14="http://schemas.microsoft.com/office/powerpoint/2010/main" val="2912393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B28788C-F5C5-1CBF-C735-BF562BBD4668}"/>
              </a:ext>
            </a:extLst>
          </p:cNvPr>
          <p:cNvPicPr>
            <a:picLocks noChangeAspect="1"/>
          </p:cNvPicPr>
          <p:nvPr/>
        </p:nvPicPr>
        <p:blipFill>
          <a:blip r:embed="rId2"/>
          <a:stretch>
            <a:fillRect/>
          </a:stretch>
        </p:blipFill>
        <p:spPr>
          <a:xfrm>
            <a:off x="54142" y="1062789"/>
            <a:ext cx="9464844" cy="2366211"/>
          </a:xfrm>
          <a:prstGeom prst="rect">
            <a:avLst/>
          </a:prstGeom>
        </p:spPr>
      </p:pic>
      <p:pic>
        <p:nvPicPr>
          <p:cNvPr id="14" name="Picture 13">
            <a:extLst>
              <a:ext uri="{FF2B5EF4-FFF2-40B4-BE49-F238E27FC236}">
                <a16:creationId xmlns:a16="http://schemas.microsoft.com/office/drawing/2014/main" id="{D4B3CC5F-CCEE-622A-90BF-11D43295B159}"/>
              </a:ext>
            </a:extLst>
          </p:cNvPr>
          <p:cNvPicPr>
            <a:picLocks noChangeAspect="1"/>
          </p:cNvPicPr>
          <p:nvPr/>
        </p:nvPicPr>
        <p:blipFill>
          <a:blip r:embed="rId3"/>
          <a:stretch>
            <a:fillRect/>
          </a:stretch>
        </p:blipFill>
        <p:spPr>
          <a:xfrm>
            <a:off x="54142" y="3644623"/>
            <a:ext cx="9464844" cy="2366211"/>
          </a:xfrm>
          <a:prstGeom prst="rect">
            <a:avLst/>
          </a:prstGeom>
        </p:spPr>
      </p:pic>
      <p:sp>
        <p:nvSpPr>
          <p:cNvPr id="2" name="Title 1">
            <a:extLst>
              <a:ext uri="{FF2B5EF4-FFF2-40B4-BE49-F238E27FC236}">
                <a16:creationId xmlns:a16="http://schemas.microsoft.com/office/drawing/2014/main" id="{32901936-308A-342A-327D-72E687C87DCC}"/>
              </a:ext>
            </a:extLst>
          </p:cNvPr>
          <p:cNvSpPr>
            <a:spLocks noGrp="1"/>
          </p:cNvSpPr>
          <p:nvPr>
            <p:ph type="title"/>
          </p:nvPr>
        </p:nvSpPr>
        <p:spPr/>
        <p:txBody>
          <a:bodyPr/>
          <a:lstStyle/>
          <a:p>
            <a:r>
              <a:rPr lang="en-US" dirty="0"/>
              <a:t>Zooming in on Periods of Turmoil</a:t>
            </a:r>
          </a:p>
        </p:txBody>
      </p:sp>
      <p:sp>
        <p:nvSpPr>
          <p:cNvPr id="9" name="Content Placeholder 2">
            <a:extLst>
              <a:ext uri="{FF2B5EF4-FFF2-40B4-BE49-F238E27FC236}">
                <a16:creationId xmlns:a16="http://schemas.microsoft.com/office/drawing/2014/main" id="{0C1A9480-BABB-1C4C-2613-10E7E7EF591D}"/>
              </a:ext>
            </a:extLst>
          </p:cNvPr>
          <p:cNvSpPr txBox="1">
            <a:spLocks/>
          </p:cNvSpPr>
          <p:nvPr/>
        </p:nvSpPr>
        <p:spPr>
          <a:xfrm>
            <a:off x="8695944" y="1311751"/>
            <a:ext cx="2974688" cy="233287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October 2016 to December 2016</a:t>
            </a:r>
          </a:p>
          <a:p>
            <a:r>
              <a:rPr lang="en-US" dirty="0"/>
              <a:t>We can see a daily periodic pattern on the DAM data.  The SIP data shows some daily patterns, but is more erratic. </a:t>
            </a:r>
          </a:p>
          <a:p>
            <a:r>
              <a:rPr lang="en-US" dirty="0"/>
              <a:t>The high price spikes occur at the same time of day but are higher on some days vs others.  </a:t>
            </a:r>
          </a:p>
          <a:p>
            <a:r>
              <a:rPr lang="en-US" dirty="0"/>
              <a:t>When negative spikes occur, they generally are half-a-day off phase from the high spikes.  </a:t>
            </a:r>
          </a:p>
          <a:p>
            <a:r>
              <a:rPr lang="en-US" dirty="0"/>
              <a:t>Without research, I don’t know enough about the UK energy market to speculate on the causes for turmoil during this period.  I do know that the Brexit vote was in June 2016, and this is probably a source of underlying uncertainty in the market. </a:t>
            </a:r>
          </a:p>
          <a:p>
            <a:pPr lvl="1"/>
            <a:endParaRPr lang="en-US" dirty="0"/>
          </a:p>
        </p:txBody>
      </p:sp>
      <p:sp>
        <p:nvSpPr>
          <p:cNvPr id="10" name="Content Placeholder 2">
            <a:extLst>
              <a:ext uri="{FF2B5EF4-FFF2-40B4-BE49-F238E27FC236}">
                <a16:creationId xmlns:a16="http://schemas.microsoft.com/office/drawing/2014/main" id="{38924E56-4785-A68C-BAAB-34567D7CF291}"/>
              </a:ext>
            </a:extLst>
          </p:cNvPr>
          <p:cNvSpPr txBox="1">
            <a:spLocks/>
          </p:cNvSpPr>
          <p:nvPr/>
        </p:nvSpPr>
        <p:spPr>
          <a:xfrm>
            <a:off x="8695944" y="3991834"/>
            <a:ext cx="2910840" cy="20839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dirty="0"/>
              <a:t>December 2020 to End of dataset</a:t>
            </a:r>
          </a:p>
          <a:p>
            <a:r>
              <a:rPr lang="en-US" sz="1000" dirty="0"/>
              <a:t>We can still see the daily periodicity.</a:t>
            </a:r>
          </a:p>
          <a:p>
            <a:r>
              <a:rPr lang="en-US" sz="1000" dirty="0"/>
              <a:t>There are fewer spikes, but they are higher (exceeding the y-limit on the graph).</a:t>
            </a:r>
          </a:p>
          <a:p>
            <a:r>
              <a:rPr lang="en-US" sz="1000" dirty="0"/>
              <a:t>Again, I don’t know for sure what was happening around this time, but perhaps the spread of the COVID Alpha variant was impacting energy supplies. </a:t>
            </a:r>
            <a:r>
              <a:rPr lang="en-US" sz="1000" dirty="0">
                <a:hlinkClick r:id="rId4"/>
              </a:rPr>
              <a:t>https://en.wikipedia.org/wiki/SARS-CoV-2_Alpha_variant#Spread_in_UK</a:t>
            </a:r>
            <a:endParaRPr lang="en-US" sz="1000" dirty="0"/>
          </a:p>
          <a:p>
            <a:endParaRPr lang="en-US" sz="1000" dirty="0"/>
          </a:p>
          <a:p>
            <a:pPr lvl="1"/>
            <a:endParaRPr lang="en-US" sz="1000" dirty="0"/>
          </a:p>
        </p:txBody>
      </p:sp>
    </p:spTree>
    <p:extLst>
      <p:ext uri="{BB962C8B-B14F-4D97-AF65-F5344CB8AC3E}">
        <p14:creationId xmlns:p14="http://schemas.microsoft.com/office/powerpoint/2010/main" val="84645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3BD7-4D90-F8AC-D1D9-8D5E2A34667A}"/>
              </a:ext>
            </a:extLst>
          </p:cNvPr>
          <p:cNvSpPr>
            <a:spLocks noGrp="1"/>
          </p:cNvSpPr>
          <p:nvPr>
            <p:ph type="title"/>
          </p:nvPr>
        </p:nvSpPr>
        <p:spPr/>
        <p:txBody>
          <a:bodyPr/>
          <a:lstStyle/>
          <a:p>
            <a:r>
              <a:rPr lang="en-US" dirty="0"/>
              <a:t>Let’s look at a week</a:t>
            </a:r>
          </a:p>
        </p:txBody>
      </p:sp>
      <p:pic>
        <p:nvPicPr>
          <p:cNvPr id="5" name="Content Placeholder 4">
            <a:extLst>
              <a:ext uri="{FF2B5EF4-FFF2-40B4-BE49-F238E27FC236}">
                <a16:creationId xmlns:a16="http://schemas.microsoft.com/office/drawing/2014/main" id="{9FDC32D6-774B-88B9-C51B-9F4A791846DA}"/>
              </a:ext>
            </a:extLst>
          </p:cNvPr>
          <p:cNvPicPr>
            <a:picLocks noGrp="1" noChangeAspect="1"/>
          </p:cNvPicPr>
          <p:nvPr>
            <p:ph idx="1"/>
          </p:nvPr>
        </p:nvPicPr>
        <p:blipFill>
          <a:blip r:embed="rId2"/>
          <a:stretch>
            <a:fillRect/>
          </a:stretch>
        </p:blipFill>
        <p:spPr>
          <a:xfrm>
            <a:off x="0" y="1351723"/>
            <a:ext cx="9666640" cy="2416660"/>
          </a:xfrm>
        </p:spPr>
      </p:pic>
      <p:sp>
        <p:nvSpPr>
          <p:cNvPr id="6" name="Content Placeholder 2">
            <a:extLst>
              <a:ext uri="{FF2B5EF4-FFF2-40B4-BE49-F238E27FC236}">
                <a16:creationId xmlns:a16="http://schemas.microsoft.com/office/drawing/2014/main" id="{0E40052E-C1C8-427D-D7C2-68AA579562F5}"/>
              </a:ext>
            </a:extLst>
          </p:cNvPr>
          <p:cNvSpPr txBox="1">
            <a:spLocks/>
          </p:cNvSpPr>
          <p:nvPr/>
        </p:nvSpPr>
        <p:spPr>
          <a:xfrm>
            <a:off x="8947735" y="1435510"/>
            <a:ext cx="2974688" cy="2858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typical week in June</a:t>
            </a:r>
          </a:p>
          <a:p>
            <a:r>
              <a:rPr lang="en-US" dirty="0"/>
              <a:t>The daily periodicity is apparent.</a:t>
            </a:r>
          </a:p>
          <a:p>
            <a:pPr lvl="1"/>
            <a:r>
              <a:rPr lang="en-US" dirty="0"/>
              <a:t>Prices rise in the morning, as people wake up and use power.</a:t>
            </a:r>
          </a:p>
          <a:p>
            <a:pPr lvl="1"/>
            <a:r>
              <a:rPr lang="en-US" dirty="0"/>
              <a:t>Price falls in the afternoon, before peaking again in the evening.</a:t>
            </a:r>
          </a:p>
          <a:p>
            <a:r>
              <a:rPr lang="en-US" dirty="0"/>
              <a:t>The SIP price spikes up and down, around the DAM price.  Presumably, the regulator must incentivize or disincentivize additional capacity to adjust for periods when demand is different from forecast, or when suppliers fall short.  </a:t>
            </a:r>
          </a:p>
        </p:txBody>
      </p:sp>
    </p:spTree>
    <p:extLst>
      <p:ext uri="{BB962C8B-B14F-4D97-AF65-F5344CB8AC3E}">
        <p14:creationId xmlns:p14="http://schemas.microsoft.com/office/powerpoint/2010/main" val="4121820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B31B-2CB3-CD24-29A0-6DCA84D23DA7}"/>
              </a:ext>
            </a:extLst>
          </p:cNvPr>
          <p:cNvSpPr>
            <a:spLocks noGrp="1"/>
          </p:cNvSpPr>
          <p:nvPr>
            <p:ph type="title"/>
          </p:nvPr>
        </p:nvSpPr>
        <p:spPr/>
        <p:txBody>
          <a:bodyPr/>
          <a:lstStyle/>
          <a:p>
            <a:r>
              <a:rPr lang="en-US" dirty="0"/>
              <a:t>Train a time series model, using </a:t>
            </a:r>
            <a:r>
              <a:rPr lang="en-US" dirty="0" err="1"/>
              <a:t>fb_prophet</a:t>
            </a:r>
            <a:endParaRPr lang="en-US" dirty="0"/>
          </a:p>
        </p:txBody>
      </p:sp>
      <p:sp>
        <p:nvSpPr>
          <p:cNvPr id="3" name="Content Placeholder 2">
            <a:extLst>
              <a:ext uri="{FF2B5EF4-FFF2-40B4-BE49-F238E27FC236}">
                <a16:creationId xmlns:a16="http://schemas.microsoft.com/office/drawing/2014/main" id="{985C7EB2-0D47-5BB5-179F-75B7C1EBDA5D}"/>
              </a:ext>
            </a:extLst>
          </p:cNvPr>
          <p:cNvSpPr>
            <a:spLocks noGrp="1"/>
          </p:cNvSpPr>
          <p:nvPr>
            <p:ph idx="1"/>
          </p:nvPr>
        </p:nvSpPr>
        <p:spPr>
          <a:xfrm>
            <a:off x="742122" y="1603512"/>
            <a:ext cx="5158409" cy="4341537"/>
          </a:xfrm>
        </p:spPr>
        <p:txBody>
          <a:bodyPr/>
          <a:lstStyle/>
          <a:p>
            <a:r>
              <a:rPr lang="en-US" dirty="0"/>
              <a:t>Split off the last 3 months of data, as a test period, and train a model on the remainder. </a:t>
            </a:r>
          </a:p>
          <a:p>
            <a:r>
              <a:rPr lang="en-US" dirty="0"/>
              <a:t>We are only training a model on the DAM series, due to time constraints. </a:t>
            </a:r>
          </a:p>
          <a:p>
            <a:endParaRPr lang="en-US" dirty="0"/>
          </a:p>
          <a:p>
            <a:endParaRPr lang="en-US" dirty="0"/>
          </a:p>
          <a:p>
            <a:r>
              <a:rPr lang="en-US" dirty="0"/>
              <a:t>Using the default settings, we find three components of interest.</a:t>
            </a:r>
          </a:p>
          <a:p>
            <a:pPr lvl="1"/>
            <a:r>
              <a:rPr lang="en-US" u="sng" dirty="0"/>
              <a:t>Trend component</a:t>
            </a:r>
            <a:r>
              <a:rPr lang="en-US" dirty="0"/>
              <a:t>: The underlying price movement, after stripping away the periodic components.  </a:t>
            </a:r>
          </a:p>
          <a:p>
            <a:pPr lvl="2"/>
            <a:r>
              <a:rPr lang="en-US" dirty="0"/>
              <a:t>The movement in this component reflects the changes in the overall energy market over time, and appears to be quite large.</a:t>
            </a:r>
          </a:p>
          <a:p>
            <a:pPr lvl="1"/>
            <a:r>
              <a:rPr lang="en-US" u="sng" dirty="0"/>
              <a:t>Yearly component</a:t>
            </a:r>
            <a:r>
              <a:rPr lang="en-US" dirty="0"/>
              <a:t>: The repeated changes that happen yearly.  </a:t>
            </a:r>
          </a:p>
          <a:p>
            <a:pPr lvl="2"/>
            <a:r>
              <a:rPr lang="en-US" dirty="0"/>
              <a:t>The amplitude is fairly low, only +/- 6 </a:t>
            </a:r>
            <a:r>
              <a:rPr lang="en-US" i="1" dirty="0"/>
              <a:t>units</a:t>
            </a:r>
          </a:p>
          <a:p>
            <a:pPr lvl="1"/>
            <a:r>
              <a:rPr lang="en-US" u="sng" dirty="0"/>
              <a:t>Daily component</a:t>
            </a:r>
            <a:r>
              <a:rPr lang="en-US" dirty="0"/>
              <a:t>: Reflects the daily cycle pointed out on the previous slide. </a:t>
            </a:r>
          </a:p>
          <a:p>
            <a:pPr lvl="2"/>
            <a:r>
              <a:rPr lang="en-US" dirty="0"/>
              <a:t>The amplitude is larger than that of the yearly component.</a:t>
            </a:r>
          </a:p>
          <a:p>
            <a:r>
              <a:rPr lang="en-US" dirty="0"/>
              <a:t>The sum of these three components is the predicted DAM price. </a:t>
            </a:r>
          </a:p>
        </p:txBody>
      </p:sp>
      <p:pic>
        <p:nvPicPr>
          <p:cNvPr id="5" name="Picture 4">
            <a:extLst>
              <a:ext uri="{FF2B5EF4-FFF2-40B4-BE49-F238E27FC236}">
                <a16:creationId xmlns:a16="http://schemas.microsoft.com/office/drawing/2014/main" id="{92BDD404-213F-6762-1059-0EB7D834DCCE}"/>
              </a:ext>
            </a:extLst>
          </p:cNvPr>
          <p:cNvPicPr>
            <a:picLocks noChangeAspect="1"/>
          </p:cNvPicPr>
          <p:nvPr/>
        </p:nvPicPr>
        <p:blipFill>
          <a:blip r:embed="rId2"/>
          <a:stretch>
            <a:fillRect/>
          </a:stretch>
        </p:blipFill>
        <p:spPr>
          <a:xfrm>
            <a:off x="6609522" y="922652"/>
            <a:ext cx="5324060" cy="5324060"/>
          </a:xfrm>
          <a:prstGeom prst="rect">
            <a:avLst/>
          </a:prstGeom>
        </p:spPr>
      </p:pic>
    </p:spTree>
    <p:extLst>
      <p:ext uri="{BB962C8B-B14F-4D97-AF65-F5344CB8AC3E}">
        <p14:creationId xmlns:p14="http://schemas.microsoft.com/office/powerpoint/2010/main" val="1601005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773FF-0922-57B7-0A15-AC98D9D1E4F7}"/>
              </a:ext>
            </a:extLst>
          </p:cNvPr>
          <p:cNvSpPr>
            <a:spLocks noGrp="1"/>
          </p:cNvSpPr>
          <p:nvPr>
            <p:ph type="title"/>
          </p:nvPr>
        </p:nvSpPr>
        <p:spPr/>
        <p:txBody>
          <a:bodyPr/>
          <a:lstStyle/>
          <a:p>
            <a:r>
              <a:rPr lang="en-US" dirty="0"/>
              <a:t>Predictions using the prophet model </a:t>
            </a:r>
          </a:p>
        </p:txBody>
      </p:sp>
      <p:pic>
        <p:nvPicPr>
          <p:cNvPr id="13" name="Picture 12">
            <a:extLst>
              <a:ext uri="{FF2B5EF4-FFF2-40B4-BE49-F238E27FC236}">
                <a16:creationId xmlns:a16="http://schemas.microsoft.com/office/drawing/2014/main" id="{53C8DB34-54DF-97A6-594B-E415C03F3FFC}"/>
              </a:ext>
            </a:extLst>
          </p:cNvPr>
          <p:cNvPicPr>
            <a:picLocks noChangeAspect="1"/>
          </p:cNvPicPr>
          <p:nvPr/>
        </p:nvPicPr>
        <p:blipFill>
          <a:blip r:embed="rId2"/>
          <a:stretch>
            <a:fillRect/>
          </a:stretch>
        </p:blipFill>
        <p:spPr>
          <a:xfrm>
            <a:off x="313083" y="1245268"/>
            <a:ext cx="7973741" cy="4784245"/>
          </a:xfrm>
          <a:prstGeom prst="rect">
            <a:avLst/>
          </a:prstGeom>
        </p:spPr>
      </p:pic>
      <p:sp>
        <p:nvSpPr>
          <p:cNvPr id="14" name="TextBox 13">
            <a:extLst>
              <a:ext uri="{FF2B5EF4-FFF2-40B4-BE49-F238E27FC236}">
                <a16:creationId xmlns:a16="http://schemas.microsoft.com/office/drawing/2014/main" id="{B1692298-90EF-BEEE-8455-7A8BE7328AF1}"/>
              </a:ext>
            </a:extLst>
          </p:cNvPr>
          <p:cNvSpPr txBox="1"/>
          <p:nvPr/>
        </p:nvSpPr>
        <p:spPr>
          <a:xfrm>
            <a:off x="6491038" y="1766636"/>
            <a:ext cx="1690437" cy="646331"/>
          </a:xfrm>
          <a:prstGeom prst="rect">
            <a:avLst/>
          </a:prstGeom>
          <a:noFill/>
        </p:spPr>
        <p:txBody>
          <a:bodyPr wrap="square" rtlCol="0">
            <a:spAutoFit/>
          </a:bodyPr>
          <a:lstStyle/>
          <a:p>
            <a:pPr marL="285750" indent="-285750">
              <a:buFont typeface="Arial" panose="020B0604020202020204" pitchFamily="34" charset="0"/>
              <a:buChar char="•"/>
            </a:pPr>
            <a:r>
              <a:rPr lang="en-US" dirty="0"/>
              <a:t>Data</a:t>
            </a:r>
          </a:p>
          <a:p>
            <a:pPr marL="285750" indent="-285750">
              <a:buFont typeface="Arial" panose="020B0604020202020204" pitchFamily="34" charset="0"/>
              <a:buChar char="•"/>
            </a:pPr>
            <a:r>
              <a:rPr lang="en-US" dirty="0">
                <a:solidFill>
                  <a:schemeClr val="accent1">
                    <a:lumMod val="75000"/>
                  </a:schemeClr>
                </a:solidFill>
              </a:rPr>
              <a:t>Forecast</a:t>
            </a:r>
          </a:p>
        </p:txBody>
      </p:sp>
      <p:sp>
        <p:nvSpPr>
          <p:cNvPr id="15" name="Content Placeholder 2">
            <a:extLst>
              <a:ext uri="{FF2B5EF4-FFF2-40B4-BE49-F238E27FC236}">
                <a16:creationId xmlns:a16="http://schemas.microsoft.com/office/drawing/2014/main" id="{FAE90639-7630-CAF1-2DA5-103B513251B5}"/>
              </a:ext>
            </a:extLst>
          </p:cNvPr>
          <p:cNvSpPr>
            <a:spLocks noGrp="1"/>
          </p:cNvSpPr>
          <p:nvPr>
            <p:ph idx="1"/>
          </p:nvPr>
        </p:nvSpPr>
        <p:spPr>
          <a:xfrm>
            <a:off x="8734926" y="2755232"/>
            <a:ext cx="2914521" cy="1269331"/>
          </a:xfrm>
        </p:spPr>
        <p:txBody>
          <a:bodyPr>
            <a:normAutofit/>
          </a:bodyPr>
          <a:lstStyle/>
          <a:p>
            <a:r>
              <a:rPr lang="en-US" dirty="0"/>
              <a:t>The prophet model provides a forecast that can be compared to the true data.</a:t>
            </a:r>
          </a:p>
          <a:p>
            <a:r>
              <a:rPr lang="en-US" dirty="0"/>
              <a:t>The model does not capture all the variation in the true prices, but fits the overall trend</a:t>
            </a:r>
          </a:p>
        </p:txBody>
      </p:sp>
    </p:spTree>
    <p:extLst>
      <p:ext uri="{BB962C8B-B14F-4D97-AF65-F5344CB8AC3E}">
        <p14:creationId xmlns:p14="http://schemas.microsoft.com/office/powerpoint/2010/main" val="957829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05CF-2EE7-546D-D7FB-0B7F7458F75D}"/>
              </a:ext>
            </a:extLst>
          </p:cNvPr>
          <p:cNvSpPr>
            <a:spLocks noGrp="1"/>
          </p:cNvSpPr>
          <p:nvPr>
            <p:ph type="title"/>
          </p:nvPr>
        </p:nvSpPr>
        <p:spPr/>
        <p:txBody>
          <a:bodyPr/>
          <a:lstStyle/>
          <a:p>
            <a:r>
              <a:rPr lang="en-US" dirty="0"/>
              <a:t>Final Thoughts / Next Steps</a:t>
            </a:r>
          </a:p>
        </p:txBody>
      </p:sp>
      <p:sp>
        <p:nvSpPr>
          <p:cNvPr id="3" name="Content Placeholder 2">
            <a:extLst>
              <a:ext uri="{FF2B5EF4-FFF2-40B4-BE49-F238E27FC236}">
                <a16:creationId xmlns:a16="http://schemas.microsoft.com/office/drawing/2014/main" id="{2429B669-5633-C0D2-3683-53A9C18977B0}"/>
              </a:ext>
            </a:extLst>
          </p:cNvPr>
          <p:cNvSpPr>
            <a:spLocks noGrp="1"/>
          </p:cNvSpPr>
          <p:nvPr>
            <p:ph idx="1"/>
          </p:nvPr>
        </p:nvSpPr>
        <p:spPr>
          <a:xfrm>
            <a:off x="838200" y="1308847"/>
            <a:ext cx="6284495" cy="4868116"/>
          </a:xfrm>
        </p:spPr>
        <p:txBody>
          <a:bodyPr>
            <a:normAutofit/>
          </a:bodyPr>
          <a:lstStyle/>
          <a:p>
            <a:r>
              <a:rPr lang="en-US" dirty="0"/>
              <a:t>The model is not great, when looking at the test period.  However, the test period is the end of the dataset, and it is the spikiest period.  The model likely does better for the smoother periods.</a:t>
            </a:r>
          </a:p>
          <a:p>
            <a:r>
              <a:rPr lang="en-US" dirty="0"/>
              <a:t>MAE (mean absolute error) is probably the best metric for this data.  I usually prefer MAPE, but it doesn't do well with true values near zero, which we have here.  The negative r2 score is concerning, in the test period.  It implies that this period is totally unlike the period used to train the model.</a:t>
            </a:r>
          </a:p>
          <a:p>
            <a:endParaRPr lang="en-US" dirty="0"/>
          </a:p>
          <a:p>
            <a:pPr marL="0" indent="0">
              <a:buNone/>
            </a:pPr>
            <a:r>
              <a:rPr lang="en-US" dirty="0"/>
              <a:t>Ideas for Next Steps</a:t>
            </a:r>
          </a:p>
          <a:p>
            <a:r>
              <a:rPr lang="en-US" dirty="0"/>
              <a:t>Clean the data a bit.  De-spike the high spikes, perhaps.  I would need to consult a domain expert to determine if this is a good idea.  I don't like to remove outliers without understanding why they are there.</a:t>
            </a:r>
          </a:p>
          <a:p>
            <a:r>
              <a:rPr lang="en-US" dirty="0"/>
              <a:t>Tune prophet model parameters.  For example, we can set the initial strength of the seasonal components.  Also, prophet has the capacity to fit holidays and additional regressors, which we are not using here. </a:t>
            </a:r>
          </a:p>
          <a:p>
            <a:r>
              <a:rPr lang="en-US" dirty="0"/>
              <a:t>Do the same with the SIP data.</a:t>
            </a:r>
          </a:p>
          <a:p>
            <a:r>
              <a:rPr lang="en-US" dirty="0"/>
              <a:t>Stretch Goal:  Create an optimal control model to buy and sell energy throughout the day.  </a:t>
            </a:r>
          </a:p>
          <a:p>
            <a:pPr lvl="1"/>
            <a:r>
              <a:rPr lang="en-US" dirty="0"/>
              <a:t>If you have capacity to buy energy, store it, and sell it later, this could be quite profitable. ::wink::</a:t>
            </a:r>
          </a:p>
          <a:p>
            <a:pPr lvl="1"/>
            <a:r>
              <a:rPr lang="en-US" dirty="0"/>
              <a:t>Use the predicted prices to find good control inputs, and then see how those inputs would perform on the actual data.  Iterate as needed.</a:t>
            </a:r>
          </a:p>
        </p:txBody>
      </p:sp>
      <p:sp>
        <p:nvSpPr>
          <p:cNvPr id="5" name="TextBox 4">
            <a:extLst>
              <a:ext uri="{FF2B5EF4-FFF2-40B4-BE49-F238E27FC236}">
                <a16:creationId xmlns:a16="http://schemas.microsoft.com/office/drawing/2014/main" id="{723AB822-8487-8ADE-E173-15CDA2536D07}"/>
              </a:ext>
            </a:extLst>
          </p:cNvPr>
          <p:cNvSpPr txBox="1"/>
          <p:nvPr/>
        </p:nvSpPr>
        <p:spPr>
          <a:xfrm>
            <a:off x="7752848" y="1402276"/>
            <a:ext cx="3917784" cy="1785104"/>
          </a:xfrm>
          <a:prstGeom prst="rect">
            <a:avLst/>
          </a:prstGeom>
          <a:noFill/>
        </p:spPr>
        <p:txBody>
          <a:bodyPr wrap="square">
            <a:spAutoFit/>
          </a:bodyPr>
          <a:lstStyle/>
          <a:p>
            <a:r>
              <a:rPr lang="en-US" sz="1000" dirty="0">
                <a:latin typeface="Consolas" panose="020B0609020204030204" pitchFamily="49" charset="0"/>
              </a:rPr>
              <a:t>DAM Training Metrics</a:t>
            </a:r>
          </a:p>
          <a:p>
            <a:r>
              <a:rPr lang="en-US" sz="1000" dirty="0" err="1">
                <a:latin typeface="Consolas" panose="020B0609020204030204" pitchFamily="49" charset="0"/>
              </a:rPr>
              <a:t>mean_absolute_error</a:t>
            </a:r>
            <a:r>
              <a:rPr lang="en-US" sz="1000" dirty="0">
                <a:latin typeface="Consolas" panose="020B0609020204030204" pitchFamily="49" charset="0"/>
              </a:rPr>
              <a:t>: 6.910045990562776</a:t>
            </a:r>
          </a:p>
          <a:p>
            <a:r>
              <a:rPr lang="en-US" sz="1000" dirty="0" err="1">
                <a:latin typeface="Consolas" panose="020B0609020204030204" pitchFamily="49" charset="0"/>
              </a:rPr>
              <a:t>mean_absolute_percentage_error</a:t>
            </a:r>
            <a:r>
              <a:rPr lang="en-US" sz="1000" dirty="0">
                <a:latin typeface="Consolas" panose="020B0609020204030204" pitchFamily="49" charset="0"/>
              </a:rPr>
              <a:t>: 25274251034332.344</a:t>
            </a:r>
          </a:p>
          <a:p>
            <a:r>
              <a:rPr lang="en-US" sz="1000" dirty="0" err="1">
                <a:latin typeface="Consolas" panose="020B0609020204030204" pitchFamily="49" charset="0"/>
              </a:rPr>
              <a:t>mean_squared_error</a:t>
            </a:r>
            <a:r>
              <a:rPr lang="en-US" sz="1000" dirty="0">
                <a:latin typeface="Consolas" panose="020B0609020204030204" pitchFamily="49" charset="0"/>
              </a:rPr>
              <a:t>: 237.5107104845655</a:t>
            </a:r>
          </a:p>
          <a:p>
            <a:r>
              <a:rPr lang="en-US" sz="1000" dirty="0">
                <a:latin typeface="Consolas" panose="020B0609020204030204" pitchFamily="49" charset="0"/>
              </a:rPr>
              <a:t>r2_score: 0.4090536190402515</a:t>
            </a:r>
          </a:p>
          <a:p>
            <a:endParaRPr lang="en-US" sz="1000" dirty="0">
              <a:latin typeface="Consolas" panose="020B0609020204030204" pitchFamily="49" charset="0"/>
            </a:endParaRPr>
          </a:p>
          <a:p>
            <a:r>
              <a:rPr lang="en-US" sz="1000" dirty="0">
                <a:latin typeface="Consolas" panose="020B0609020204030204" pitchFamily="49" charset="0"/>
              </a:rPr>
              <a:t>DAM Test Metrics</a:t>
            </a:r>
          </a:p>
          <a:p>
            <a:r>
              <a:rPr lang="en-US" sz="1000" dirty="0" err="1">
                <a:latin typeface="Consolas" panose="020B0609020204030204" pitchFamily="49" charset="0"/>
              </a:rPr>
              <a:t>mean_absolute_error</a:t>
            </a:r>
            <a:r>
              <a:rPr lang="en-US" sz="1000" dirty="0">
                <a:latin typeface="Consolas" panose="020B0609020204030204" pitchFamily="49" charset="0"/>
              </a:rPr>
              <a:t>: 19.746258387210897</a:t>
            </a:r>
          </a:p>
          <a:p>
            <a:r>
              <a:rPr lang="en-US" sz="1000" dirty="0" err="1">
                <a:latin typeface="Consolas" panose="020B0609020204030204" pitchFamily="49" charset="0"/>
              </a:rPr>
              <a:t>mean_absolute_percentage_error</a:t>
            </a:r>
            <a:r>
              <a:rPr lang="en-US" sz="1000" dirty="0">
                <a:latin typeface="Consolas" panose="020B0609020204030204" pitchFamily="49" charset="0"/>
              </a:rPr>
              <a:t>: 42603304770586.586</a:t>
            </a:r>
          </a:p>
          <a:p>
            <a:r>
              <a:rPr lang="en-US" sz="1000" dirty="0" err="1">
                <a:latin typeface="Consolas" panose="020B0609020204030204" pitchFamily="49" charset="0"/>
              </a:rPr>
              <a:t>mean_squared_error</a:t>
            </a:r>
            <a:r>
              <a:rPr lang="en-US" sz="1000" dirty="0">
                <a:latin typeface="Consolas" panose="020B0609020204030204" pitchFamily="49" charset="0"/>
              </a:rPr>
              <a:t>: 2771.2711598942105</a:t>
            </a:r>
          </a:p>
          <a:p>
            <a:r>
              <a:rPr lang="en-US" sz="1000" dirty="0">
                <a:latin typeface="Consolas" panose="020B0609020204030204" pitchFamily="49" charset="0"/>
              </a:rPr>
              <a:t>r2_score: -0.04077551497373699</a:t>
            </a:r>
          </a:p>
        </p:txBody>
      </p:sp>
    </p:spTree>
    <p:extLst>
      <p:ext uri="{BB962C8B-B14F-4D97-AF65-F5344CB8AC3E}">
        <p14:creationId xmlns:p14="http://schemas.microsoft.com/office/powerpoint/2010/main" val="3669841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TotalTime>
  <Words>1289</Words>
  <Application>Microsoft Office PowerPoint</Application>
  <PresentationFormat>Widescreen</PresentationFormat>
  <Paragraphs>100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Consolas</vt:lpstr>
      <vt:lpstr>Office Theme</vt:lpstr>
      <vt:lpstr>Energy Analysis</vt:lpstr>
      <vt:lpstr>Initial Thoughts and Observations</vt:lpstr>
      <vt:lpstr>Initial Plots of the entire dataset</vt:lpstr>
      <vt:lpstr>Zooming in on Periods of Turmoil</vt:lpstr>
      <vt:lpstr>Let’s look at a week</vt:lpstr>
      <vt:lpstr>Train a time series model, using fb_prophet</vt:lpstr>
      <vt:lpstr>Predictions using the prophet model </vt:lpstr>
      <vt:lpstr>Final Thoughts /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Schuba</dc:creator>
  <cp:lastModifiedBy>Jonathan Schuba</cp:lastModifiedBy>
  <cp:revision>3</cp:revision>
  <dcterms:created xsi:type="dcterms:W3CDTF">2023-01-15T16:46:16Z</dcterms:created>
  <dcterms:modified xsi:type="dcterms:W3CDTF">2023-01-15T23:46:00Z</dcterms:modified>
</cp:coreProperties>
</file>