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68" r:id="rId4"/>
    <p:sldId id="269" r:id="rId5"/>
    <p:sldId id="270" r:id="rId6"/>
    <p:sldId id="271" r:id="rId7"/>
    <p:sldId id="272" r:id="rId8"/>
    <p:sldId id="273" r:id="rId9"/>
    <p:sldId id="274" r:id="rId10"/>
    <p:sldId id="265"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73"/>
    <p:restoredTop sz="96087"/>
  </p:normalViewPr>
  <p:slideViewPr>
    <p:cSldViewPr snapToGrid="0" snapToObjects="1">
      <p:cViewPr varScale="1">
        <p:scale>
          <a:sx n="103" d="100"/>
          <a:sy n="103" d="100"/>
        </p:scale>
        <p:origin x="200"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7E06D2-AF84-CF49-B039-6B56C797F3B1}"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88DB2-87D4-DA4A-87C7-22173B49BF81}" type="slidenum">
              <a:rPr lang="en-US" smtClean="0"/>
              <a:t>‹#›</a:t>
            </a:fld>
            <a:endParaRPr lang="en-US"/>
          </a:p>
        </p:txBody>
      </p:sp>
    </p:spTree>
    <p:extLst>
      <p:ext uri="{BB962C8B-B14F-4D97-AF65-F5344CB8AC3E}">
        <p14:creationId xmlns:p14="http://schemas.microsoft.com/office/powerpoint/2010/main" val="66673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E06D2-AF84-CF49-B039-6B56C797F3B1}"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88DB2-87D4-DA4A-87C7-22173B49BF81}" type="slidenum">
              <a:rPr lang="en-US" smtClean="0"/>
              <a:t>‹#›</a:t>
            </a:fld>
            <a:endParaRPr lang="en-US"/>
          </a:p>
        </p:txBody>
      </p:sp>
    </p:spTree>
    <p:extLst>
      <p:ext uri="{BB962C8B-B14F-4D97-AF65-F5344CB8AC3E}">
        <p14:creationId xmlns:p14="http://schemas.microsoft.com/office/powerpoint/2010/main" val="107074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E06D2-AF84-CF49-B039-6B56C797F3B1}"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88DB2-87D4-DA4A-87C7-22173B49BF81}" type="slidenum">
              <a:rPr lang="en-US" smtClean="0"/>
              <a:t>‹#›</a:t>
            </a:fld>
            <a:endParaRPr lang="en-US"/>
          </a:p>
        </p:txBody>
      </p:sp>
    </p:spTree>
    <p:extLst>
      <p:ext uri="{BB962C8B-B14F-4D97-AF65-F5344CB8AC3E}">
        <p14:creationId xmlns:p14="http://schemas.microsoft.com/office/powerpoint/2010/main" val="6226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E06D2-AF84-CF49-B039-6B56C797F3B1}"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88DB2-87D4-DA4A-87C7-22173B49BF81}" type="slidenum">
              <a:rPr lang="en-US" smtClean="0"/>
              <a:t>‹#›</a:t>
            </a:fld>
            <a:endParaRPr lang="en-US"/>
          </a:p>
        </p:txBody>
      </p:sp>
    </p:spTree>
    <p:extLst>
      <p:ext uri="{BB962C8B-B14F-4D97-AF65-F5344CB8AC3E}">
        <p14:creationId xmlns:p14="http://schemas.microsoft.com/office/powerpoint/2010/main" val="231306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7E06D2-AF84-CF49-B039-6B56C797F3B1}"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88DB2-87D4-DA4A-87C7-22173B49BF81}" type="slidenum">
              <a:rPr lang="en-US" smtClean="0"/>
              <a:t>‹#›</a:t>
            </a:fld>
            <a:endParaRPr lang="en-US"/>
          </a:p>
        </p:txBody>
      </p:sp>
    </p:spTree>
    <p:extLst>
      <p:ext uri="{BB962C8B-B14F-4D97-AF65-F5344CB8AC3E}">
        <p14:creationId xmlns:p14="http://schemas.microsoft.com/office/powerpoint/2010/main" val="62551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7E06D2-AF84-CF49-B039-6B56C797F3B1}"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88DB2-87D4-DA4A-87C7-22173B49BF81}" type="slidenum">
              <a:rPr lang="en-US" smtClean="0"/>
              <a:t>‹#›</a:t>
            </a:fld>
            <a:endParaRPr lang="en-US"/>
          </a:p>
        </p:txBody>
      </p:sp>
    </p:spTree>
    <p:extLst>
      <p:ext uri="{BB962C8B-B14F-4D97-AF65-F5344CB8AC3E}">
        <p14:creationId xmlns:p14="http://schemas.microsoft.com/office/powerpoint/2010/main" val="111329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7E06D2-AF84-CF49-B039-6B56C797F3B1}" type="datetimeFigureOut">
              <a:rPr lang="en-US" smtClean="0"/>
              <a:t>6/16/20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A88DB2-87D4-DA4A-87C7-22173B49BF81}" type="slidenum">
              <a:rPr lang="en-US" smtClean="0"/>
              <a:t>‹#›</a:t>
            </a:fld>
            <a:endParaRPr lang="en-US"/>
          </a:p>
        </p:txBody>
      </p:sp>
    </p:spTree>
    <p:extLst>
      <p:ext uri="{BB962C8B-B14F-4D97-AF65-F5344CB8AC3E}">
        <p14:creationId xmlns:p14="http://schemas.microsoft.com/office/powerpoint/2010/main" val="14156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7E06D2-AF84-CF49-B039-6B56C797F3B1}" type="datetimeFigureOut">
              <a:rPr lang="en-US" smtClean="0"/>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A88DB2-87D4-DA4A-87C7-22173B49BF81}" type="slidenum">
              <a:rPr lang="en-US" smtClean="0"/>
              <a:t>‹#›</a:t>
            </a:fld>
            <a:endParaRPr lang="en-US"/>
          </a:p>
        </p:txBody>
      </p:sp>
    </p:spTree>
    <p:extLst>
      <p:ext uri="{BB962C8B-B14F-4D97-AF65-F5344CB8AC3E}">
        <p14:creationId xmlns:p14="http://schemas.microsoft.com/office/powerpoint/2010/main" val="196112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E06D2-AF84-CF49-B039-6B56C797F3B1}" type="datetimeFigureOut">
              <a:rPr lang="en-US" smtClean="0"/>
              <a:t>6/16/20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A88DB2-87D4-DA4A-87C7-22173B49BF81}" type="slidenum">
              <a:rPr lang="en-US" smtClean="0"/>
              <a:t>‹#›</a:t>
            </a:fld>
            <a:endParaRPr lang="en-US"/>
          </a:p>
        </p:txBody>
      </p:sp>
    </p:spTree>
    <p:extLst>
      <p:ext uri="{BB962C8B-B14F-4D97-AF65-F5344CB8AC3E}">
        <p14:creationId xmlns:p14="http://schemas.microsoft.com/office/powerpoint/2010/main" val="110351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7E06D2-AF84-CF49-B039-6B56C797F3B1}"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88DB2-87D4-DA4A-87C7-22173B49BF81}" type="slidenum">
              <a:rPr lang="en-US" smtClean="0"/>
              <a:t>‹#›</a:t>
            </a:fld>
            <a:endParaRPr lang="en-US"/>
          </a:p>
        </p:txBody>
      </p:sp>
    </p:spTree>
    <p:extLst>
      <p:ext uri="{BB962C8B-B14F-4D97-AF65-F5344CB8AC3E}">
        <p14:creationId xmlns:p14="http://schemas.microsoft.com/office/powerpoint/2010/main" val="114493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7E06D2-AF84-CF49-B039-6B56C797F3B1}"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88DB2-87D4-DA4A-87C7-22173B49BF81}" type="slidenum">
              <a:rPr lang="en-US" smtClean="0"/>
              <a:t>‹#›</a:t>
            </a:fld>
            <a:endParaRPr lang="en-US"/>
          </a:p>
        </p:txBody>
      </p:sp>
    </p:spTree>
    <p:extLst>
      <p:ext uri="{BB962C8B-B14F-4D97-AF65-F5344CB8AC3E}">
        <p14:creationId xmlns:p14="http://schemas.microsoft.com/office/powerpoint/2010/main" val="15424136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E06D2-AF84-CF49-B039-6B56C797F3B1}" type="datetimeFigureOut">
              <a:rPr lang="en-US" smtClean="0"/>
              <a:t>6/16/20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88DB2-87D4-DA4A-87C7-22173B49BF81}" type="slidenum">
              <a:rPr lang="en-US" smtClean="0"/>
              <a:t>‹#›</a:t>
            </a:fld>
            <a:endParaRPr lang="en-US"/>
          </a:p>
        </p:txBody>
      </p:sp>
    </p:spTree>
    <p:extLst>
      <p:ext uri="{BB962C8B-B14F-4D97-AF65-F5344CB8AC3E}">
        <p14:creationId xmlns:p14="http://schemas.microsoft.com/office/powerpoint/2010/main" val="255202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Paper figures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3647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017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423348" cy="1325563"/>
          </a:xfrm>
        </p:spPr>
        <p:txBody>
          <a:bodyPr/>
          <a:lstStyle/>
          <a:p>
            <a:r>
              <a:rPr lang="en-US" dirty="0" smtClean="0"/>
              <a:t>E </a:t>
            </a:r>
            <a:r>
              <a:rPr lang="en-US" dirty="0" err="1" smtClean="0"/>
              <a:t>reso</a:t>
            </a:r>
            <a:r>
              <a:rPr lang="en-US" dirty="0" smtClean="0"/>
              <a:t> vs 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1057" y="365124"/>
            <a:ext cx="6180944" cy="6180944"/>
          </a:xfrm>
        </p:spPr>
      </p:pic>
      <p:sp>
        <p:nvSpPr>
          <p:cNvPr id="5" name="TextBox 4"/>
          <p:cNvSpPr txBox="1"/>
          <p:nvPr/>
        </p:nvSpPr>
        <p:spPr>
          <a:xfrm>
            <a:off x="838200" y="2098623"/>
            <a:ext cx="4423348" cy="646331"/>
          </a:xfrm>
          <a:prstGeom prst="rect">
            <a:avLst/>
          </a:prstGeom>
          <a:noFill/>
        </p:spPr>
        <p:txBody>
          <a:bodyPr wrap="square" rtlCol="0">
            <a:spAutoFit/>
          </a:bodyPr>
          <a:lstStyle/>
          <a:p>
            <a:r>
              <a:rPr lang="en-US" dirty="0" smtClean="0"/>
              <a:t>I think E </a:t>
            </a:r>
            <a:r>
              <a:rPr lang="en-US" dirty="0" err="1" smtClean="0"/>
              <a:t>reso</a:t>
            </a:r>
            <a:r>
              <a:rPr lang="en-US" dirty="0" smtClean="0"/>
              <a:t> vs E is more interesting to report</a:t>
            </a:r>
            <a:endParaRPr lang="en-US" dirty="0"/>
          </a:p>
        </p:txBody>
      </p:sp>
    </p:spTree>
    <p:extLst>
      <p:ext uri="{BB962C8B-B14F-4D97-AF65-F5344CB8AC3E}">
        <p14:creationId xmlns:p14="http://schemas.microsoft.com/office/powerpoint/2010/main" val="157713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7686" y="215493"/>
            <a:ext cx="4065202" cy="305712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768" y="3422245"/>
            <a:ext cx="4168120" cy="3082215"/>
          </a:xfrm>
          <a:prstGeom prst="rect">
            <a:avLst/>
          </a:prstGeom>
        </p:spPr>
      </p:pic>
      <p:sp>
        <p:nvSpPr>
          <p:cNvPr id="6" name="TextBox 5"/>
          <p:cNvSpPr txBox="1"/>
          <p:nvPr/>
        </p:nvSpPr>
        <p:spPr>
          <a:xfrm>
            <a:off x="539646" y="1858780"/>
            <a:ext cx="4766872" cy="646331"/>
          </a:xfrm>
          <a:prstGeom prst="rect">
            <a:avLst/>
          </a:prstGeom>
          <a:noFill/>
        </p:spPr>
        <p:txBody>
          <a:bodyPr wrap="square" rtlCol="0">
            <a:spAutoFit/>
          </a:bodyPr>
          <a:lstStyle/>
          <a:p>
            <a:r>
              <a:rPr lang="en-US" dirty="0" smtClean="0"/>
              <a:t>Michael’s correction for saturation. We should show an updated version of this</a:t>
            </a:r>
          </a:p>
        </p:txBody>
      </p:sp>
      <p:sp>
        <p:nvSpPr>
          <p:cNvPr id="7" name="Slide Number Placeholder 6"/>
          <p:cNvSpPr>
            <a:spLocks noGrp="1"/>
          </p:cNvSpPr>
          <p:nvPr>
            <p:ph type="sldNum" sz="quarter" idx="12"/>
          </p:nvPr>
        </p:nvSpPr>
        <p:spPr/>
        <p:txBody>
          <a:bodyPr/>
          <a:lstStyle/>
          <a:p>
            <a:fld id="{CFA88DB2-87D4-DA4A-87C7-22173B49BF81}" type="slidenum">
              <a:rPr lang="en-US" smtClean="0"/>
              <a:t>2</a:t>
            </a:fld>
            <a:endParaRPr lang="en-US"/>
          </a:p>
        </p:txBody>
      </p:sp>
    </p:spTree>
    <p:extLst>
      <p:ext uri="{BB962C8B-B14F-4D97-AF65-F5344CB8AC3E}">
        <p14:creationId xmlns:p14="http://schemas.microsoft.com/office/powerpoint/2010/main" val="201485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7236" y="0"/>
            <a:ext cx="4454763" cy="337339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370" y="3373395"/>
            <a:ext cx="4570629" cy="3389588"/>
          </a:xfrm>
          <a:prstGeom prst="rect">
            <a:avLst/>
          </a:prstGeom>
        </p:spPr>
      </p:pic>
      <p:sp>
        <p:nvSpPr>
          <p:cNvPr id="8" name="TextBox 7"/>
          <p:cNvSpPr txBox="1"/>
          <p:nvPr/>
        </p:nvSpPr>
        <p:spPr>
          <a:xfrm>
            <a:off x="539646" y="1858780"/>
            <a:ext cx="4766872" cy="646331"/>
          </a:xfrm>
          <a:prstGeom prst="rect">
            <a:avLst/>
          </a:prstGeom>
          <a:noFill/>
        </p:spPr>
        <p:txBody>
          <a:bodyPr wrap="square" rtlCol="0">
            <a:spAutoFit/>
          </a:bodyPr>
          <a:lstStyle/>
          <a:p>
            <a:r>
              <a:rPr lang="en-US" dirty="0" smtClean="0"/>
              <a:t>Michael’s correction for threshold. </a:t>
            </a:r>
            <a:r>
              <a:rPr lang="en-US" dirty="0" smtClean="0"/>
              <a:t>We should show an updated version of this</a:t>
            </a:r>
          </a:p>
        </p:txBody>
      </p:sp>
      <p:sp>
        <p:nvSpPr>
          <p:cNvPr id="9" name="Slide Number Placeholder 8"/>
          <p:cNvSpPr>
            <a:spLocks noGrp="1"/>
          </p:cNvSpPr>
          <p:nvPr>
            <p:ph type="sldNum" sz="quarter" idx="12"/>
          </p:nvPr>
        </p:nvSpPr>
        <p:spPr/>
        <p:txBody>
          <a:bodyPr/>
          <a:lstStyle/>
          <a:p>
            <a:fld id="{CFA88DB2-87D4-DA4A-87C7-22173B49BF81}" type="slidenum">
              <a:rPr lang="en-US" smtClean="0"/>
              <a:t>3</a:t>
            </a:fld>
            <a:endParaRPr lang="en-US"/>
          </a:p>
        </p:txBody>
      </p:sp>
    </p:spTree>
    <p:extLst>
      <p:ext uri="{BB962C8B-B14F-4D97-AF65-F5344CB8AC3E}">
        <p14:creationId xmlns:p14="http://schemas.microsoft.com/office/powerpoint/2010/main" val="4534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12895" cy="1325563"/>
          </a:xfrm>
        </p:spPr>
        <p:txBody>
          <a:bodyPr/>
          <a:lstStyle/>
          <a:p>
            <a:r>
              <a:rPr lang="en-US" dirty="0" smtClean="0"/>
              <a:t>Figure 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1439" y="545007"/>
            <a:ext cx="6884340" cy="5669457"/>
          </a:xfrm>
        </p:spPr>
      </p:pic>
      <p:sp>
        <p:nvSpPr>
          <p:cNvPr id="5" name="TextBox 4"/>
          <p:cNvSpPr txBox="1"/>
          <p:nvPr/>
        </p:nvSpPr>
        <p:spPr>
          <a:xfrm>
            <a:off x="539646" y="1858780"/>
            <a:ext cx="4766872" cy="2862322"/>
          </a:xfrm>
          <a:prstGeom prst="rect">
            <a:avLst/>
          </a:prstGeom>
          <a:noFill/>
        </p:spPr>
        <p:txBody>
          <a:bodyPr wrap="square" rtlCol="0">
            <a:spAutoFit/>
          </a:bodyPr>
          <a:lstStyle/>
          <a:p>
            <a:r>
              <a:rPr lang="en-US" dirty="0" smtClean="0"/>
              <a:t>Caption: </a:t>
            </a:r>
          </a:p>
          <a:p>
            <a:r>
              <a:rPr lang="en-US" dirty="0" smtClean="0"/>
              <a:t>Top: Uncalibrated and calibrated energy spectra of calibration source alphas for all 6 modules before applying any energy corrections.</a:t>
            </a:r>
          </a:p>
          <a:p>
            <a:r>
              <a:rPr lang="en-US" dirty="0" smtClean="0"/>
              <a:t>Bottom: </a:t>
            </a:r>
            <a:r>
              <a:rPr lang="en-US" dirty="0" smtClean="0"/>
              <a:t>Uncalibrated and calibrated energy </a:t>
            </a:r>
            <a:r>
              <a:rPr lang="en-US" dirty="0" smtClean="0"/>
              <a:t>spectra of calibration source alphas after correcting for charge loss from threshold and saturation. </a:t>
            </a:r>
            <a:endParaRPr lang="en-US" dirty="0"/>
          </a:p>
          <a:p>
            <a:r>
              <a:rPr lang="en-US" dirty="0" smtClean="0"/>
              <a:t>We scale the energy by cos(theta) to correct for inclination of the track.</a:t>
            </a:r>
            <a:endParaRPr lang="en-US" dirty="0"/>
          </a:p>
        </p:txBody>
      </p:sp>
      <p:sp>
        <p:nvSpPr>
          <p:cNvPr id="6" name="Slide Number Placeholder 5"/>
          <p:cNvSpPr>
            <a:spLocks noGrp="1"/>
          </p:cNvSpPr>
          <p:nvPr>
            <p:ph type="sldNum" sz="quarter" idx="12"/>
          </p:nvPr>
        </p:nvSpPr>
        <p:spPr/>
        <p:txBody>
          <a:bodyPr/>
          <a:lstStyle/>
          <a:p>
            <a:fld id="{CFA88DB2-87D4-DA4A-87C7-22173B49BF81}" type="slidenum">
              <a:rPr lang="en-US" smtClean="0"/>
              <a:t>4</a:t>
            </a:fld>
            <a:endParaRPr lang="en-US"/>
          </a:p>
        </p:txBody>
      </p:sp>
    </p:spTree>
    <p:extLst>
      <p:ext uri="{BB962C8B-B14F-4D97-AF65-F5344CB8AC3E}">
        <p14:creationId xmlns:p14="http://schemas.microsoft.com/office/powerpoint/2010/main" val="26576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4</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5713" y="1525795"/>
            <a:ext cx="3815318" cy="5087091"/>
          </a:xfrm>
        </p:spPr>
      </p:pic>
      <p:sp>
        <p:nvSpPr>
          <p:cNvPr id="7" name="TextBox 6"/>
          <p:cNvSpPr txBox="1"/>
          <p:nvPr/>
        </p:nvSpPr>
        <p:spPr>
          <a:xfrm>
            <a:off x="539646" y="1858780"/>
            <a:ext cx="4766872" cy="2031325"/>
          </a:xfrm>
          <a:prstGeom prst="rect">
            <a:avLst/>
          </a:prstGeom>
          <a:noFill/>
        </p:spPr>
        <p:txBody>
          <a:bodyPr wrap="square" rtlCol="0">
            <a:spAutoFit/>
          </a:bodyPr>
          <a:lstStyle/>
          <a:p>
            <a:r>
              <a:rPr lang="en-US" dirty="0" smtClean="0"/>
              <a:t>Caption: Track energy vs length of all recoils for one of the four modules included in this comparison. We use the same He recoil training regions in each of the four modules. Different regions are selected for the samples with uncorrected and corrected energy to account for differences in the two energy scales.</a:t>
            </a:r>
          </a:p>
        </p:txBody>
      </p:sp>
      <p:sp>
        <p:nvSpPr>
          <p:cNvPr id="8" name="Slide Number Placeholder 7"/>
          <p:cNvSpPr>
            <a:spLocks noGrp="1"/>
          </p:cNvSpPr>
          <p:nvPr>
            <p:ph type="sldNum" sz="quarter" idx="12"/>
          </p:nvPr>
        </p:nvSpPr>
        <p:spPr/>
        <p:txBody>
          <a:bodyPr/>
          <a:lstStyle/>
          <a:p>
            <a:fld id="{CFA88DB2-87D4-DA4A-87C7-22173B49BF81}" type="slidenum">
              <a:rPr lang="en-US" smtClean="0"/>
              <a:t>5</a:t>
            </a:fld>
            <a:endParaRPr lang="en-US"/>
          </a:p>
        </p:txBody>
      </p:sp>
    </p:spTree>
    <p:extLst>
      <p:ext uri="{BB962C8B-B14F-4D97-AF65-F5344CB8AC3E}">
        <p14:creationId xmlns:p14="http://schemas.microsoft.com/office/powerpoint/2010/main" val="1243327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5</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330924"/>
            <a:ext cx="5801784" cy="4351338"/>
          </a:xfrm>
        </p:spPr>
      </p:pic>
      <mc:AlternateContent xmlns:mc="http://schemas.openxmlformats.org/markup-compatibility/2006">
        <mc:Choice xmlns:a14="http://schemas.microsoft.com/office/drawing/2010/main" Requires="a14">
          <p:sp>
            <p:nvSpPr>
              <p:cNvPr id="9" name="TextBox 8"/>
              <p:cNvSpPr txBox="1"/>
              <p:nvPr/>
            </p:nvSpPr>
            <p:spPr>
              <a:xfrm>
                <a:off x="599606" y="2053652"/>
                <a:ext cx="5036695" cy="2585323"/>
              </a:xfrm>
              <a:prstGeom prst="rect">
                <a:avLst/>
              </a:prstGeom>
              <a:noFill/>
            </p:spPr>
            <p:txBody>
              <a:bodyPr wrap="square" rtlCol="0">
                <a:spAutoFit/>
              </a:bodyPr>
              <a:lstStyle/>
              <a:p>
                <a:r>
                  <a:rPr lang="en-US" dirty="0" smtClean="0"/>
                  <a:t>Caption: Each energy resolution measurement is determined by selecting recoils with a narrow range of length and plotting a histogram of the recoil energies of all events within that length region. We fit a sum of Gaussians distribution to these histograms.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𝐸</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𝜇</m:t>
                        </m:r>
                      </m:e>
                      <m:sub>
                        <m:r>
                          <a:rPr lang="en-US" b="0" i="1" smtClean="0">
                            <a:latin typeface="Cambria Math" charset="0"/>
                          </a:rPr>
                          <m:t>𝐸</m:t>
                        </m:r>
                      </m:sub>
                    </m:sSub>
                  </m:oMath>
                </a14:m>
                <a:r>
                  <a:rPr lang="en-US" dirty="0" smtClean="0"/>
                  <a:t> for the lower energy peak is the energy resolution of the He recoils and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𝐸</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𝜇</m:t>
                        </m:r>
                      </m:e>
                      <m:sub>
                        <m:r>
                          <a:rPr lang="en-US" b="0" i="1" smtClean="0">
                            <a:latin typeface="Cambria Math" charset="0"/>
                          </a:rPr>
                          <m:t>𝐸</m:t>
                        </m:r>
                      </m:sub>
                    </m:sSub>
                  </m:oMath>
                </a14:m>
                <a:r>
                  <a:rPr lang="en-US" dirty="0" smtClean="0"/>
                  <a:t> for the higher energy peak is the energy resolution of the C/O peak</a:t>
                </a:r>
              </a:p>
            </p:txBody>
          </p:sp>
        </mc:Choice>
        <mc:Fallback>
          <p:sp>
            <p:nvSpPr>
              <p:cNvPr id="9" name="TextBox 8"/>
              <p:cNvSpPr txBox="1">
                <a:spLocks noRot="1" noChangeAspect="1" noMove="1" noResize="1" noEditPoints="1" noAdjustHandles="1" noChangeArrowheads="1" noChangeShapeType="1" noTextEdit="1"/>
              </p:cNvSpPr>
              <p:nvPr/>
            </p:nvSpPr>
            <p:spPr>
              <a:xfrm>
                <a:off x="599606" y="2053652"/>
                <a:ext cx="5036695" cy="2585323"/>
              </a:xfrm>
              <a:prstGeom prst="rect">
                <a:avLst/>
              </a:prstGeom>
              <a:blipFill rotWithShape="0">
                <a:blip r:embed="rId3"/>
                <a:stretch>
                  <a:fillRect l="-967" t="-1415" r="-1451" b="-2830"/>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CFA88DB2-87D4-DA4A-87C7-22173B49BF81}" type="slidenum">
              <a:rPr lang="en-US" smtClean="0"/>
              <a:t>6</a:t>
            </a:fld>
            <a:endParaRPr lang="en-US"/>
          </a:p>
        </p:txBody>
      </p:sp>
    </p:spTree>
    <p:extLst>
      <p:ext uri="{BB962C8B-B14F-4D97-AF65-F5344CB8AC3E}">
        <p14:creationId xmlns:p14="http://schemas.microsoft.com/office/powerpoint/2010/main" val="1588247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7723" y="1161128"/>
            <a:ext cx="4152900" cy="3975100"/>
          </a:xfrm>
        </p:spPr>
      </p:pic>
      <p:sp>
        <p:nvSpPr>
          <p:cNvPr id="5" name="TextBox 4"/>
          <p:cNvSpPr txBox="1"/>
          <p:nvPr/>
        </p:nvSpPr>
        <p:spPr>
          <a:xfrm>
            <a:off x="539646" y="1858780"/>
            <a:ext cx="4766872" cy="1200329"/>
          </a:xfrm>
          <a:prstGeom prst="rect">
            <a:avLst/>
          </a:prstGeom>
          <a:noFill/>
        </p:spPr>
        <p:txBody>
          <a:bodyPr wrap="square" rtlCol="0">
            <a:spAutoFit/>
          </a:bodyPr>
          <a:lstStyle/>
          <a:p>
            <a:r>
              <a:rPr lang="en-US" dirty="0" smtClean="0"/>
              <a:t>Should include gain resolution as a function of </a:t>
            </a:r>
            <a:r>
              <a:rPr lang="en-US" i="1" dirty="0" smtClean="0"/>
              <a:t>energy</a:t>
            </a:r>
            <a:r>
              <a:rPr lang="en-US" dirty="0" smtClean="0"/>
              <a:t> instead of this</a:t>
            </a:r>
            <a:r>
              <a:rPr lang="mr-IN" dirty="0" smtClean="0"/>
              <a:t>…</a:t>
            </a:r>
            <a:r>
              <a:rPr lang="en-US" dirty="0" smtClean="0"/>
              <a:t>we could include that result as a dashed line at the bottom of the plots in the figures that follow</a:t>
            </a:r>
          </a:p>
        </p:txBody>
      </p:sp>
      <p:sp>
        <p:nvSpPr>
          <p:cNvPr id="6" name="Slide Number Placeholder 5"/>
          <p:cNvSpPr>
            <a:spLocks noGrp="1"/>
          </p:cNvSpPr>
          <p:nvPr>
            <p:ph type="sldNum" sz="quarter" idx="12"/>
          </p:nvPr>
        </p:nvSpPr>
        <p:spPr/>
        <p:txBody>
          <a:bodyPr/>
          <a:lstStyle/>
          <a:p>
            <a:fld id="{CFA88DB2-87D4-DA4A-87C7-22173B49BF81}" type="slidenum">
              <a:rPr lang="en-US" smtClean="0"/>
              <a:t>7</a:t>
            </a:fld>
            <a:endParaRPr lang="en-US"/>
          </a:p>
        </p:txBody>
      </p:sp>
    </p:spTree>
    <p:extLst>
      <p:ext uri="{BB962C8B-B14F-4D97-AF65-F5344CB8AC3E}">
        <p14:creationId xmlns:p14="http://schemas.microsoft.com/office/powerpoint/2010/main" val="45411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438135" cy="1325563"/>
          </a:xfrm>
        </p:spPr>
        <p:txBody>
          <a:bodyPr/>
          <a:lstStyle/>
          <a:p>
            <a:r>
              <a:rPr lang="en-US" dirty="0" smtClean="0"/>
              <a:t>Figure 7</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8663" y="365125"/>
            <a:ext cx="6230547" cy="6230547"/>
          </a:xfrm>
        </p:spPr>
      </p:pic>
      <p:sp>
        <p:nvSpPr>
          <p:cNvPr id="7" name="TextBox 6"/>
          <p:cNvSpPr txBox="1"/>
          <p:nvPr/>
        </p:nvSpPr>
        <p:spPr>
          <a:xfrm>
            <a:off x="963827" y="1940011"/>
            <a:ext cx="4337222" cy="1754326"/>
          </a:xfrm>
          <a:prstGeom prst="rect">
            <a:avLst/>
          </a:prstGeom>
          <a:noFill/>
        </p:spPr>
        <p:txBody>
          <a:bodyPr wrap="square" rtlCol="0">
            <a:spAutoFit/>
          </a:bodyPr>
          <a:lstStyle/>
          <a:p>
            <a:r>
              <a:rPr lang="en-US" dirty="0" smtClean="0"/>
              <a:t>Results for the Helium recoil energy resolutions as a function of recoil energy in each of the four modules. We see that in general, correcting recoil energies for charge loss from threshold and saturation improves the energy resolution of He recoils</a:t>
            </a:r>
            <a:endParaRPr lang="en-US" dirty="0"/>
          </a:p>
        </p:txBody>
      </p:sp>
      <p:sp>
        <p:nvSpPr>
          <p:cNvPr id="8" name="TextBox 7"/>
          <p:cNvSpPr txBox="1"/>
          <p:nvPr/>
        </p:nvSpPr>
        <p:spPr>
          <a:xfrm>
            <a:off x="630195" y="4065373"/>
            <a:ext cx="4893275" cy="1200329"/>
          </a:xfrm>
          <a:prstGeom prst="rect">
            <a:avLst/>
          </a:prstGeom>
          <a:noFill/>
        </p:spPr>
        <p:txBody>
          <a:bodyPr wrap="square" rtlCol="0">
            <a:spAutoFit/>
          </a:bodyPr>
          <a:lstStyle/>
          <a:p>
            <a:r>
              <a:rPr lang="en-US" b="1" dirty="0" smtClean="0"/>
              <a:t>Note: </a:t>
            </a:r>
            <a:r>
              <a:rPr lang="en-US" dirty="0" smtClean="0"/>
              <a:t>Using the double Gaussian fits, this is as high as we can go to measure the Helium recoil energy. If we want to go any higher, we would have to select the Helium recoil band itself</a:t>
            </a:r>
            <a:endParaRPr lang="en-US" b="1" dirty="0"/>
          </a:p>
        </p:txBody>
      </p:sp>
      <p:sp>
        <p:nvSpPr>
          <p:cNvPr id="9" name="Slide Number Placeholder 8"/>
          <p:cNvSpPr>
            <a:spLocks noGrp="1"/>
          </p:cNvSpPr>
          <p:nvPr>
            <p:ph type="sldNum" sz="quarter" idx="12"/>
          </p:nvPr>
        </p:nvSpPr>
        <p:spPr/>
        <p:txBody>
          <a:bodyPr/>
          <a:lstStyle/>
          <a:p>
            <a:fld id="{CFA88DB2-87D4-DA4A-87C7-22173B49BF81}" type="slidenum">
              <a:rPr lang="en-US" smtClean="0"/>
              <a:t>8</a:t>
            </a:fld>
            <a:endParaRPr lang="en-US"/>
          </a:p>
        </p:txBody>
      </p:sp>
    </p:spTree>
    <p:extLst>
      <p:ext uri="{BB962C8B-B14F-4D97-AF65-F5344CB8AC3E}">
        <p14:creationId xmlns:p14="http://schemas.microsoft.com/office/powerpoint/2010/main" val="20331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492" y="-42648"/>
            <a:ext cx="2436341" cy="1325563"/>
          </a:xfrm>
        </p:spPr>
        <p:txBody>
          <a:bodyPr/>
          <a:lstStyle/>
          <a:p>
            <a:r>
              <a:rPr lang="en-US" dirty="0" smtClean="0"/>
              <a:t>Figure 8</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1213" y="365125"/>
            <a:ext cx="6277977" cy="6277977"/>
          </a:xfrm>
        </p:spPr>
      </p:pic>
      <p:sp>
        <p:nvSpPr>
          <p:cNvPr id="9" name="TextBox 8"/>
          <p:cNvSpPr txBox="1"/>
          <p:nvPr/>
        </p:nvSpPr>
        <p:spPr>
          <a:xfrm>
            <a:off x="963827" y="1940011"/>
            <a:ext cx="4337222" cy="2031325"/>
          </a:xfrm>
          <a:prstGeom prst="rect">
            <a:avLst/>
          </a:prstGeom>
          <a:noFill/>
        </p:spPr>
        <p:txBody>
          <a:bodyPr wrap="square" rtlCol="0">
            <a:spAutoFit/>
          </a:bodyPr>
          <a:lstStyle/>
          <a:p>
            <a:r>
              <a:rPr lang="en-US" dirty="0" smtClean="0"/>
              <a:t>Results for the recoil energy resolutions of the C/O recoil band as a function of recoil energy in each of the four modules. At higher recoil energies we are statistics limited in the C/O band, hence the smaller range of energies sampled as compared to the He recoil band</a:t>
            </a:r>
            <a:endParaRPr lang="en-US" dirty="0"/>
          </a:p>
        </p:txBody>
      </p:sp>
      <p:sp>
        <p:nvSpPr>
          <p:cNvPr id="10" name="Slide Number Placeholder 9"/>
          <p:cNvSpPr>
            <a:spLocks noGrp="1"/>
          </p:cNvSpPr>
          <p:nvPr>
            <p:ph type="sldNum" sz="quarter" idx="12"/>
          </p:nvPr>
        </p:nvSpPr>
        <p:spPr/>
        <p:txBody>
          <a:bodyPr/>
          <a:lstStyle/>
          <a:p>
            <a:fld id="{CFA88DB2-87D4-DA4A-87C7-22173B49BF81}" type="slidenum">
              <a:rPr lang="en-US" smtClean="0"/>
              <a:t>9</a:t>
            </a:fld>
            <a:endParaRPr lang="en-US"/>
          </a:p>
        </p:txBody>
      </p:sp>
    </p:spTree>
    <p:extLst>
      <p:ext uri="{BB962C8B-B14F-4D97-AF65-F5344CB8AC3E}">
        <p14:creationId xmlns:p14="http://schemas.microsoft.com/office/powerpoint/2010/main" val="541580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1421</TotalTime>
  <Words>441</Words>
  <Application>Microsoft Macintosh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Cambria Math</vt:lpstr>
      <vt:lpstr>Mangal</vt:lpstr>
      <vt:lpstr>Arial</vt:lpstr>
      <vt:lpstr>Office Theme</vt:lpstr>
      <vt:lpstr>Paper figures</vt:lpstr>
      <vt:lpstr>Figure 1</vt:lpstr>
      <vt:lpstr>Figure 2</vt:lpstr>
      <vt:lpstr>Figure 3</vt:lpstr>
      <vt:lpstr>Figure 4</vt:lpstr>
      <vt:lpstr>Figure 5</vt:lpstr>
      <vt:lpstr>Figure 6</vt:lpstr>
      <vt:lpstr>Figure 7</vt:lpstr>
      <vt:lpstr>Figure 8</vt:lpstr>
      <vt:lpstr>Backup</vt:lpstr>
      <vt:lpstr>E reso vs L</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figures</dc:title>
  <dc:creator>Jeffrey Schueler</dc:creator>
  <cp:lastModifiedBy>Jeffrey Schueler</cp:lastModifiedBy>
  <cp:revision>16</cp:revision>
  <dcterms:created xsi:type="dcterms:W3CDTF">2020-06-12T22:27:16Z</dcterms:created>
  <dcterms:modified xsi:type="dcterms:W3CDTF">2020-06-15T23:50:49Z</dcterms:modified>
</cp:coreProperties>
</file>