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4" y="1975944"/>
            <a:ext cx="7547204" cy="4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IBID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9" y="1996966"/>
            <a:ext cx="11836426" cy="48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  <a:br>
              <a:rPr lang="en-US" sz="5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(Andrew Ng, Stanford CS 229, Lecture 18)</a:t>
            </a:r>
            <a:endParaRPr lang="en-US" sz="31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848303"/>
                <a:ext cx="9613861" cy="3087886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R (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 </a:t>
                </a:r>
                <a:r>
                  <a:rPr lang="en-US" dirty="0" smtClean="0"/>
                  <a:t>) </a:t>
                </a:r>
                <a:r>
                  <a:rPr lang="en-US" dirty="0"/>
                  <a:t>= ||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t</a:t>
                </a:r>
                <a:r>
                  <a:rPr lang="en-US" dirty="0"/>
                  <a:t>||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- ||</a:t>
                </a:r>
                <a:r>
                  <a:rPr lang="en-US" dirty="0"/>
                  <a:t>a</a:t>
                </a:r>
                <a:r>
                  <a:rPr lang="en-US" baseline="-25000" dirty="0"/>
                  <a:t>t</a:t>
                </a:r>
                <a:r>
                  <a:rPr lang="en-US" dirty="0"/>
                  <a:t>||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S</a:t>
                </a:r>
                <a:r>
                  <a:rPr lang="en-US" baseline="-25000" dirty="0" smtClean="0"/>
                  <a:t>t+1 </a:t>
                </a:r>
                <a:r>
                  <a:rPr lang="en-US" dirty="0" smtClean="0"/>
                  <a:t>= A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+ B a</a:t>
                </a:r>
                <a:r>
                  <a:rPr lang="en-US" baseline="-25000" dirty="0" smtClean="0"/>
                  <a:t>t</a:t>
                </a:r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 smtClean="0"/>
                  <a:t>argmi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baseline="-25000" dirty="0" smtClean="0"/>
                      <m:t>(</m:t>
                    </m:r>
                    <m:r>
                      <m:rPr>
                        <m:nor/>
                      </m:rPr>
                      <a:rPr lang="en-US" b="0" i="0" baseline="-25000" dirty="0" smtClean="0"/>
                      <m:t>A</m:t>
                    </m:r>
                    <m:r>
                      <m:rPr>
                        <m:nor/>
                      </m:rPr>
                      <a:rPr lang="en-US" b="0" i="0" baseline="-25000" dirty="0" smtClean="0"/>
                      <m:t>,</m:t>
                    </m:r>
                    <m:r>
                      <m:rPr>
                        <m:nor/>
                      </m:rPr>
                      <a:rPr lang="en-US" b="0" i="0" baseline="-25000" dirty="0" smtClean="0"/>
                      <m:t>B</m:t>
                    </m:r>
                    <m:r>
                      <m:rPr>
                        <m:nor/>
                      </m:rPr>
                      <a:rPr lang="en-US" b="0" i="0" baseline="-25000" dirty="0" smtClean="0"/>
                      <m:t>)</m:t>
                    </m:r>
                  </m:oMath>
                </a14:m>
                <a:r>
                  <a:rPr lang="en-US" dirty="0" smtClean="0"/>
                  <a:t> (1/2)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||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baseline="-250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/>
                              <m:t>+1 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Ast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Bat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||2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S</a:t>
                </a:r>
                <a:r>
                  <a:rPr lang="en-US" baseline="-25000" dirty="0" smtClean="0"/>
                  <a:t>t+1</a:t>
                </a:r>
                <a:r>
                  <a:rPr lang="en-US" dirty="0" smtClean="0"/>
                  <a:t> </a:t>
                </a:r>
                <a:r>
                  <a:rPr lang="en-US" sz="3600" dirty="0" smtClean="0"/>
                  <a:t>≈</a:t>
                </a:r>
                <a:r>
                  <a:rPr lang="en-US" dirty="0" smtClean="0"/>
                  <a:t> f(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err="1" smtClean="0"/>
                  <a:t>,a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) +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nor/>
                      </m:rPr>
                      <a:rPr lang="en-US" b="0" i="0" baseline="-25000" dirty="0" smtClean="0"/>
                      <m:t>s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f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))</a:t>
                </a:r>
                <a:r>
                  <a:rPr lang="en-US" baseline="30000" dirty="0" smtClean="0"/>
                  <a:t> </a:t>
                </a:r>
                <a:r>
                  <a:rPr lang="en-US" baseline="30000" dirty="0"/>
                  <a:t>T</a:t>
                </a:r>
                <a:r>
                  <a:rPr lang="en-US" dirty="0" smtClean="0"/>
                  <a:t> · (</a:t>
                </a:r>
                <a:r>
                  <a:rPr lang="en-US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 - </a:t>
                </a:r>
                <a:r>
                  <a:rPr lang="en-US" u="sng" dirty="0" err="1" smtClean="0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) </a:t>
                </a:r>
                <a:r>
                  <a:rPr lang="en-US" dirty="0" smtClean="0"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nor/>
                      </m:rPr>
                      <a:rPr lang="en-US" b="0" i="0" baseline="-25000" dirty="0" smtClean="0"/>
                      <m:t>a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t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))</a:t>
                </a:r>
                <a:r>
                  <a:rPr lang="en-US" baseline="30000" dirty="0"/>
                  <a:t> </a:t>
                </a:r>
                <a:r>
                  <a:rPr lang="en-US" baseline="30000" dirty="0" smtClean="0"/>
                  <a:t>T </a:t>
                </a:r>
                <a:r>
                  <a:rPr lang="en-US" dirty="0" smtClean="0"/>
                  <a:t> · (a</a:t>
                </a:r>
                <a:r>
                  <a:rPr lang="en-US" baseline="-25000" dirty="0"/>
                  <a:t>t</a:t>
                </a:r>
                <a:r>
                  <a:rPr lang="en-US" dirty="0" smtClean="0"/>
                  <a:t> - </a:t>
                </a:r>
                <a:r>
                  <a:rPr lang="en-US" u="sng" dirty="0" smtClean="0"/>
                  <a:t>a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848303"/>
                <a:ext cx="9613861" cy="3087886"/>
              </a:xfrm>
              <a:blipFill>
                <a:blip r:embed="rId2"/>
                <a:stretch>
                  <a:fillRect b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9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endParaRPr lang="en-US" sz="6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5946"/>
            <a:ext cx="9613861" cy="4882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</a:t>
            </a:r>
            <a:r>
              <a:rPr lang="en-US" i="1" dirty="0" smtClean="0"/>
              <a:t>|y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 ~ N (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t|t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l-GR" i="1" dirty="0" smtClean="0"/>
              <a:t>Σ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)</a:t>
            </a:r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= A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t|t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= A</a:t>
            </a:r>
            <a:r>
              <a:rPr lang="el-GR" i="1" dirty="0" smtClean="0"/>
              <a:t> Σ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A</a:t>
            </a:r>
            <a:r>
              <a:rPr lang="en-US" i="1" baseline="30000" dirty="0" smtClean="0"/>
              <a:t>T</a:t>
            </a:r>
            <a:r>
              <a:rPr lang="en-US" i="1" dirty="0" smtClean="0"/>
              <a:t> +</a:t>
            </a:r>
            <a:r>
              <a:rPr lang="el-GR" i="1" dirty="0" smtClean="0"/>
              <a:t> Σ</a:t>
            </a:r>
            <a:r>
              <a:rPr lang="en-US" i="1" baseline="-25000" dirty="0" smtClean="0"/>
              <a:t>0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t+1</a:t>
            </a:r>
            <a:r>
              <a:rPr lang="en-US" i="1" dirty="0" smtClean="0"/>
              <a:t>|y</a:t>
            </a:r>
            <a:r>
              <a:rPr lang="en-US" i="1" baseline="-25000" dirty="0" smtClean="0"/>
              <a:t>1</a:t>
            </a:r>
            <a:r>
              <a:rPr lang="en-US" i="1" dirty="0"/>
              <a:t>,…,</a:t>
            </a:r>
            <a:r>
              <a:rPr lang="en-US" i="1" dirty="0" smtClean="0"/>
              <a:t>y</a:t>
            </a:r>
            <a:r>
              <a:rPr lang="en-US" i="1" baseline="-25000" dirty="0" smtClean="0"/>
              <a:t>t+1</a:t>
            </a:r>
            <a:r>
              <a:rPr lang="en-US" i="1" dirty="0" smtClean="0"/>
              <a:t> ~ N ( s</a:t>
            </a:r>
            <a:r>
              <a:rPr lang="en-US" i="1" baseline="-25000" dirty="0"/>
              <a:t>t+1|t+1</a:t>
            </a:r>
            <a:r>
              <a:rPr lang="en-US" i="1" dirty="0" smtClean="0"/>
              <a:t> , </a:t>
            </a:r>
            <a:r>
              <a:rPr lang="el-GR" i="1" dirty="0" smtClean="0"/>
              <a:t>Σ</a:t>
            </a:r>
            <a:r>
              <a:rPr lang="en-US" i="1" baseline="-25000" dirty="0"/>
              <a:t>t+1|t+1</a:t>
            </a:r>
            <a:r>
              <a:rPr lang="en-US" i="1" dirty="0" smtClean="0"/>
              <a:t> )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s</a:t>
            </a:r>
            <a:r>
              <a:rPr lang="en-US" i="1" baseline="-25000" dirty="0" smtClean="0"/>
              <a:t>t+1|t+1 </a:t>
            </a:r>
            <a:r>
              <a:rPr lang="en-US" i="1" dirty="0" smtClean="0"/>
              <a:t>= 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+ K</a:t>
            </a:r>
            <a:r>
              <a:rPr lang="en-US" i="1" baseline="-25000" dirty="0" smtClean="0"/>
              <a:t>t+1 </a:t>
            </a:r>
            <a:r>
              <a:rPr lang="en-US" i="1" dirty="0" smtClean="0"/>
              <a:t>( y</a:t>
            </a:r>
            <a:r>
              <a:rPr lang="en-US" i="1" baseline="-25000" dirty="0" smtClean="0"/>
              <a:t>t+1 </a:t>
            </a:r>
            <a:r>
              <a:rPr lang="en-US" i="1" dirty="0" smtClean="0"/>
              <a:t>– C s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	K</a:t>
            </a:r>
            <a:r>
              <a:rPr lang="en-US" i="1" baseline="-25000" dirty="0" smtClean="0"/>
              <a:t>t+1 </a:t>
            </a:r>
            <a:r>
              <a:rPr lang="en-US" i="1" dirty="0" smtClean="0"/>
              <a:t>=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( C 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+</a:t>
            </a:r>
            <a:r>
              <a:rPr lang="el-GR" i="1" dirty="0" smtClean="0"/>
              <a:t> Σ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0 </a:t>
            </a:r>
            <a:r>
              <a:rPr lang="en-US" i="1" dirty="0" smtClean="0"/>
              <a:t>)</a:t>
            </a:r>
            <a:r>
              <a:rPr lang="en-US" i="1" baseline="30000" dirty="0" smtClean="0"/>
              <a:t> -1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l-GR" i="1" dirty="0" smtClean="0"/>
              <a:t>Σ</a:t>
            </a:r>
            <a:r>
              <a:rPr lang="en-US" i="1" baseline="-25000" dirty="0" smtClean="0"/>
              <a:t>t+1|t+1 </a:t>
            </a:r>
            <a:r>
              <a:rPr lang="en-US" i="1" dirty="0" smtClean="0"/>
              <a:t>=</a:t>
            </a:r>
            <a:r>
              <a:rPr lang="el-GR" i="1" dirty="0" smtClean="0"/>
              <a:t> Σ</a:t>
            </a:r>
            <a:r>
              <a:rPr lang="en-US" i="1" baseline="-25000" dirty="0"/>
              <a:t>t+1|t</a:t>
            </a:r>
            <a:r>
              <a:rPr lang="en-US" i="1" dirty="0" smtClean="0"/>
              <a:t>-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</a:t>
            </a:r>
            <a:r>
              <a:rPr lang="en-US" i="1" dirty="0" smtClean="0"/>
              <a:t>C</a:t>
            </a:r>
            <a:r>
              <a:rPr lang="en-US" i="1" baseline="30000" dirty="0"/>
              <a:t>T </a:t>
            </a:r>
            <a:r>
              <a:rPr lang="en-US" i="1" dirty="0" smtClean="0"/>
              <a:t>( C</a:t>
            </a:r>
            <a:r>
              <a:rPr lang="el-GR" i="1" dirty="0" smtClean="0"/>
              <a:t> Σ</a:t>
            </a:r>
            <a:r>
              <a:rPr lang="en-US" i="1" baseline="-25000" dirty="0" smtClean="0"/>
              <a:t>t+1|t </a:t>
            </a:r>
            <a:r>
              <a:rPr lang="en-US" i="1" dirty="0" smtClean="0"/>
              <a:t>C</a:t>
            </a:r>
            <a:r>
              <a:rPr lang="en-US" i="1" baseline="30000" dirty="0" smtClean="0"/>
              <a:t>T </a:t>
            </a:r>
            <a:r>
              <a:rPr lang="en-US" i="1" dirty="0" smtClean="0"/>
              <a:t>+</a:t>
            </a:r>
            <a:r>
              <a:rPr lang="el-GR" i="1" dirty="0" smtClean="0"/>
              <a:t> Σ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0 </a:t>
            </a:r>
            <a:r>
              <a:rPr lang="en-US" i="1" dirty="0" smtClean="0"/>
              <a:t>) C</a:t>
            </a:r>
            <a:r>
              <a:rPr lang="el-GR" i="1" dirty="0" smtClean="0"/>
              <a:t> Σ</a:t>
            </a:r>
            <a:r>
              <a:rPr lang="en-US" i="1" baseline="-25000" dirty="0"/>
              <a:t>t+1|t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216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Gaussian (LQG)</a:t>
            </a:r>
            <a:endParaRPr lang="en-US" sz="5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err="1" smtClean="0"/>
              <a:t>w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 </a:t>
            </a:r>
            <a:r>
              <a:rPr lang="en-US" i="1" dirty="0" smtClean="0"/>
              <a:t>~ N ( 0,</a:t>
            </a:r>
            <a:r>
              <a:rPr lang="el-GR" i="1" dirty="0"/>
              <a:t> </a:t>
            </a:r>
            <a:r>
              <a:rPr lang="el-GR" i="1" dirty="0" smtClean="0"/>
              <a:t>Σ</a:t>
            </a:r>
            <a:r>
              <a:rPr lang="en-US" i="1" baseline="-25000" dirty="0" smtClean="0"/>
              <a:t>w 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 </a:t>
            </a:r>
            <a:r>
              <a:rPr lang="en-US" i="1" dirty="0" smtClean="0"/>
              <a:t>~ N ( 0</a:t>
            </a:r>
            <a:r>
              <a:rPr lang="en-US" i="1" dirty="0"/>
              <a:t>,</a:t>
            </a:r>
            <a:r>
              <a:rPr lang="el-GR" i="1" dirty="0"/>
              <a:t> </a:t>
            </a:r>
            <a:r>
              <a:rPr lang="el-GR" i="1" dirty="0" smtClean="0"/>
              <a:t>Σ</a:t>
            </a:r>
            <a:r>
              <a:rPr lang="en-US" i="1" baseline="-25000" dirty="0" smtClean="0"/>
              <a:t>v 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s</a:t>
            </a:r>
            <a:r>
              <a:rPr lang="en-US" i="1" baseline="-25000" dirty="0" smtClean="0"/>
              <a:t>t+1 </a:t>
            </a:r>
            <a:r>
              <a:rPr lang="en-US" i="1" dirty="0" smtClean="0"/>
              <a:t>= A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</a:t>
            </a:r>
            <a:r>
              <a:rPr lang="en-US" i="1" baseline="-25000" dirty="0" smtClean="0"/>
              <a:t> </a:t>
            </a:r>
            <a:r>
              <a:rPr lang="en-US" i="1" dirty="0" smtClean="0"/>
              <a:t>+ B a</a:t>
            </a:r>
            <a:r>
              <a:rPr lang="en-US" i="1" baseline="-25000" dirty="0" smtClean="0"/>
              <a:t>t </a:t>
            </a:r>
            <a:r>
              <a:rPr lang="en-US" i="1" dirty="0" smtClean="0"/>
              <a:t>+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y</a:t>
            </a:r>
            <a:r>
              <a:rPr lang="en-US" i="1" baseline="-25000" dirty="0"/>
              <a:t>t+1 </a:t>
            </a:r>
            <a:r>
              <a:rPr lang="en-US" i="1" dirty="0"/>
              <a:t>= C </a:t>
            </a:r>
            <a:r>
              <a:rPr lang="en-US" i="1" dirty="0" err="1"/>
              <a:t>s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i="1" dirty="0"/>
              <a:t>+ </a:t>
            </a:r>
            <a:r>
              <a:rPr lang="en-US" i="1" dirty="0" err="1"/>
              <a:t>v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pPr marL="0" indent="0">
              <a:buNone/>
            </a:pPr>
            <a:r>
              <a:rPr lang="en-US" i="1" dirty="0" smtClean="0"/>
              <a:t>Use Kalman Filter to estimate state</a:t>
            </a:r>
          </a:p>
          <a:p>
            <a:pPr marL="0" indent="0">
              <a:buNone/>
            </a:pPr>
            <a:r>
              <a:rPr lang="en-US" i="1" dirty="0" smtClean="0"/>
              <a:t>s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0|0</a:t>
            </a:r>
            <a:r>
              <a:rPr lang="en-US" i="1" dirty="0" smtClean="0"/>
              <a:t> = s</a:t>
            </a:r>
            <a:r>
              <a:rPr lang="en-US" i="1" baseline="-25000" dirty="0"/>
              <a:t> 0</a:t>
            </a:r>
            <a:r>
              <a:rPr lang="en-US" i="1" dirty="0" smtClean="0"/>
              <a:t>, </a:t>
            </a:r>
            <a:r>
              <a:rPr lang="el-GR" i="1" dirty="0" smtClean="0"/>
              <a:t>Σ</a:t>
            </a:r>
            <a:r>
              <a:rPr lang="en-US" i="1" baseline="-25000" dirty="0" smtClean="0"/>
              <a:t>0|0</a:t>
            </a:r>
            <a:r>
              <a:rPr lang="en-US" i="1" dirty="0" smtClean="0"/>
              <a:t> = 0 (for s</a:t>
            </a:r>
            <a:r>
              <a:rPr lang="en-US" i="1" baseline="-25000" dirty="0"/>
              <a:t> 0 </a:t>
            </a:r>
            <a:r>
              <a:rPr lang="en-US" i="1" dirty="0" smtClean="0"/>
              <a:t>~N(s</a:t>
            </a:r>
            <a:r>
              <a:rPr lang="en-US" i="1" baseline="-25000" dirty="0"/>
              <a:t> 0|0</a:t>
            </a:r>
            <a:r>
              <a:rPr lang="en-US" i="1" dirty="0" smtClean="0"/>
              <a:t>, </a:t>
            </a:r>
            <a:r>
              <a:rPr lang="el-GR" i="1" dirty="0" smtClean="0"/>
              <a:t>Σ</a:t>
            </a:r>
            <a:r>
              <a:rPr lang="en-US" i="1" baseline="-25000" dirty="0"/>
              <a:t> 0|0</a:t>
            </a:r>
            <a:r>
              <a:rPr lang="en-US" i="1" dirty="0" smtClean="0"/>
              <a:t>) )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</a:p>
          <a:p>
            <a:pPr marL="0" indent="0">
              <a:buNone/>
            </a:pPr>
            <a:r>
              <a:rPr lang="en-US" i="1" dirty="0" smtClean="0"/>
              <a:t>S</a:t>
            </a:r>
            <a:r>
              <a:rPr lang="en-US" i="1" baseline="-25000" dirty="0" smtClean="0"/>
              <a:t>t+1|t</a:t>
            </a:r>
            <a:r>
              <a:rPr lang="en-US" i="1" dirty="0" smtClean="0"/>
              <a:t> = A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+ B a</a:t>
            </a:r>
            <a:r>
              <a:rPr lang="en-US" i="1" baseline="-25000" dirty="0"/>
              <a:t>t</a:t>
            </a:r>
            <a:endParaRPr lang="en-US" i="1" dirty="0" smtClean="0"/>
          </a:p>
          <a:p>
            <a:pPr marL="0" indent="0">
              <a:buNone/>
            </a:pPr>
            <a:r>
              <a:rPr lang="el-GR" i="1" dirty="0" smtClean="0"/>
              <a:t>Σ</a:t>
            </a:r>
            <a:r>
              <a:rPr lang="en-US" i="1" baseline="-25000" dirty="0" smtClean="0"/>
              <a:t>t+1|t</a:t>
            </a:r>
            <a:r>
              <a:rPr lang="en-US" i="1" dirty="0" smtClean="0"/>
              <a:t> = A</a:t>
            </a:r>
            <a:r>
              <a:rPr lang="el-GR" i="1" dirty="0" smtClean="0"/>
              <a:t> Σ</a:t>
            </a:r>
            <a:r>
              <a:rPr lang="en-US" i="1" baseline="-25000" dirty="0" err="1" smtClean="0"/>
              <a:t>t|t</a:t>
            </a:r>
            <a:r>
              <a:rPr lang="en-US" i="1" dirty="0" smtClean="0"/>
              <a:t> A</a:t>
            </a:r>
            <a:r>
              <a:rPr lang="en-US" i="1" baseline="30000" dirty="0"/>
              <a:t>T</a:t>
            </a:r>
            <a:r>
              <a:rPr lang="en-US" i="1" dirty="0" smtClean="0"/>
              <a:t> +</a:t>
            </a:r>
            <a:r>
              <a:rPr lang="el-GR" i="1" dirty="0" smtClean="0"/>
              <a:t> Σ</a:t>
            </a:r>
            <a:r>
              <a:rPr lang="en-US" i="1" baseline="-25000" dirty="0" smtClean="0"/>
              <a:t>v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Compute L</a:t>
            </a:r>
            <a:r>
              <a:rPr lang="en-US" i="1" baseline="-25000" dirty="0"/>
              <a:t>t</a:t>
            </a:r>
            <a:r>
              <a:rPr lang="en-US" i="1" dirty="0" smtClean="0"/>
              <a:t>’s using LQR (Assuming observed states)</a:t>
            </a:r>
          </a:p>
          <a:p>
            <a:pPr marL="0" indent="0">
              <a:buNone/>
            </a:pPr>
            <a:r>
              <a:rPr lang="en-US" i="1" dirty="0" smtClean="0"/>
              <a:t>a</a:t>
            </a:r>
            <a:r>
              <a:rPr lang="en-US" i="1" baseline="-25000" dirty="0"/>
              <a:t>t</a:t>
            </a:r>
            <a:r>
              <a:rPr lang="en-US" i="1" dirty="0" smtClean="0"/>
              <a:t> = L</a:t>
            </a:r>
            <a:r>
              <a:rPr lang="en-US" i="1" baseline="-25000" dirty="0"/>
              <a:t>t</a:t>
            </a:r>
            <a:r>
              <a:rPr lang="en-US" i="1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/>
              <a:t>t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163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Quiksort</a:t>
            </a:r>
            <a:endParaRPr lang="en-US" dirty="0" smtClean="0"/>
          </a:p>
          <a:p>
            <a:r>
              <a:rPr lang="en-US" dirty="0" smtClean="0"/>
              <a:t>Simplex Algorithm</a:t>
            </a:r>
          </a:p>
          <a:p>
            <a:r>
              <a:rPr lang="en-US" dirty="0" smtClean="0"/>
              <a:t>Fibonacci Heap</a:t>
            </a:r>
          </a:p>
          <a:p>
            <a:r>
              <a:rPr lang="en-US" dirty="0" smtClean="0"/>
              <a:t>Binomial Heap</a:t>
            </a:r>
          </a:p>
          <a:p>
            <a:r>
              <a:rPr lang="en-US" dirty="0" smtClean="0"/>
              <a:t>Nonlinear </a:t>
            </a:r>
            <a:r>
              <a:rPr lang="en-US" dirty="0"/>
              <a:t>Programming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 smtClean="0"/>
              <a:t>Integer Programming</a:t>
            </a:r>
          </a:p>
          <a:p>
            <a:r>
              <a:rPr lang="en-US" dirty="0" smtClean="0"/>
              <a:t>Simulated </a:t>
            </a:r>
            <a:r>
              <a:rPr lang="en-US" dirty="0"/>
              <a:t>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</a:t>
            </a:r>
            <a:r>
              <a:rPr lang="en-US" sz="4400" i="1" dirty="0" smtClean="0"/>
              <a:t>Oak </a:t>
            </a:r>
            <a:r>
              <a:rPr lang="en-US" sz="4400" i="1" dirty="0" smtClean="0"/>
              <a:t>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30,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638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 w/ Momentum</a:t>
            </a:r>
          </a:p>
          <a:p>
            <a:r>
              <a:rPr lang="en-US" dirty="0" smtClean="0"/>
              <a:t>Greedy (Prim’s)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6456"/>
            <a:ext cx="9613861" cy="48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 </a:t>
            </a:r>
          </a:p>
          <a:p>
            <a:pPr marL="0" indent="0">
              <a:buNone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do if d [ v ] &gt; d [ u ] + w ( d, v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fail (negative cycle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848" y="2336873"/>
            <a:ext cx="7908334" cy="359931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LCS ( x, y,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If x [ I ] = y [ j ]</a:t>
            </a:r>
          </a:p>
          <a:p>
            <a:pPr marL="457200" lvl="1" indent="0">
              <a:buNone/>
            </a:pPr>
            <a:r>
              <a:rPr lang="en-US" dirty="0" smtClean="0"/>
              <a:t>Then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LCS ( x, y, i-1, j-1 ) + 1</a:t>
            </a:r>
          </a:p>
          <a:p>
            <a:pPr marL="457200" lvl="1" indent="0">
              <a:buNone/>
            </a:pPr>
            <a:r>
              <a:rPr lang="en-US" dirty="0" smtClean="0"/>
              <a:t>Else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max { LCS ( x, y, i-1, j ), LCS ( x, y, </a:t>
            </a:r>
            <a:r>
              <a:rPr lang="en-US" dirty="0" err="1" smtClean="0"/>
              <a:t>i</a:t>
            </a:r>
            <a:r>
              <a:rPr lang="en-US" dirty="0" smtClean="0"/>
              <a:t>, j-1 )  }</a:t>
            </a:r>
          </a:p>
          <a:p>
            <a:pPr marL="0" indent="0">
              <a:buNone/>
            </a:pPr>
            <a:r>
              <a:rPr lang="en-US" dirty="0" smtClean="0"/>
              <a:t>Return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LCS </a:t>
            </a:r>
            <a:r>
              <a:rPr lang="en-US" smtClean="0"/>
              <a:t>– Largest </a:t>
            </a:r>
            <a:r>
              <a:rPr lang="en-US" dirty="0" smtClean="0"/>
              <a:t>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918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CS 221 (Fall 2019)</a:t>
            </a:r>
            <a:b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C000"/>
                </a:solidFill>
              </a:rPr>
              <a:t>(https</a:t>
            </a:r>
            <a:r>
              <a:rPr lang="en-US" sz="2400" dirty="0">
                <a:solidFill>
                  <a:srgbClr val="FFC000"/>
                </a:solidFill>
              </a:rPr>
              <a:t>://</a:t>
            </a:r>
            <a:r>
              <a:rPr lang="en-US" sz="2400" dirty="0" smtClean="0">
                <a:solidFill>
                  <a:srgbClr val="FFC000"/>
                </a:solidFill>
              </a:rPr>
              <a:t>www.youtube.com/watch?v=HEs1ZCvLH2s)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46" y="1986455"/>
            <a:ext cx="7904355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12216</TotalTime>
  <Words>914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Dynamic Programming</vt:lpstr>
      <vt:lpstr>Stanford CS 221 (Fall 2019) (https://www.youtube.com/watch?v=HEs1ZCvLH2s)</vt:lpstr>
      <vt:lpstr>IBID</vt:lpstr>
      <vt:lpstr>IBID</vt:lpstr>
      <vt:lpstr>Linear Quadratic Regulator (LQR) (Andrew Ng, Stanford CS 229, Lecture 18)</vt:lpstr>
      <vt:lpstr>Kalman Filter</vt:lpstr>
      <vt:lpstr>Linear Quadratic Gaussian (LQG)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160</cp:revision>
  <dcterms:created xsi:type="dcterms:W3CDTF">2021-04-02T13:19:47Z</dcterms:created>
  <dcterms:modified xsi:type="dcterms:W3CDTF">2021-05-01T18:20:10Z</dcterms:modified>
</cp:coreProperties>
</file>