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1" r:id="rId16"/>
    <p:sldId id="264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PEMBWg_Wl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</a:t>
            </a:r>
            <a:b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Cheat Sheet</a:t>
            </a:r>
            <a:endParaRPr lang="en-US" sz="48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i="1" dirty="0"/>
              <a:t>OPTIMIZATION </a:t>
            </a:r>
            <a:r>
              <a:rPr lang="en-US" sz="4000" b="1" i="1" dirty="0" smtClean="0"/>
              <a:t>ALGORITHMS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870090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IBID</a:t>
            </a:r>
            <a:endParaRPr lang="en-US" sz="72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904" y="1975944"/>
            <a:ext cx="7547204" cy="487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IBID</a:t>
            </a:r>
            <a:endParaRPr lang="en-US" sz="8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49" y="1996966"/>
            <a:ext cx="11836426" cy="486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06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Quadratic Regulator (LQR)</a:t>
            </a:r>
            <a:br>
              <a:rPr lang="en-US" sz="5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(Andrew Ng, Stanford CS 229, Lecture 18)</a:t>
            </a:r>
            <a:endParaRPr lang="en-US" sz="31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848303"/>
                <a:ext cx="9613861" cy="3087886"/>
              </a:xfrm>
            </p:spPr>
            <p:txBody>
              <a:bodyPr/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dirty="0" smtClean="0"/>
                  <a:t>R ( </a:t>
                </a:r>
                <a:r>
                  <a:rPr lang="en-US" dirty="0" err="1" smtClean="0"/>
                  <a:t>s</a:t>
                </a:r>
                <a:r>
                  <a:rPr lang="en-US" baseline="-25000" dirty="0" err="1" smtClean="0"/>
                  <a:t>t</a:t>
                </a:r>
                <a:r>
                  <a:rPr lang="en-US" dirty="0" smtClean="0"/>
                  <a:t>, a</a:t>
                </a:r>
                <a:r>
                  <a:rPr lang="en-US" baseline="-25000" dirty="0" smtClean="0"/>
                  <a:t>t </a:t>
                </a:r>
                <a:r>
                  <a:rPr lang="en-US" dirty="0" smtClean="0"/>
                  <a:t>) </a:t>
                </a:r>
                <a:r>
                  <a:rPr lang="en-US" dirty="0"/>
                  <a:t>= ||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t</a:t>
                </a:r>
                <a:r>
                  <a:rPr lang="en-US" dirty="0"/>
                  <a:t>||</a:t>
                </a:r>
                <a:r>
                  <a:rPr lang="en-US" baseline="30000" dirty="0" smtClean="0"/>
                  <a:t>2 </a:t>
                </a:r>
                <a:r>
                  <a:rPr lang="en-US" dirty="0" smtClean="0"/>
                  <a:t>- ||</a:t>
                </a:r>
                <a:r>
                  <a:rPr lang="en-US" dirty="0"/>
                  <a:t>a</a:t>
                </a:r>
                <a:r>
                  <a:rPr lang="en-US" baseline="-25000" dirty="0"/>
                  <a:t>t</a:t>
                </a:r>
                <a:r>
                  <a:rPr lang="en-US" dirty="0"/>
                  <a:t>||</a:t>
                </a:r>
                <a:r>
                  <a:rPr lang="en-US" baseline="30000" dirty="0"/>
                  <a:t>2</a:t>
                </a:r>
                <a:endParaRPr lang="en-US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2000" dirty="0" smtClean="0"/>
                  <a:t>S</a:t>
                </a:r>
                <a:r>
                  <a:rPr lang="en-US" baseline="-25000" dirty="0" smtClean="0"/>
                  <a:t>t+1 </a:t>
                </a:r>
                <a:r>
                  <a:rPr lang="en-US" dirty="0" smtClean="0"/>
                  <a:t>= A </a:t>
                </a:r>
                <a:r>
                  <a:rPr lang="en-US" dirty="0" err="1" smtClean="0"/>
                  <a:t>s</a:t>
                </a:r>
                <a:r>
                  <a:rPr lang="en-US" baseline="-25000" dirty="0" err="1" smtClean="0"/>
                  <a:t>t</a:t>
                </a:r>
                <a:r>
                  <a:rPr lang="en-US" dirty="0" smtClean="0"/>
                  <a:t> + B a</a:t>
                </a:r>
                <a:r>
                  <a:rPr lang="en-US" baseline="-25000" dirty="0" smtClean="0"/>
                  <a:t>t</a:t>
                </a:r>
                <a:endParaRPr lang="en-US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dirty="0" smtClean="0"/>
                  <a:t>argmi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b="0" i="0" baseline="-25000" dirty="0" smtClean="0"/>
                      <m:t>(</m:t>
                    </m:r>
                    <m:r>
                      <m:rPr>
                        <m:nor/>
                      </m:rPr>
                      <a:rPr lang="en-US" b="0" i="0" baseline="-25000" dirty="0" smtClean="0"/>
                      <m:t>A</m:t>
                    </m:r>
                    <m:r>
                      <m:rPr>
                        <m:nor/>
                      </m:rPr>
                      <a:rPr lang="en-US" b="0" i="0" baseline="-25000" dirty="0" smtClean="0"/>
                      <m:t>,</m:t>
                    </m:r>
                    <m:r>
                      <m:rPr>
                        <m:nor/>
                      </m:rPr>
                      <a:rPr lang="en-US" b="0" i="0" baseline="-25000" dirty="0" smtClean="0"/>
                      <m:t>B</m:t>
                    </m:r>
                    <m:r>
                      <m:rPr>
                        <m:nor/>
                      </m:rPr>
                      <a:rPr lang="en-US" b="0" i="0" baseline="-25000" dirty="0" smtClean="0"/>
                      <m:t>)</m:t>
                    </m:r>
                  </m:oMath>
                </a14:m>
                <a:r>
                  <a:rPr lang="en-US" dirty="0" smtClean="0"/>
                  <a:t> (1/2)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||</m:t>
                            </m:r>
                            <m:r>
                              <m:rPr>
                                <m:nor/>
                              </m:rPr>
                              <a:rPr lang="en-US" b="0" i="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baseline="-25000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b="0" i="0" baseline="-25000" dirty="0" smtClean="0"/>
                              <m:t>+1 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b="0" i="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Ast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Bat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 ||2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2000" dirty="0" smtClean="0"/>
                  <a:t>S</a:t>
                </a:r>
                <a:r>
                  <a:rPr lang="en-US" baseline="-25000" dirty="0" smtClean="0"/>
                  <a:t>t+1</a:t>
                </a:r>
                <a:r>
                  <a:rPr lang="en-US" dirty="0" smtClean="0"/>
                  <a:t> </a:t>
                </a:r>
                <a:r>
                  <a:rPr lang="en-US" sz="3600" dirty="0" smtClean="0"/>
                  <a:t>≈</a:t>
                </a:r>
                <a:r>
                  <a:rPr lang="en-US" dirty="0" smtClean="0"/>
                  <a:t> f(</a:t>
                </a:r>
                <a:r>
                  <a:rPr lang="en-US" dirty="0" err="1" smtClean="0"/>
                  <a:t>s</a:t>
                </a:r>
                <a:r>
                  <a:rPr lang="en-US" baseline="-25000" dirty="0" err="1"/>
                  <a:t>t</a:t>
                </a:r>
                <a:r>
                  <a:rPr lang="en-US" dirty="0" err="1" smtClean="0"/>
                  <a:t>,a</a:t>
                </a:r>
                <a:r>
                  <a:rPr lang="en-US" baseline="-25000" dirty="0" err="1" smtClean="0"/>
                  <a:t>t</a:t>
                </a:r>
                <a:r>
                  <a:rPr lang="en-US" dirty="0" smtClean="0"/>
                  <a:t>) +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m:rPr>
                        <m:nor/>
                      </m:rPr>
                      <a:rPr lang="en-US" b="0" i="0" baseline="-25000" dirty="0" smtClean="0"/>
                      <m:t>s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f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s</a:t>
                </a:r>
                <a:r>
                  <a:rPr lang="en-US" baseline="-25000" dirty="0" err="1"/>
                  <a:t>t</a:t>
                </a:r>
                <a:r>
                  <a:rPr lang="en-US" dirty="0" smtClean="0"/>
                  <a:t>, a</a:t>
                </a:r>
                <a:r>
                  <a:rPr lang="en-US" baseline="-25000" dirty="0" smtClean="0"/>
                  <a:t>t</a:t>
                </a:r>
                <a:r>
                  <a:rPr lang="en-US" dirty="0" smtClean="0"/>
                  <a:t>))</a:t>
                </a:r>
                <a:r>
                  <a:rPr lang="en-US" baseline="30000" dirty="0" smtClean="0"/>
                  <a:t> </a:t>
                </a:r>
                <a:r>
                  <a:rPr lang="en-US" baseline="30000" dirty="0"/>
                  <a:t>T</a:t>
                </a:r>
                <a:r>
                  <a:rPr lang="en-US" dirty="0" smtClean="0"/>
                  <a:t> · (</a:t>
                </a:r>
                <a:r>
                  <a:rPr lang="en-US" dirty="0" err="1" smtClean="0"/>
                  <a:t>s</a:t>
                </a:r>
                <a:r>
                  <a:rPr lang="en-US" baseline="-25000" dirty="0" err="1"/>
                  <a:t>t</a:t>
                </a:r>
                <a:r>
                  <a:rPr lang="en-US" dirty="0" smtClean="0"/>
                  <a:t> - </a:t>
                </a:r>
                <a:r>
                  <a:rPr lang="en-US" u="sng" dirty="0" err="1" smtClean="0"/>
                  <a:t>s</a:t>
                </a:r>
                <a:r>
                  <a:rPr lang="en-US" baseline="-25000" dirty="0" err="1"/>
                  <a:t>t</a:t>
                </a:r>
                <a:r>
                  <a:rPr lang="en-US" dirty="0" smtClean="0"/>
                  <a:t>) </a:t>
                </a:r>
                <a:r>
                  <a:rPr lang="en-US" dirty="0" smtClean="0">
                    <a:ea typeface="Cambria Math" panose="02040503050406030204" pitchFamily="18" charset="0"/>
                  </a:rPr>
                  <a:t>+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m:rPr>
                        <m:nor/>
                      </m:rPr>
                      <a:rPr lang="en-US" b="0" i="0" baseline="-25000" dirty="0" smtClean="0"/>
                      <m:t>a</m:t>
                    </m:r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t</a:t>
                </a:r>
                <a:r>
                  <a:rPr lang="en-US" dirty="0" smtClean="0"/>
                  <a:t>, a</a:t>
                </a:r>
                <a:r>
                  <a:rPr lang="en-US" baseline="-25000" dirty="0" smtClean="0"/>
                  <a:t>t</a:t>
                </a:r>
                <a:r>
                  <a:rPr lang="en-US" dirty="0" smtClean="0"/>
                  <a:t>))</a:t>
                </a:r>
                <a:r>
                  <a:rPr lang="en-US" baseline="30000" dirty="0"/>
                  <a:t> </a:t>
                </a:r>
                <a:r>
                  <a:rPr lang="en-US" baseline="30000" dirty="0" smtClean="0"/>
                  <a:t>T </a:t>
                </a:r>
                <a:r>
                  <a:rPr lang="en-US" dirty="0" smtClean="0"/>
                  <a:t> · (a</a:t>
                </a:r>
                <a:r>
                  <a:rPr lang="en-US" baseline="-25000" dirty="0"/>
                  <a:t>t</a:t>
                </a:r>
                <a:r>
                  <a:rPr lang="en-US" dirty="0" smtClean="0"/>
                  <a:t> - </a:t>
                </a:r>
                <a:r>
                  <a:rPr lang="en-US" u="sng" dirty="0" smtClean="0"/>
                  <a:t>a</a:t>
                </a:r>
                <a:r>
                  <a:rPr lang="en-US" baseline="-25000" dirty="0" smtClean="0"/>
                  <a:t>t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848303"/>
                <a:ext cx="9613861" cy="3087886"/>
              </a:xfrm>
              <a:blipFill>
                <a:blip r:embed="rId2"/>
                <a:stretch>
                  <a:fillRect b="-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1891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Kalman Filter</a:t>
            </a:r>
            <a:endParaRPr lang="en-US" sz="60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1975946"/>
            <a:ext cx="9613861" cy="488205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</a:p>
          <a:p>
            <a:pPr marL="0" indent="0">
              <a:buNone/>
            </a:pPr>
            <a:r>
              <a:rPr lang="en-US" i="1" dirty="0" smtClean="0"/>
              <a:t>	s</a:t>
            </a:r>
            <a:r>
              <a:rPr lang="en-US" i="1" baseline="-25000" dirty="0" smtClean="0"/>
              <a:t>t</a:t>
            </a:r>
            <a:r>
              <a:rPr lang="en-US" i="1" dirty="0" smtClean="0"/>
              <a:t>|y</a:t>
            </a:r>
            <a:r>
              <a:rPr lang="en-US" i="1" baseline="-25000" dirty="0" smtClean="0"/>
              <a:t>1</a:t>
            </a:r>
            <a:r>
              <a:rPr lang="en-US" i="1" dirty="0" smtClean="0"/>
              <a:t>,…,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t</a:t>
            </a:r>
            <a:r>
              <a:rPr lang="en-US" i="1" dirty="0" smtClean="0"/>
              <a:t>  ~ N (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t|t</a:t>
            </a:r>
            <a:r>
              <a:rPr lang="en-US" i="1" baseline="-25000" dirty="0" smtClean="0"/>
              <a:t> </a:t>
            </a:r>
            <a:r>
              <a:rPr lang="en-US" i="1" dirty="0" smtClean="0"/>
              <a:t>, </a:t>
            </a:r>
            <a:r>
              <a:rPr lang="el-GR" i="1" dirty="0" smtClean="0"/>
              <a:t>Σ</a:t>
            </a:r>
            <a:r>
              <a:rPr lang="en-US" i="1" baseline="-25000" dirty="0" err="1" smtClean="0"/>
              <a:t>t|t</a:t>
            </a:r>
            <a:r>
              <a:rPr lang="en-US" i="1" dirty="0" smtClean="0"/>
              <a:t> )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	s</a:t>
            </a:r>
            <a:r>
              <a:rPr lang="en-US" i="1" baseline="-25000" dirty="0" smtClean="0"/>
              <a:t>t+1|t </a:t>
            </a:r>
            <a:r>
              <a:rPr lang="en-US" i="1" dirty="0" smtClean="0"/>
              <a:t>= A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t|t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l-GR" i="1" dirty="0" smtClean="0"/>
              <a:t>Σ</a:t>
            </a:r>
            <a:r>
              <a:rPr lang="en-US" i="1" baseline="-25000" dirty="0" smtClean="0"/>
              <a:t>t+1|t </a:t>
            </a:r>
            <a:r>
              <a:rPr lang="en-US" i="1" dirty="0" smtClean="0"/>
              <a:t>= A</a:t>
            </a:r>
            <a:r>
              <a:rPr lang="el-GR" i="1" dirty="0" smtClean="0"/>
              <a:t> Σ</a:t>
            </a:r>
            <a:r>
              <a:rPr lang="en-US" i="1" baseline="-25000" dirty="0" err="1" smtClean="0"/>
              <a:t>t|t</a:t>
            </a:r>
            <a:r>
              <a:rPr lang="en-US" i="1" dirty="0" smtClean="0"/>
              <a:t> A</a:t>
            </a:r>
            <a:r>
              <a:rPr lang="en-US" i="1" baseline="30000" dirty="0" smtClean="0"/>
              <a:t>T</a:t>
            </a:r>
            <a:r>
              <a:rPr lang="en-US" i="1" dirty="0" smtClean="0"/>
              <a:t> +</a:t>
            </a:r>
            <a:r>
              <a:rPr lang="el-GR" i="1" dirty="0" smtClean="0"/>
              <a:t> Σ</a:t>
            </a:r>
            <a:r>
              <a:rPr lang="en-US" i="1" baseline="-25000" dirty="0" smtClean="0"/>
              <a:t>0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  <a:p>
            <a:pPr marL="0" indent="0">
              <a:buNone/>
            </a:pPr>
            <a:r>
              <a:rPr lang="en-US" i="1" smtClean="0"/>
              <a:t>	s</a:t>
            </a:r>
            <a:r>
              <a:rPr lang="en-US" i="1" baseline="-25000" smtClean="0"/>
              <a:t>t+1</a:t>
            </a:r>
            <a:r>
              <a:rPr lang="en-US" i="1" smtClean="0"/>
              <a:t>|y</a:t>
            </a:r>
            <a:r>
              <a:rPr lang="en-US" i="1" baseline="-25000" smtClean="0"/>
              <a:t>1</a:t>
            </a:r>
            <a:r>
              <a:rPr lang="en-US" i="1" dirty="0"/>
              <a:t>,…,</a:t>
            </a:r>
            <a:r>
              <a:rPr lang="en-US" i="1" dirty="0" smtClean="0"/>
              <a:t>y</a:t>
            </a:r>
            <a:r>
              <a:rPr lang="en-US" i="1" baseline="-25000" dirty="0" smtClean="0"/>
              <a:t>t+1</a:t>
            </a:r>
            <a:r>
              <a:rPr lang="en-US" i="1" dirty="0" smtClean="0"/>
              <a:t> ~ N ( s</a:t>
            </a:r>
            <a:r>
              <a:rPr lang="en-US" i="1" baseline="-25000" dirty="0"/>
              <a:t>t+1|t+1</a:t>
            </a:r>
            <a:r>
              <a:rPr lang="en-US" i="1" dirty="0" smtClean="0"/>
              <a:t> , </a:t>
            </a:r>
            <a:r>
              <a:rPr lang="el-GR" i="1" dirty="0" smtClean="0"/>
              <a:t>Σ</a:t>
            </a:r>
            <a:r>
              <a:rPr lang="en-US" i="1" baseline="-25000" dirty="0"/>
              <a:t>t+1|t+1</a:t>
            </a:r>
            <a:r>
              <a:rPr lang="en-US" i="1" dirty="0" smtClean="0"/>
              <a:t> )</a:t>
            </a: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	s</a:t>
            </a:r>
            <a:r>
              <a:rPr lang="en-US" i="1" baseline="-25000" dirty="0" smtClean="0"/>
              <a:t>t+1|t+1 </a:t>
            </a:r>
            <a:r>
              <a:rPr lang="en-US" i="1" dirty="0" smtClean="0"/>
              <a:t>= s</a:t>
            </a:r>
            <a:r>
              <a:rPr lang="en-US" i="1" baseline="-25000" dirty="0" smtClean="0"/>
              <a:t>t+1|t </a:t>
            </a:r>
            <a:r>
              <a:rPr lang="en-US" i="1" dirty="0" smtClean="0"/>
              <a:t>+ K</a:t>
            </a:r>
            <a:r>
              <a:rPr lang="en-US" i="1" baseline="-25000" dirty="0" smtClean="0"/>
              <a:t>t+1 </a:t>
            </a:r>
            <a:r>
              <a:rPr lang="en-US" i="1" dirty="0" smtClean="0"/>
              <a:t>( y</a:t>
            </a:r>
            <a:r>
              <a:rPr lang="en-US" i="1" baseline="-25000" dirty="0" smtClean="0"/>
              <a:t>t+1 </a:t>
            </a:r>
            <a:r>
              <a:rPr lang="en-US" i="1" dirty="0" smtClean="0"/>
              <a:t>– C s</a:t>
            </a:r>
            <a:r>
              <a:rPr lang="en-US" i="1" baseline="-25000" dirty="0" smtClean="0"/>
              <a:t>t+1|t </a:t>
            </a:r>
            <a:r>
              <a:rPr lang="en-US" i="1" dirty="0" smtClean="0"/>
              <a:t>)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	K</a:t>
            </a:r>
            <a:r>
              <a:rPr lang="en-US" i="1" baseline="-25000" dirty="0" smtClean="0"/>
              <a:t>t+1 </a:t>
            </a:r>
            <a:r>
              <a:rPr lang="en-US" i="1" dirty="0" smtClean="0"/>
              <a:t>=</a:t>
            </a:r>
            <a:r>
              <a:rPr lang="el-GR" i="1" dirty="0" smtClean="0"/>
              <a:t> Σ</a:t>
            </a:r>
            <a:r>
              <a:rPr lang="en-US" i="1" baseline="-25000" dirty="0" smtClean="0"/>
              <a:t>t+1|t </a:t>
            </a:r>
            <a:r>
              <a:rPr lang="en-US" i="1" dirty="0" smtClean="0"/>
              <a:t>C</a:t>
            </a:r>
            <a:r>
              <a:rPr lang="en-US" i="1" baseline="30000" dirty="0" smtClean="0"/>
              <a:t>T </a:t>
            </a:r>
            <a:r>
              <a:rPr lang="en-US" i="1" dirty="0" smtClean="0"/>
              <a:t>( C </a:t>
            </a:r>
            <a:r>
              <a:rPr lang="el-GR" i="1" dirty="0" smtClean="0"/>
              <a:t>Σ</a:t>
            </a:r>
            <a:r>
              <a:rPr lang="en-US" i="1" baseline="-25000" dirty="0" smtClean="0"/>
              <a:t>t+1|t </a:t>
            </a:r>
            <a:r>
              <a:rPr lang="en-US" i="1" dirty="0" smtClean="0"/>
              <a:t>C</a:t>
            </a:r>
            <a:r>
              <a:rPr lang="en-US" i="1" baseline="30000" dirty="0" smtClean="0"/>
              <a:t>T </a:t>
            </a:r>
            <a:r>
              <a:rPr lang="en-US" i="1" dirty="0" smtClean="0"/>
              <a:t>+</a:t>
            </a:r>
            <a:r>
              <a:rPr lang="el-GR" i="1" dirty="0" smtClean="0"/>
              <a:t> Σ</a:t>
            </a:r>
            <a:r>
              <a:rPr lang="en-US" i="1" baseline="-25000" dirty="0"/>
              <a:t> </a:t>
            </a:r>
            <a:r>
              <a:rPr lang="en-US" i="1" baseline="-25000" dirty="0" smtClean="0"/>
              <a:t>0 </a:t>
            </a:r>
            <a:r>
              <a:rPr lang="en-US" i="1" dirty="0" smtClean="0"/>
              <a:t>)</a:t>
            </a:r>
            <a:r>
              <a:rPr lang="en-US" i="1" baseline="30000" dirty="0" smtClean="0"/>
              <a:t> -1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l-GR" i="1" dirty="0" smtClean="0"/>
              <a:t>Σ</a:t>
            </a:r>
            <a:r>
              <a:rPr lang="en-US" i="1" baseline="-25000" dirty="0" smtClean="0"/>
              <a:t>t+1|t+1 </a:t>
            </a:r>
            <a:r>
              <a:rPr lang="en-US" i="1" dirty="0" smtClean="0"/>
              <a:t>=</a:t>
            </a:r>
            <a:r>
              <a:rPr lang="el-GR" i="1" dirty="0" smtClean="0"/>
              <a:t> Σ</a:t>
            </a:r>
            <a:r>
              <a:rPr lang="en-US" i="1" baseline="-25000" dirty="0"/>
              <a:t>t+1|t</a:t>
            </a:r>
            <a:r>
              <a:rPr lang="en-US" i="1" dirty="0" smtClean="0"/>
              <a:t>-</a:t>
            </a:r>
            <a:r>
              <a:rPr lang="el-GR" i="1" dirty="0" smtClean="0"/>
              <a:t> Σ</a:t>
            </a:r>
            <a:r>
              <a:rPr lang="en-US" i="1" baseline="-25000" dirty="0" smtClean="0"/>
              <a:t>t+1|t</a:t>
            </a:r>
            <a:r>
              <a:rPr lang="en-US" i="1" dirty="0" smtClean="0"/>
              <a:t>C</a:t>
            </a:r>
            <a:r>
              <a:rPr lang="en-US" i="1" baseline="30000" dirty="0"/>
              <a:t>T </a:t>
            </a:r>
            <a:r>
              <a:rPr lang="en-US" i="1" dirty="0" smtClean="0"/>
              <a:t>( C</a:t>
            </a:r>
            <a:r>
              <a:rPr lang="el-GR" i="1" dirty="0" smtClean="0"/>
              <a:t> Σ</a:t>
            </a:r>
            <a:r>
              <a:rPr lang="en-US" i="1" baseline="-25000" dirty="0" smtClean="0"/>
              <a:t>t+1|t </a:t>
            </a:r>
            <a:r>
              <a:rPr lang="en-US" i="1" dirty="0" smtClean="0"/>
              <a:t>C</a:t>
            </a:r>
            <a:r>
              <a:rPr lang="en-US" i="1" baseline="30000" dirty="0" smtClean="0"/>
              <a:t>T </a:t>
            </a:r>
            <a:r>
              <a:rPr lang="en-US" i="1" dirty="0" smtClean="0"/>
              <a:t>+</a:t>
            </a:r>
            <a:r>
              <a:rPr lang="el-GR" i="1" dirty="0" smtClean="0"/>
              <a:t> Σ</a:t>
            </a:r>
            <a:r>
              <a:rPr lang="en-US" i="1" baseline="-25000" dirty="0"/>
              <a:t> </a:t>
            </a:r>
            <a:r>
              <a:rPr lang="en-US" i="1" baseline="-25000" dirty="0" smtClean="0"/>
              <a:t>0 </a:t>
            </a:r>
            <a:r>
              <a:rPr lang="en-US" i="1" dirty="0" smtClean="0"/>
              <a:t>) C</a:t>
            </a:r>
            <a:r>
              <a:rPr lang="el-GR" i="1" dirty="0" smtClean="0"/>
              <a:t> Σ</a:t>
            </a:r>
            <a:r>
              <a:rPr lang="en-US" i="1" baseline="-25000" dirty="0"/>
              <a:t>t+1|t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12167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Quadratic Gaussian (LQG)</a:t>
            </a:r>
            <a:endParaRPr lang="en-US" sz="50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29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sz="72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7283" y="2336873"/>
            <a:ext cx="7466899" cy="3599316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Quiksort</a:t>
            </a:r>
            <a:endParaRPr lang="en-US" dirty="0" smtClean="0"/>
          </a:p>
          <a:p>
            <a:r>
              <a:rPr lang="en-US" dirty="0" smtClean="0"/>
              <a:t>Simplex Algorithm</a:t>
            </a:r>
          </a:p>
          <a:p>
            <a:r>
              <a:rPr lang="en-US" dirty="0" smtClean="0"/>
              <a:t>Fibonacci Heap</a:t>
            </a:r>
          </a:p>
          <a:p>
            <a:r>
              <a:rPr lang="en-US" dirty="0" smtClean="0"/>
              <a:t>Binomial Heap</a:t>
            </a:r>
          </a:p>
          <a:p>
            <a:r>
              <a:rPr lang="en-US" dirty="0" smtClean="0"/>
              <a:t>Nonlinear </a:t>
            </a:r>
            <a:r>
              <a:rPr lang="en-US" dirty="0"/>
              <a:t>Programming</a:t>
            </a:r>
          </a:p>
          <a:p>
            <a:r>
              <a:rPr lang="en-US" dirty="0"/>
              <a:t>Stochastic Gradient Descent</a:t>
            </a:r>
          </a:p>
          <a:p>
            <a:r>
              <a:rPr lang="en-US" dirty="0" smtClean="0"/>
              <a:t>Integer Programming</a:t>
            </a:r>
          </a:p>
          <a:p>
            <a:r>
              <a:rPr lang="en-US" dirty="0" smtClean="0"/>
              <a:t>Simulated </a:t>
            </a:r>
            <a:r>
              <a:rPr lang="en-US" dirty="0"/>
              <a:t>Annealing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23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8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3607900" cy="359931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Gradient Descent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Momentum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Prim’s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Bellman-Ford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A*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Bayesian Inference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R*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04101" y="2268563"/>
            <a:ext cx="3928478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Simplex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Kalman Filter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Variational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Dynamic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Nonlinear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Map-Reduce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72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US" sz="72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i="1" dirty="0" smtClean="0"/>
              <a:t>John Schutkeker</a:t>
            </a:r>
          </a:p>
          <a:p>
            <a:pPr marL="0" indent="0" algn="ctr">
              <a:buNone/>
            </a:pPr>
            <a:r>
              <a:rPr lang="en-US" sz="4400" i="1" dirty="0" smtClean="0"/>
              <a:t>NLM Physics Corp.</a:t>
            </a:r>
          </a:p>
          <a:p>
            <a:pPr marL="0" indent="0" algn="ctr">
              <a:buNone/>
            </a:pPr>
            <a:r>
              <a:rPr lang="en-US" sz="4400" i="1" dirty="0" smtClean="0"/>
              <a:t>Royal Oak, MI, 48073</a:t>
            </a:r>
          </a:p>
          <a:p>
            <a:pPr marL="0" indent="0" algn="ctr">
              <a:buNone/>
            </a:pPr>
            <a:fld id="{6199AAC8-460C-4911-9FFB-701238C59D0B}" type="datetime4">
              <a:rPr lang="en-US" sz="4400" i="1"/>
              <a:t>April 22, 2021</a:t>
            </a:fld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198962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8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606381" cy="359931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Gradient Descent</a:t>
            </a:r>
          </a:p>
          <a:p>
            <a:r>
              <a:rPr lang="en-US" dirty="0"/>
              <a:t>Gradient </a:t>
            </a:r>
            <a:r>
              <a:rPr lang="en-US" dirty="0" smtClean="0"/>
              <a:t>Descent w/ Momentum</a:t>
            </a:r>
          </a:p>
          <a:p>
            <a:r>
              <a:rPr lang="en-US" dirty="0" smtClean="0"/>
              <a:t>Greedy (Prim’s) Algorithm</a:t>
            </a:r>
          </a:p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Bellman-Ford</a:t>
            </a:r>
          </a:p>
          <a:p>
            <a:r>
              <a:rPr lang="en-US" dirty="0" smtClean="0"/>
              <a:t>A*</a:t>
            </a:r>
          </a:p>
          <a:p>
            <a:r>
              <a:rPr lang="en-US" dirty="0" smtClean="0"/>
              <a:t>Bayesian Inference</a:t>
            </a:r>
          </a:p>
          <a:p>
            <a:r>
              <a:rPr lang="en-US" dirty="0" smtClean="0"/>
              <a:t>R*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04101" y="2268563"/>
            <a:ext cx="3928478" cy="35993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Kalman Filter</a:t>
            </a:r>
          </a:p>
          <a:p>
            <a:r>
              <a:rPr lang="en-US" dirty="0" smtClean="0"/>
              <a:t>Variational Method</a:t>
            </a:r>
          </a:p>
          <a:p>
            <a:r>
              <a:rPr lang="en-US" dirty="0"/>
              <a:t>Simplex Algorithm</a:t>
            </a:r>
          </a:p>
          <a:p>
            <a:r>
              <a:rPr lang="en-US" dirty="0"/>
              <a:t>Map-Reduce</a:t>
            </a:r>
          </a:p>
          <a:p>
            <a:r>
              <a:rPr lang="en-US" dirty="0"/>
              <a:t>Hadoop</a:t>
            </a:r>
          </a:p>
          <a:p>
            <a:r>
              <a:rPr lang="en-US" dirty="0" smtClean="0"/>
              <a:t>Dynamic Programming</a:t>
            </a:r>
          </a:p>
          <a:p>
            <a:r>
              <a:rPr lang="en-US" dirty="0" smtClean="0"/>
              <a:t>Nonlinear Programming</a:t>
            </a:r>
          </a:p>
          <a:p>
            <a:r>
              <a:rPr lang="en-US" dirty="0" smtClean="0"/>
              <a:t>AVL Tree</a:t>
            </a:r>
          </a:p>
        </p:txBody>
      </p:sp>
    </p:spTree>
    <p:extLst>
      <p:ext uri="{BB962C8B-B14F-4D97-AF65-F5344CB8AC3E}">
        <p14:creationId xmlns:p14="http://schemas.microsoft.com/office/powerpoint/2010/main" val="8572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</a:t>
            </a:r>
            <a:r>
              <a:rPr lang="en-US" sz="4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Descent</a:t>
            </a:r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(CS 229, Andrew </a:t>
            </a:r>
            <a:r>
              <a:rPr lang="en-US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Ng, Stanford)</a:t>
            </a:r>
            <a:r>
              <a:rPr lang="en-US" sz="2800" dirty="0">
                <a:solidFill>
                  <a:srgbClr val="FFC000"/>
                </a:solidFill>
              </a:rPr>
              <a:t/>
            </a:r>
            <a:br>
              <a:rPr lang="en-US" sz="2800" dirty="0">
                <a:solidFill>
                  <a:srgbClr val="FFC000"/>
                </a:solidFill>
              </a:rPr>
            </a:br>
            <a:endParaRPr lang="en-US" sz="28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546" y="1965434"/>
            <a:ext cx="8040414" cy="48925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u="sng" dirty="0" smtClean="0"/>
          </a:p>
          <a:p>
            <a:pPr marL="0" indent="0">
              <a:buNone/>
            </a:pPr>
            <a:r>
              <a:rPr lang="en-US" sz="3600" dirty="0" smtClean="0">
                <a:cs typeface="Times New Roman" panose="02020603050405020304" pitchFamily="18" charset="0"/>
              </a:rPr>
              <a:t>	    Gold Standard</a:t>
            </a:r>
            <a:endParaRPr lang="en-US" sz="3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u="sng" dirty="0" smtClean="0"/>
          </a:p>
          <a:p>
            <a:pPr marL="0" indent="0">
              <a:buNone/>
            </a:pPr>
            <a:r>
              <a:rPr lang="en-US" sz="3600" u="sng" dirty="0" err="1" smtClean="0"/>
              <a:t>y</a:t>
            </a:r>
            <a:r>
              <a:rPr lang="en-US" sz="3600" baseline="-25000" dirty="0" err="1" smtClean="0"/>
              <a:t>j</a:t>
            </a:r>
            <a:r>
              <a:rPr lang="en-US" sz="3600" dirty="0" smtClean="0"/>
              <a:t> </a:t>
            </a:r>
            <a:r>
              <a:rPr lang="en-US" sz="3600" dirty="0">
                <a:sym typeface="Wingdings" panose="05000000000000000000" pitchFamily="2" charset="2"/>
              </a:rPr>
              <a:t></a:t>
            </a:r>
            <a:r>
              <a:rPr lang="en-US" sz="3600" dirty="0"/>
              <a:t> </a:t>
            </a:r>
            <a:r>
              <a:rPr lang="en-US" sz="3600" dirty="0" err="1"/>
              <a:t>y</a:t>
            </a:r>
            <a:r>
              <a:rPr lang="en-US" sz="3600" baseline="-25000" dirty="0" err="1"/>
              <a:t>j</a:t>
            </a:r>
            <a:r>
              <a:rPr lang="en-US" sz="3600" dirty="0"/>
              <a:t> – α ∂</a:t>
            </a:r>
            <a:r>
              <a:rPr lang="en-US" sz="3600" baseline="-25000" dirty="0"/>
              <a:t>j </a:t>
            </a:r>
            <a:r>
              <a:rPr lang="en-US" sz="3600" dirty="0" err="1"/>
              <a:t>J</a:t>
            </a:r>
            <a:r>
              <a:rPr lang="en-US" sz="3600" dirty="0"/>
              <a:t> ( y</a:t>
            </a:r>
            <a:r>
              <a:rPr lang="en-US" sz="3600" baseline="-25000" dirty="0"/>
              <a:t> j</a:t>
            </a:r>
            <a:r>
              <a:rPr lang="en-US" sz="3600" dirty="0"/>
              <a:t> )</a:t>
            </a:r>
          </a:p>
          <a:p>
            <a:pPr marL="0" indent="0">
              <a:buNone/>
            </a:pPr>
            <a:r>
              <a:rPr lang="en-US" sz="3600" dirty="0"/>
              <a:t>J – Objective Function (Cost Function)</a:t>
            </a:r>
          </a:p>
          <a:p>
            <a:pPr marL="0" indent="0">
              <a:buNone/>
            </a:pPr>
            <a:r>
              <a:rPr lang="en-US" sz="3600" dirty="0"/>
              <a:t>α – Learning Rate </a:t>
            </a:r>
            <a:r>
              <a:rPr lang="en-US" sz="3600" dirty="0" smtClean="0"/>
              <a:t>(0.01)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7284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with </a:t>
            </a:r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Momentum</a:t>
            </a:r>
            <a:endParaRPr lang="en-US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1107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     (Less often used)</a:t>
            </a:r>
            <a:endParaRPr lang="en-US" sz="1800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52" y="2130194"/>
            <a:ext cx="5934645" cy="296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65" y="5363553"/>
            <a:ext cx="3017393" cy="10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7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Algorithm (Prim’s Algorithm)</a:t>
            </a:r>
            <a:b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2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2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www.youtube.com/watch?v=FPEMBWg_WlY</a:t>
            </a:r>
            <a:r>
              <a:rPr lang="en-US" sz="2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 6.046J</a:t>
            </a:r>
            <a:endParaRPr 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Lucida Sans Typewriter" panose="020B0509030504030204" pitchFamily="49" charset="0"/>
              </a:rPr>
              <a:t>Q </a:t>
            </a:r>
            <a:r>
              <a:rPr lang="en-US" dirty="0">
                <a:latin typeface="Lucida Sans Typewriter" panose="020B0509030504030204" pitchFamily="49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Lucida Sans Typewriter" panose="020B0509030504030204" pitchFamily="49" charset="0"/>
              </a:rPr>
              <a:t> V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key [ v ] </a:t>
            </a:r>
            <a:r>
              <a:rPr lang="en-US" dirty="0">
                <a:latin typeface="Lucida Sans Typewriter" panose="020B0509030504030204" pitchFamily="49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Lucida Sans Typewriter" panose="020B0509030504030204" pitchFamily="49" charset="0"/>
              </a:rPr>
              <a:t> ∞, ꓯ v ϵ V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key [ s ] = 0 for arbitrary s ϵ v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While Q </a:t>
            </a:r>
            <a:r>
              <a:rPr lang="en-US" dirty="0" smtClean="0">
                <a:latin typeface="Lucida Sans Typewriter" panose="020B0509030504030204" pitchFamily="49" charset="0"/>
              </a:rPr>
              <a:t>≠ Ø</a:t>
            </a:r>
            <a:endParaRPr lang="en-US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	Do u </a:t>
            </a:r>
            <a:r>
              <a:rPr lang="en-US" dirty="0">
                <a:latin typeface="Lucida Sans Typewriter" panose="020B0509030504030204" pitchFamily="49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Lucida Sans Typewriter" panose="020B0509030504030204" pitchFamily="49" charset="0"/>
              </a:rPr>
              <a:t> </a:t>
            </a:r>
            <a:r>
              <a:rPr lang="en-US" dirty="0" err="1">
                <a:latin typeface="Lucida Sans Typewriter" panose="020B0509030504030204" pitchFamily="49" charset="0"/>
              </a:rPr>
              <a:t>Extract_min</a:t>
            </a:r>
            <a:r>
              <a:rPr lang="en-US" dirty="0">
                <a:latin typeface="Lucida Sans Typewriter" panose="020B0509030504030204" pitchFamily="49" charset="0"/>
              </a:rPr>
              <a:t> ( Q )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		For each v ϵ </a:t>
            </a:r>
            <a:r>
              <a:rPr lang="en-US" dirty="0" err="1">
                <a:latin typeface="Lucida Sans Typewriter" panose="020B0509030504030204" pitchFamily="49" charset="0"/>
              </a:rPr>
              <a:t>Adj</a:t>
            </a:r>
            <a:r>
              <a:rPr lang="en-US" dirty="0">
                <a:latin typeface="Lucida Sans Typewriter" panose="020B0509030504030204" pitchFamily="49" charset="0"/>
              </a:rPr>
              <a:t> [ u ]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			Do if v ϵ Q and u ( v ) &lt; key [ v ]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				Then key [ v ] </a:t>
            </a:r>
            <a:r>
              <a:rPr lang="en-US" dirty="0">
                <a:latin typeface="Lucida Sans Typewriter" panose="020B0509030504030204" pitchFamily="49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Lucida Sans Typewriter" panose="020B0509030504030204" pitchFamily="49" charset="0"/>
              </a:rPr>
              <a:t> w ( u, v )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					π [ v ] </a:t>
            </a:r>
            <a:r>
              <a:rPr lang="en-US" dirty="0">
                <a:latin typeface="Lucida Sans Typewriter" panose="020B0509030504030204" pitchFamily="49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Lucida Sans Typewriter" panose="020B0509030504030204" pitchFamily="49" charset="0"/>
              </a:rPr>
              <a:t> u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 </a:t>
            </a:r>
            <a:r>
              <a:rPr lang="en-US" dirty="0" smtClean="0">
                <a:latin typeface="Lucida Sans Typewriter" panose="020B0509030504030204" pitchFamily="49" charset="0"/>
              </a:rPr>
              <a:t>MST </a:t>
            </a:r>
            <a:r>
              <a:rPr lang="en-US" dirty="0">
                <a:latin typeface="Lucida Sans Typewriter" panose="020B0509030504030204" pitchFamily="49" charset="0"/>
              </a:rPr>
              <a:t>= { ( v, π  [ v ] ) </a:t>
            </a:r>
            <a:r>
              <a:rPr lang="en-US" dirty="0" smtClean="0">
                <a:latin typeface="Lucida Sans Typewriter" panose="020B05090305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188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Dijkstra’s</a:t>
            </a:r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[5]</a:t>
            </a:r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(https://www.youtube.com/watch?v=xhG2DyCX3uA) </a:t>
            </a:r>
            <a:r>
              <a:rPr lang="en-US" sz="27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(MIT 6.046J 2005)</a:t>
            </a:r>
            <a:endParaRPr lang="en-US" sz="27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903596" cy="452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For each v </a:t>
            </a:r>
            <a:r>
              <a:rPr lang="en-US" sz="1800" dirty="0">
                <a:latin typeface="Lucida Sans Typewriter" panose="020B0509030504030204" pitchFamily="49" charset="0"/>
              </a:rPr>
              <a:t>ϵ </a:t>
            </a:r>
            <a:r>
              <a:rPr lang="en-US" sz="1800" dirty="0" smtClean="0"/>
              <a:t>V – { s }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do d [ v ] </a:t>
            </a:r>
            <a:r>
              <a:rPr lang="en-US" sz="1800" dirty="0">
                <a:sym typeface="Wingdings" panose="05000000000000000000" pitchFamily="2" charset="2"/>
              </a:rPr>
              <a:t> </a:t>
            </a:r>
            <a:r>
              <a:rPr lang="en-US" sz="1800" dirty="0" smtClean="0">
                <a:latin typeface="Lucida Sans Typewriter" panose="020B0509030504030204" pitchFamily="49" charset="0"/>
              </a:rPr>
              <a:t>∞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d [ s ] </a:t>
            </a:r>
            <a:r>
              <a:rPr lang="en-US" sz="1800" dirty="0">
                <a:sym typeface="Wingdings" panose="05000000000000000000" pitchFamily="2" charset="2"/>
              </a:rPr>
              <a:t> </a:t>
            </a:r>
            <a:r>
              <a:rPr lang="en-US" sz="1800" dirty="0" smtClean="0">
                <a:latin typeface="Lucida Sans Typewriter" panose="020B0509030504030204" pitchFamily="49" charset="0"/>
              </a:rPr>
              <a:t>0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S </a:t>
            </a:r>
            <a:r>
              <a:rPr lang="en-US" sz="1800" dirty="0">
                <a:sym typeface="Wingdings" panose="05000000000000000000" pitchFamily="2" charset="2"/>
              </a:rPr>
              <a:t> </a:t>
            </a:r>
            <a:r>
              <a:rPr lang="en-US" sz="1800" dirty="0">
                <a:latin typeface="Lucida Sans Typewriter" panose="020B0509030504030204" pitchFamily="49" charset="0"/>
              </a:rPr>
              <a:t>Ø</a:t>
            </a:r>
          </a:p>
          <a:p>
            <a:pPr marL="0" indent="0">
              <a:buNone/>
            </a:pPr>
            <a:r>
              <a:rPr lang="en-US" sz="1800" dirty="0" smtClean="0"/>
              <a:t>Q </a:t>
            </a:r>
            <a:r>
              <a:rPr lang="en-US" sz="1800" dirty="0">
                <a:sym typeface="Wingdings" panose="05000000000000000000" pitchFamily="2" charset="2"/>
              </a:rPr>
              <a:t> </a:t>
            </a:r>
            <a:r>
              <a:rPr lang="en-US" sz="1800" dirty="0" smtClean="0"/>
              <a:t>v</a:t>
            </a:r>
          </a:p>
          <a:p>
            <a:pPr marL="0" indent="0">
              <a:buNone/>
            </a:pPr>
            <a:endParaRPr lang="en-US" sz="1800" dirty="0" smtClean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800" dirty="0" smtClean="0"/>
              <a:t>While Q  </a:t>
            </a:r>
            <a:r>
              <a:rPr lang="en-US" sz="1800" dirty="0" smtClean="0">
                <a:latin typeface="Lucida Sans Typewriter" panose="020B0509030504030204" pitchFamily="49" charset="0"/>
              </a:rPr>
              <a:t>≠ Ø, </a:t>
            </a:r>
            <a:r>
              <a:rPr lang="en-US" sz="1800" dirty="0" smtClean="0"/>
              <a:t>S </a:t>
            </a:r>
            <a:r>
              <a:rPr lang="en-US" sz="1800" dirty="0" smtClean="0">
                <a:sym typeface="Wingdings" panose="05000000000000000000" pitchFamily="2" charset="2"/>
              </a:rPr>
              <a:t> S U { u }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	D</a:t>
            </a:r>
            <a:r>
              <a:rPr lang="en-US" sz="1800" dirty="0" smtClean="0">
                <a:sym typeface="Wingdings" panose="05000000000000000000" pitchFamily="2" charset="2"/>
              </a:rPr>
              <a:t>o u  </a:t>
            </a:r>
            <a:r>
              <a:rPr lang="en-US" sz="1800" dirty="0" err="1" smtClean="0">
                <a:sym typeface="Wingdings" panose="05000000000000000000" pitchFamily="2" charset="2"/>
              </a:rPr>
              <a:t>Extract_Min</a:t>
            </a:r>
            <a:r>
              <a:rPr lang="en-US" sz="1800" dirty="0" smtClean="0">
                <a:sym typeface="Wingdings" panose="05000000000000000000" pitchFamily="2" charset="2"/>
              </a:rPr>
              <a:t> ( Q )</a:t>
            </a:r>
          </a:p>
          <a:p>
            <a:pPr marL="0" indent="0">
              <a:buNone/>
            </a:pPr>
            <a:r>
              <a:rPr lang="en-US" sz="1800" dirty="0" smtClean="0">
                <a:sym typeface="Wingdings" panose="05000000000000000000" pitchFamily="2" charset="2"/>
              </a:rPr>
              <a:t>		For each v </a:t>
            </a:r>
            <a:r>
              <a:rPr lang="en-US" sz="1800" dirty="0">
                <a:latin typeface="Lucida Sans Typewriter" panose="020B0509030504030204" pitchFamily="49" charset="0"/>
              </a:rPr>
              <a:t>ϵ </a:t>
            </a:r>
            <a:r>
              <a:rPr lang="en-US" sz="1800" dirty="0" err="1" smtClean="0">
                <a:sym typeface="Wingdings" panose="05000000000000000000" pitchFamily="2" charset="2"/>
              </a:rPr>
              <a:t>Adj</a:t>
            </a:r>
            <a:r>
              <a:rPr lang="en-US" sz="1800" dirty="0" smtClean="0">
                <a:sym typeface="Wingdings" panose="05000000000000000000" pitchFamily="2" charset="2"/>
              </a:rPr>
              <a:t> [ u ]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US" sz="1800" dirty="0" smtClean="0">
                <a:sym typeface="Wingdings" panose="05000000000000000000" pitchFamily="2" charset="2"/>
              </a:rPr>
              <a:t>			Do if d [ v ] &gt; d [ u ] + w ( u, v )</a:t>
            </a:r>
          </a:p>
          <a:p>
            <a:pPr marL="914400" lvl="2" indent="0">
              <a:spcBef>
                <a:spcPts val="1000"/>
              </a:spcBef>
              <a:buNone/>
            </a:pPr>
            <a:r>
              <a:rPr lang="en-US" dirty="0" smtClean="0">
                <a:sym typeface="Wingdings" panose="05000000000000000000" pitchFamily="2" charset="2"/>
              </a:rPr>
              <a:t>			Then d [ v ]  d [ u ] + w ( u, v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8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Bellman-Ford</a:t>
            </a:r>
            <a:endParaRPr lang="en-US" sz="60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1986456"/>
            <a:ext cx="9613861" cy="4871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d [ s ]  </a:t>
            </a:r>
            <a:r>
              <a:rPr lang="en-US" dirty="0" smtClean="0"/>
              <a:t>0</a:t>
            </a:r>
          </a:p>
          <a:p>
            <a:pPr marL="0" indent="0">
              <a:buNone/>
            </a:pPr>
            <a:r>
              <a:rPr lang="en-US" dirty="0" smtClean="0"/>
              <a:t>For each v </a:t>
            </a:r>
            <a:r>
              <a:rPr lang="en-US" dirty="0" smtClean="0">
                <a:latin typeface="Lucida Sans Typewriter" panose="020B0509030504030204" pitchFamily="49" charset="0"/>
              </a:rPr>
              <a:t>ϵ </a:t>
            </a:r>
            <a:r>
              <a:rPr lang="en-US" dirty="0" smtClean="0"/>
              <a:t>V – { s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 d [ v ] 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smtClean="0">
                <a:latin typeface="Lucida Sans Typewriter" panose="020B0509030504030204" pitchFamily="49" charset="0"/>
              </a:rPr>
              <a:t>∞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I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 smtClean="0"/>
              <a:t>1 to | v | - 1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 for each Edge (u, v) </a:t>
            </a:r>
            <a:r>
              <a:rPr lang="en-US" dirty="0" smtClean="0">
                <a:latin typeface="Lucida Sans Typewriter" panose="020B0509030504030204" pitchFamily="49" charset="0"/>
              </a:rPr>
              <a:t>ϵ </a:t>
            </a:r>
            <a:r>
              <a:rPr lang="en-US" dirty="0" smtClean="0"/>
              <a:t>E</a:t>
            </a:r>
          </a:p>
          <a:p>
            <a:pPr marL="0" indent="0">
              <a:buNone/>
            </a:pPr>
            <a:r>
              <a:rPr lang="en-US" dirty="0" smtClean="0"/>
              <a:t>		do if </a:t>
            </a:r>
            <a:r>
              <a:rPr lang="en-US" dirty="0"/>
              <a:t>d [ v ] </a:t>
            </a:r>
            <a:r>
              <a:rPr lang="en-US" dirty="0" smtClean="0"/>
              <a:t>&gt; </a:t>
            </a:r>
            <a:r>
              <a:rPr lang="en-US" dirty="0"/>
              <a:t>d [ u ] + w ( u, v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then d [ v ]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 smtClean="0"/>
              <a:t> d [ u ] + w ( u, v ) </a:t>
            </a:r>
          </a:p>
          <a:p>
            <a:pPr marL="0" indent="0">
              <a:buNone/>
            </a:pPr>
            <a:r>
              <a:rPr lang="en-US" dirty="0" smtClean="0"/>
              <a:t>For each edge (</a:t>
            </a:r>
            <a:r>
              <a:rPr lang="en-US" dirty="0" err="1" smtClean="0"/>
              <a:t>u,v</a:t>
            </a:r>
            <a:r>
              <a:rPr lang="en-US" dirty="0" smtClean="0"/>
              <a:t>) </a:t>
            </a:r>
            <a:r>
              <a:rPr lang="en-US" dirty="0">
                <a:latin typeface="Lucida Sans Typewriter" panose="020B0509030504030204" pitchFamily="49" charset="0"/>
              </a:rPr>
              <a:t>ϵ </a:t>
            </a:r>
            <a:r>
              <a:rPr lang="en-US" dirty="0" smtClean="0"/>
              <a:t>E</a:t>
            </a:r>
          </a:p>
          <a:p>
            <a:pPr marL="0" indent="0">
              <a:buNone/>
            </a:pPr>
            <a:r>
              <a:rPr lang="en-US" dirty="0" smtClean="0"/>
              <a:t>	do if d [ v ] &gt; d [ u ] + w ( d, v 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then fail (negative cycle exists)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1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endParaRPr lang="en-US" sz="48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848" y="2336873"/>
            <a:ext cx="7908334" cy="3599316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LCS ( x, y, </a:t>
            </a:r>
            <a:r>
              <a:rPr lang="en-US" dirty="0" err="1" smtClean="0"/>
              <a:t>i</a:t>
            </a:r>
            <a:r>
              <a:rPr lang="en-US" dirty="0" smtClean="0"/>
              <a:t>, j )</a:t>
            </a:r>
          </a:p>
          <a:p>
            <a:pPr marL="0" indent="0">
              <a:buNone/>
            </a:pPr>
            <a:r>
              <a:rPr lang="en-US" dirty="0" smtClean="0"/>
              <a:t>If x [ I ] = y [ j ]</a:t>
            </a:r>
          </a:p>
          <a:p>
            <a:pPr marL="457200" lvl="1" indent="0">
              <a:buNone/>
            </a:pPr>
            <a:r>
              <a:rPr lang="en-US" dirty="0" smtClean="0"/>
              <a:t>Then c [ </a:t>
            </a:r>
            <a:r>
              <a:rPr lang="en-US" dirty="0" err="1" smtClean="0"/>
              <a:t>i</a:t>
            </a:r>
            <a:r>
              <a:rPr lang="en-US" dirty="0" smtClean="0"/>
              <a:t>, j ]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 smtClean="0"/>
              <a:t>LCS ( x, y, i-1, j-1 ) + 1</a:t>
            </a:r>
          </a:p>
          <a:p>
            <a:pPr marL="457200" lvl="1" indent="0">
              <a:buNone/>
            </a:pPr>
            <a:r>
              <a:rPr lang="en-US" dirty="0" smtClean="0"/>
              <a:t>Else c [ </a:t>
            </a:r>
            <a:r>
              <a:rPr lang="en-US" dirty="0" err="1" smtClean="0"/>
              <a:t>i</a:t>
            </a:r>
            <a:r>
              <a:rPr lang="en-US" dirty="0" smtClean="0"/>
              <a:t>, j ]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 smtClean="0"/>
              <a:t>max { LCS ( x, y, i-1, j ), LCS ( x, y, </a:t>
            </a:r>
            <a:r>
              <a:rPr lang="en-US" dirty="0" err="1" smtClean="0"/>
              <a:t>i</a:t>
            </a:r>
            <a:r>
              <a:rPr lang="en-US" dirty="0" smtClean="0"/>
              <a:t>, j-1 )  }</a:t>
            </a:r>
          </a:p>
          <a:p>
            <a:pPr marL="0" indent="0">
              <a:buNone/>
            </a:pPr>
            <a:r>
              <a:rPr lang="en-US" dirty="0" smtClean="0"/>
              <a:t>Return c [ </a:t>
            </a:r>
            <a:r>
              <a:rPr lang="en-US" dirty="0" err="1" smtClean="0"/>
              <a:t>i</a:t>
            </a:r>
            <a:r>
              <a:rPr lang="en-US" dirty="0" smtClean="0"/>
              <a:t>, j 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LCS </a:t>
            </a:r>
            <a:r>
              <a:rPr lang="en-US" smtClean="0"/>
              <a:t>– Largest </a:t>
            </a:r>
            <a:r>
              <a:rPr lang="en-US" dirty="0" smtClean="0"/>
              <a:t>Common Subsequence</a:t>
            </a:r>
          </a:p>
        </p:txBody>
      </p:sp>
    </p:spTree>
    <p:extLst>
      <p:ext uri="{BB962C8B-B14F-4D97-AF65-F5344CB8AC3E}">
        <p14:creationId xmlns:p14="http://schemas.microsoft.com/office/powerpoint/2010/main" val="209186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 CS 221 (Fall 2019)</a:t>
            </a:r>
            <a:br>
              <a:rPr lang="en-US" sz="4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FFC000"/>
                </a:solidFill>
              </a:rPr>
              <a:t>(https</a:t>
            </a:r>
            <a:r>
              <a:rPr lang="en-US" sz="2400" dirty="0">
                <a:solidFill>
                  <a:srgbClr val="FFC000"/>
                </a:solidFill>
              </a:rPr>
              <a:t>://</a:t>
            </a:r>
            <a:r>
              <a:rPr lang="en-US" sz="2400" dirty="0" smtClean="0">
                <a:solidFill>
                  <a:srgbClr val="FFC000"/>
                </a:solidFill>
              </a:rPr>
              <a:t>www.youtube.com/watch?v=HEs1ZCvLH2s)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746" y="1986455"/>
            <a:ext cx="7904355" cy="487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5143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7975</TotalTime>
  <Words>823</Words>
  <Application>Microsoft Office PowerPoint</Application>
  <PresentationFormat>Widescreen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Cambria Math</vt:lpstr>
      <vt:lpstr>Lucida Sans Typewriter</vt:lpstr>
      <vt:lpstr>Times New Roman</vt:lpstr>
      <vt:lpstr>Trebuchet MS</vt:lpstr>
      <vt:lpstr>Wingdings</vt:lpstr>
      <vt:lpstr>Berlin</vt:lpstr>
      <vt:lpstr>Artificial Intelligence  Cheat Sheet</vt:lpstr>
      <vt:lpstr>Table of Contents</vt:lpstr>
      <vt:lpstr>Gradient Descent (CS 229, Andrew Ng, Stanford) </vt:lpstr>
      <vt:lpstr>Gradient Descent with Momentum</vt:lpstr>
      <vt:lpstr>Greedy Algorithm (Prim’s Algorithm) (https://www.youtube.com/watch?v=FPEMBWg_WlY) MIT 6.046J</vt:lpstr>
      <vt:lpstr>Dijkstra’s Algorithm [5] (https://www.youtube.com/watch?v=xhG2DyCX3uA) (MIT 6.046J 2005)</vt:lpstr>
      <vt:lpstr>Bellman-Ford</vt:lpstr>
      <vt:lpstr>Dynamic Programming</vt:lpstr>
      <vt:lpstr>Stanford CS 221 (Fall 2019) (https://www.youtube.com/watch?v=HEs1ZCvLH2s)</vt:lpstr>
      <vt:lpstr>IBID</vt:lpstr>
      <vt:lpstr>IBID</vt:lpstr>
      <vt:lpstr>Linear Quadratic Regulator (LQR) (Andrew Ng, Stanford CS 229, Lecture 18)</vt:lpstr>
      <vt:lpstr>Kalman Filter</vt:lpstr>
      <vt:lpstr>Linear Quadratic Gaussian (LQG)</vt:lpstr>
      <vt:lpstr>Future Work</vt:lpstr>
      <vt:lpstr>References</vt:lpstr>
      <vt:lpstr>Presented by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150</cp:revision>
  <dcterms:created xsi:type="dcterms:W3CDTF">2021-04-02T13:19:47Z</dcterms:created>
  <dcterms:modified xsi:type="dcterms:W3CDTF">2021-04-22T17:42:27Z</dcterms:modified>
</cp:coreProperties>
</file>