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5" r:id="rId3"/>
    <p:sldId id="257" r:id="rId4"/>
    <p:sldId id="258" r:id="rId5"/>
    <p:sldId id="259" r:id="rId6"/>
    <p:sldId id="262" r:id="rId7"/>
    <p:sldId id="263" r:id="rId8"/>
    <p:sldId id="266" r:id="rId9"/>
    <p:sldId id="267" r:id="rId10"/>
    <p:sldId id="268" r:id="rId11"/>
    <p:sldId id="269" r:id="rId12"/>
    <p:sldId id="270" r:id="rId13"/>
    <p:sldId id="261" r:id="rId14"/>
    <p:sldId id="264" r:id="rId15"/>
    <p:sldId id="26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4/6/2021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4/6/2021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4/6/2021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4/6/2021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4/6/2021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4/6/2021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4/6/2021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4/6/2021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4/6/2021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4/6/2021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4/6/2021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4/6/2021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4/6/2021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4/6/2021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4/6/2021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4/6/2021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4/6/2021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4/6/2021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FPEMBWg_WlY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4800" b="1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Artificial Intelligence </a:t>
            </a:r>
            <a:br>
              <a:rPr lang="en-US" sz="4800" b="1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800" b="1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Cheat Sheet</a:t>
            </a:r>
            <a:endParaRPr lang="en-US" sz="4800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b="1" i="1" dirty="0"/>
              <a:t>OPTIMIZATION </a:t>
            </a:r>
            <a:r>
              <a:rPr lang="en-US" sz="4000" b="1" i="1" dirty="0" smtClean="0"/>
              <a:t>ALGORITHMS</a:t>
            </a:r>
            <a:endParaRPr lang="en-US" sz="4000" i="1" dirty="0"/>
          </a:p>
        </p:txBody>
      </p:sp>
    </p:spTree>
    <p:extLst>
      <p:ext uri="{BB962C8B-B14F-4D97-AF65-F5344CB8AC3E}">
        <p14:creationId xmlns:p14="http://schemas.microsoft.com/office/powerpoint/2010/main" val="28700907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7200" b="1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IBID</a:t>
            </a:r>
            <a:endParaRPr lang="en-US" sz="7200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3904" y="1975944"/>
            <a:ext cx="7547204" cy="4874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0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8000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IBID</a:t>
            </a:r>
            <a:endParaRPr lang="en-US" sz="8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149" y="1996966"/>
            <a:ext cx="11836426" cy="4861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7064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Simplex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891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b="1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  <a:endParaRPr lang="en-US" sz="7200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27283" y="2336873"/>
            <a:ext cx="7466899" cy="3599316"/>
          </a:xfrm>
        </p:spPr>
        <p:txBody>
          <a:bodyPr/>
          <a:lstStyle/>
          <a:p>
            <a:r>
              <a:rPr lang="en-US" dirty="0" smtClean="0"/>
              <a:t>Fibonacci Heap</a:t>
            </a:r>
          </a:p>
          <a:p>
            <a:r>
              <a:rPr lang="en-US" dirty="0" smtClean="0"/>
              <a:t>Binomial </a:t>
            </a:r>
            <a:r>
              <a:rPr lang="en-US" dirty="0" smtClean="0"/>
              <a:t>Heap</a:t>
            </a:r>
          </a:p>
          <a:p>
            <a:r>
              <a:rPr lang="en-US" dirty="0"/>
              <a:t>Simplex Algorithm</a:t>
            </a:r>
          </a:p>
          <a:p>
            <a:r>
              <a:rPr lang="en-US" dirty="0" smtClean="0"/>
              <a:t>Nonlinear </a:t>
            </a:r>
            <a:r>
              <a:rPr lang="en-US" dirty="0"/>
              <a:t>Programming</a:t>
            </a:r>
          </a:p>
          <a:p>
            <a:r>
              <a:rPr lang="en-US" dirty="0"/>
              <a:t>Stochastic Gradient Descent</a:t>
            </a:r>
          </a:p>
          <a:p>
            <a:r>
              <a:rPr lang="en-US" dirty="0" smtClean="0"/>
              <a:t>Integer </a:t>
            </a:r>
            <a:r>
              <a:rPr lang="en-US" dirty="0" smtClean="0"/>
              <a:t>Programming</a:t>
            </a:r>
          </a:p>
          <a:p>
            <a:r>
              <a:rPr lang="en-US" dirty="0" smtClean="0"/>
              <a:t>Simulated </a:t>
            </a:r>
            <a:r>
              <a:rPr lang="en-US" dirty="0"/>
              <a:t>Annealing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4239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b="1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sz="4800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3"/>
            <a:ext cx="3607900" cy="3599316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Gradient Descent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Momentum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Prim’s Algorithm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Dijkstra’s</a:t>
            </a:r>
            <a:r>
              <a:rPr lang="en-US" dirty="0" smtClean="0"/>
              <a:t> Algorithm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Bellman-Ford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A*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Bayesian Inference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R*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804101" y="2268563"/>
            <a:ext cx="3928478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Simplex Algorithm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Kalman Filter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Variational Method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Dynamic Programming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Nonlinear Programming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Map-Reduce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Hadoop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728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b="1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  <a:endParaRPr lang="en-US" sz="7200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i="1" dirty="0" smtClean="0"/>
              <a:t>John Schutkeker</a:t>
            </a:r>
          </a:p>
          <a:p>
            <a:pPr marL="0" indent="0" algn="ctr">
              <a:buNone/>
            </a:pPr>
            <a:r>
              <a:rPr lang="en-US" sz="4400" i="1" dirty="0" smtClean="0"/>
              <a:t>NLM Physics Corp.</a:t>
            </a:r>
          </a:p>
          <a:p>
            <a:pPr marL="0" indent="0" algn="ctr">
              <a:buNone/>
            </a:pPr>
            <a:r>
              <a:rPr lang="en-US" sz="4400" i="1" dirty="0" smtClean="0"/>
              <a:t>Royal Oak, MI, 48073</a:t>
            </a:r>
          </a:p>
          <a:p>
            <a:pPr marL="0" indent="0" algn="ctr">
              <a:buNone/>
            </a:pPr>
            <a:fld id="{6199AAC8-460C-4911-9FFB-701238C59D0B}" type="datetime4">
              <a:rPr lang="en-US" sz="4400" i="1"/>
              <a:t>April 6, 2021</a:t>
            </a:fld>
            <a:endParaRPr lang="en-US" sz="4400" i="1" dirty="0"/>
          </a:p>
        </p:txBody>
      </p:sp>
    </p:spTree>
    <p:extLst>
      <p:ext uri="{BB962C8B-B14F-4D97-AF65-F5344CB8AC3E}">
        <p14:creationId xmlns:p14="http://schemas.microsoft.com/office/powerpoint/2010/main" val="1989626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b="1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Contents</a:t>
            </a:r>
            <a:endParaRPr lang="en-US" sz="4800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4606381" cy="3599316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Gradient Descent</a:t>
            </a:r>
          </a:p>
          <a:p>
            <a:r>
              <a:rPr lang="en-US" dirty="0"/>
              <a:t>Gradient </a:t>
            </a:r>
            <a:r>
              <a:rPr lang="en-US" dirty="0" smtClean="0"/>
              <a:t>Descent w/ Momentum</a:t>
            </a:r>
          </a:p>
          <a:p>
            <a:r>
              <a:rPr lang="en-US" dirty="0" smtClean="0"/>
              <a:t>Greedy (Prim’s) Algorithm</a:t>
            </a:r>
          </a:p>
          <a:p>
            <a:r>
              <a:rPr lang="en-US" dirty="0" err="1" smtClean="0"/>
              <a:t>Dijkstra’s</a:t>
            </a:r>
            <a:r>
              <a:rPr lang="en-US" dirty="0" smtClean="0"/>
              <a:t> Algorithm</a:t>
            </a:r>
          </a:p>
          <a:p>
            <a:r>
              <a:rPr lang="en-US" dirty="0" smtClean="0"/>
              <a:t>Bellman-Ford</a:t>
            </a:r>
          </a:p>
          <a:p>
            <a:r>
              <a:rPr lang="en-US" dirty="0" smtClean="0"/>
              <a:t>A*</a:t>
            </a:r>
          </a:p>
          <a:p>
            <a:r>
              <a:rPr lang="en-US" dirty="0" smtClean="0"/>
              <a:t>Bayesian Inference</a:t>
            </a:r>
          </a:p>
          <a:p>
            <a:r>
              <a:rPr lang="en-US" dirty="0" smtClean="0"/>
              <a:t>R*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804101" y="2268563"/>
            <a:ext cx="3928478" cy="359931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Kalman Filter</a:t>
            </a:r>
          </a:p>
          <a:p>
            <a:r>
              <a:rPr lang="en-US" dirty="0" smtClean="0"/>
              <a:t>Variational Method</a:t>
            </a:r>
          </a:p>
          <a:p>
            <a:r>
              <a:rPr lang="en-US" dirty="0"/>
              <a:t>Simplex Algorithm</a:t>
            </a:r>
          </a:p>
          <a:p>
            <a:r>
              <a:rPr lang="en-US" dirty="0"/>
              <a:t>Map-Reduce</a:t>
            </a:r>
          </a:p>
          <a:p>
            <a:r>
              <a:rPr lang="en-US" dirty="0"/>
              <a:t>Hadoop</a:t>
            </a:r>
          </a:p>
          <a:p>
            <a:r>
              <a:rPr lang="en-US" dirty="0" smtClean="0"/>
              <a:t>Dynamic Programming</a:t>
            </a:r>
          </a:p>
          <a:p>
            <a:r>
              <a:rPr lang="en-US" dirty="0" smtClean="0"/>
              <a:t>Nonlinear Programming</a:t>
            </a:r>
          </a:p>
          <a:p>
            <a:r>
              <a:rPr lang="en-US" dirty="0" smtClean="0"/>
              <a:t>AVL Tree</a:t>
            </a:r>
          </a:p>
        </p:txBody>
      </p:sp>
    </p:spTree>
    <p:extLst>
      <p:ext uri="{BB962C8B-B14F-4D97-AF65-F5344CB8AC3E}">
        <p14:creationId xmlns:p14="http://schemas.microsoft.com/office/powerpoint/2010/main" val="85721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400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Gradient </a:t>
            </a:r>
            <a:r>
              <a:rPr lang="en-US" sz="4400" b="1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Descent</a:t>
            </a:r>
            <a:r>
              <a:rPr lang="en-US" b="1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(CS 229, Andrew </a:t>
            </a:r>
            <a:r>
              <a:rPr lang="en-US" sz="28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Ng, Stanford)</a:t>
            </a:r>
            <a:r>
              <a:rPr lang="en-US" sz="2800" dirty="0">
                <a:solidFill>
                  <a:srgbClr val="FFC000"/>
                </a:solidFill>
              </a:rPr>
              <a:t/>
            </a:r>
            <a:br>
              <a:rPr lang="en-US" sz="2800" dirty="0">
                <a:solidFill>
                  <a:srgbClr val="FFC000"/>
                </a:solidFill>
              </a:rPr>
            </a:br>
            <a:endParaRPr lang="en-US" sz="2800" b="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5546" y="1965434"/>
            <a:ext cx="8040414" cy="489256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600" u="sng" dirty="0" smtClean="0"/>
          </a:p>
          <a:p>
            <a:pPr marL="0" indent="0">
              <a:buNone/>
            </a:pPr>
            <a:r>
              <a:rPr lang="en-US" sz="3600" dirty="0" smtClean="0">
                <a:cs typeface="Times New Roman" panose="02020603050405020304" pitchFamily="18" charset="0"/>
              </a:rPr>
              <a:t>	    Gold Standard</a:t>
            </a:r>
            <a:endParaRPr lang="en-US" sz="36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600" u="sng" dirty="0" smtClean="0"/>
          </a:p>
          <a:p>
            <a:pPr marL="0" indent="0">
              <a:buNone/>
            </a:pPr>
            <a:r>
              <a:rPr lang="en-US" sz="3600" u="sng" dirty="0" err="1" smtClean="0"/>
              <a:t>y</a:t>
            </a:r>
            <a:r>
              <a:rPr lang="en-US" sz="3600" baseline="-25000" dirty="0" err="1" smtClean="0"/>
              <a:t>j</a:t>
            </a:r>
            <a:r>
              <a:rPr lang="en-US" sz="3600" dirty="0" smtClean="0"/>
              <a:t> </a:t>
            </a:r>
            <a:r>
              <a:rPr lang="en-US" sz="3600" dirty="0">
                <a:sym typeface="Wingdings" panose="05000000000000000000" pitchFamily="2" charset="2"/>
              </a:rPr>
              <a:t></a:t>
            </a:r>
            <a:r>
              <a:rPr lang="en-US" sz="3600" dirty="0"/>
              <a:t> </a:t>
            </a:r>
            <a:r>
              <a:rPr lang="en-US" sz="3600" dirty="0" err="1"/>
              <a:t>y</a:t>
            </a:r>
            <a:r>
              <a:rPr lang="en-US" sz="3600" baseline="-25000" dirty="0" err="1"/>
              <a:t>j</a:t>
            </a:r>
            <a:r>
              <a:rPr lang="en-US" sz="3600" dirty="0"/>
              <a:t> – α ∂</a:t>
            </a:r>
            <a:r>
              <a:rPr lang="en-US" sz="3600" baseline="-25000" dirty="0"/>
              <a:t>j </a:t>
            </a:r>
            <a:r>
              <a:rPr lang="en-US" sz="3600" dirty="0" err="1"/>
              <a:t>J</a:t>
            </a:r>
            <a:r>
              <a:rPr lang="en-US" sz="3600" dirty="0"/>
              <a:t> ( y</a:t>
            </a:r>
            <a:r>
              <a:rPr lang="en-US" sz="3600" baseline="-25000" dirty="0"/>
              <a:t> j</a:t>
            </a:r>
            <a:r>
              <a:rPr lang="en-US" sz="3600" dirty="0"/>
              <a:t> )</a:t>
            </a:r>
          </a:p>
          <a:p>
            <a:pPr marL="0" indent="0">
              <a:buNone/>
            </a:pPr>
            <a:r>
              <a:rPr lang="en-US" sz="3600" dirty="0"/>
              <a:t>J – Objective Function (Cost Function)</a:t>
            </a:r>
          </a:p>
          <a:p>
            <a:pPr marL="0" indent="0">
              <a:buNone/>
            </a:pPr>
            <a:r>
              <a:rPr lang="en-US" sz="3600" dirty="0"/>
              <a:t>α – Learning Rate </a:t>
            </a:r>
            <a:r>
              <a:rPr lang="en-US" sz="3600" dirty="0" smtClean="0"/>
              <a:t>(0.01)</a:t>
            </a:r>
          </a:p>
          <a:p>
            <a:pPr marL="0" indent="0">
              <a:buNone/>
            </a:pPr>
            <a:endParaRPr lang="en-US" sz="3600" dirty="0" smtClean="0"/>
          </a:p>
          <a:p>
            <a:pPr marL="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672845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Gradient Descent with </a:t>
            </a:r>
            <a:r>
              <a:rPr lang="en-US" b="1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Momentum</a:t>
            </a:r>
            <a:endParaRPr lang="en-US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211072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	     (Less often used)</a:t>
            </a:r>
            <a:endParaRPr lang="en-US" sz="1800" dirty="0"/>
          </a:p>
        </p:txBody>
      </p:sp>
      <p:pic>
        <p:nvPicPr>
          <p:cNvPr id="1026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5352" y="2130194"/>
            <a:ext cx="5934645" cy="2967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5565" y="5363553"/>
            <a:ext cx="3017393" cy="108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977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Greedy Algorithm (Prim’s Algorithm)</a:t>
            </a:r>
            <a:br>
              <a:rPr lang="en-US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</a:t>
            </a:r>
            <a:r>
              <a:rPr lang="en-US" sz="2000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://</a:t>
            </a:r>
            <a:r>
              <a:rPr lang="en-US" sz="2000" b="1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www.youtube.com/watch?v=FPEMBWg_WlY</a:t>
            </a:r>
            <a:r>
              <a:rPr lang="en-US" sz="2000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b="1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MIT 6.046J</a:t>
            </a:r>
            <a:endParaRPr lang="en-US" b="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Lucida Sans Typewriter" panose="020B0509030504030204" pitchFamily="49" charset="0"/>
              </a:rPr>
              <a:t>Q </a:t>
            </a:r>
            <a:r>
              <a:rPr lang="en-US" dirty="0">
                <a:latin typeface="Lucida Sans Typewriter" panose="020B0509030504030204" pitchFamily="49" charset="0"/>
                <a:sym typeface="Wingdings" panose="05000000000000000000" pitchFamily="2" charset="2"/>
              </a:rPr>
              <a:t></a:t>
            </a:r>
            <a:r>
              <a:rPr lang="en-US" dirty="0">
                <a:latin typeface="Lucida Sans Typewriter" panose="020B0509030504030204" pitchFamily="49" charset="0"/>
              </a:rPr>
              <a:t> V</a:t>
            </a:r>
          </a:p>
          <a:p>
            <a:pPr marL="0" indent="0">
              <a:buNone/>
            </a:pPr>
            <a:r>
              <a:rPr lang="en-US" dirty="0">
                <a:latin typeface="Lucida Sans Typewriter" panose="020B0509030504030204" pitchFamily="49" charset="0"/>
              </a:rPr>
              <a:t>key [ v ] </a:t>
            </a:r>
            <a:r>
              <a:rPr lang="en-US" dirty="0">
                <a:latin typeface="Lucida Sans Typewriter" panose="020B0509030504030204" pitchFamily="49" charset="0"/>
                <a:sym typeface="Wingdings" panose="05000000000000000000" pitchFamily="2" charset="2"/>
              </a:rPr>
              <a:t></a:t>
            </a:r>
            <a:r>
              <a:rPr lang="en-US" dirty="0">
                <a:latin typeface="Lucida Sans Typewriter" panose="020B0509030504030204" pitchFamily="49" charset="0"/>
              </a:rPr>
              <a:t> ∞, ꓯ v ϵ V</a:t>
            </a:r>
          </a:p>
          <a:p>
            <a:pPr marL="0" indent="0">
              <a:buNone/>
            </a:pPr>
            <a:r>
              <a:rPr lang="en-US" dirty="0">
                <a:latin typeface="Lucida Sans Typewriter" panose="020B0509030504030204" pitchFamily="49" charset="0"/>
              </a:rPr>
              <a:t>key [ s ] = 0 for arbitrary s ϵ v</a:t>
            </a:r>
          </a:p>
          <a:p>
            <a:pPr marL="0" indent="0">
              <a:buNone/>
            </a:pPr>
            <a:r>
              <a:rPr lang="en-US" dirty="0">
                <a:latin typeface="Lucida Sans Typewriter" panose="020B0509030504030204" pitchFamily="49" charset="0"/>
              </a:rPr>
              <a:t>While Q </a:t>
            </a:r>
            <a:r>
              <a:rPr lang="en-US" dirty="0" smtClean="0">
                <a:latin typeface="Lucida Sans Typewriter" panose="020B0509030504030204" pitchFamily="49" charset="0"/>
              </a:rPr>
              <a:t>≠ Ø</a:t>
            </a:r>
            <a:endParaRPr lang="en-US" dirty="0">
              <a:latin typeface="Lucida Sans Typewriter" panose="020B05090305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Lucida Sans Typewriter" panose="020B0509030504030204" pitchFamily="49" charset="0"/>
              </a:rPr>
              <a:t>	Do u </a:t>
            </a:r>
            <a:r>
              <a:rPr lang="en-US" dirty="0">
                <a:latin typeface="Lucida Sans Typewriter" panose="020B0509030504030204" pitchFamily="49" charset="0"/>
                <a:sym typeface="Wingdings" panose="05000000000000000000" pitchFamily="2" charset="2"/>
              </a:rPr>
              <a:t></a:t>
            </a:r>
            <a:r>
              <a:rPr lang="en-US" dirty="0">
                <a:latin typeface="Lucida Sans Typewriter" panose="020B0509030504030204" pitchFamily="49" charset="0"/>
              </a:rPr>
              <a:t> </a:t>
            </a:r>
            <a:r>
              <a:rPr lang="en-US" dirty="0" err="1">
                <a:latin typeface="Lucida Sans Typewriter" panose="020B0509030504030204" pitchFamily="49" charset="0"/>
              </a:rPr>
              <a:t>Extract_min</a:t>
            </a:r>
            <a:r>
              <a:rPr lang="en-US" dirty="0">
                <a:latin typeface="Lucida Sans Typewriter" panose="020B0509030504030204" pitchFamily="49" charset="0"/>
              </a:rPr>
              <a:t> ( Q )</a:t>
            </a:r>
          </a:p>
          <a:p>
            <a:pPr marL="0" indent="0">
              <a:buNone/>
            </a:pPr>
            <a:r>
              <a:rPr lang="en-US" dirty="0">
                <a:latin typeface="Lucida Sans Typewriter" panose="020B0509030504030204" pitchFamily="49" charset="0"/>
              </a:rPr>
              <a:t>		For each v ϵ </a:t>
            </a:r>
            <a:r>
              <a:rPr lang="en-US" dirty="0" err="1">
                <a:latin typeface="Lucida Sans Typewriter" panose="020B0509030504030204" pitchFamily="49" charset="0"/>
              </a:rPr>
              <a:t>Adj</a:t>
            </a:r>
            <a:r>
              <a:rPr lang="en-US" dirty="0">
                <a:latin typeface="Lucida Sans Typewriter" panose="020B0509030504030204" pitchFamily="49" charset="0"/>
              </a:rPr>
              <a:t> [ u ]</a:t>
            </a:r>
          </a:p>
          <a:p>
            <a:pPr marL="0" indent="0">
              <a:buNone/>
            </a:pPr>
            <a:r>
              <a:rPr lang="en-US" dirty="0">
                <a:latin typeface="Lucida Sans Typewriter" panose="020B0509030504030204" pitchFamily="49" charset="0"/>
              </a:rPr>
              <a:t>			Do if v ϵ Q and u ( v ) &lt; key [ v ]</a:t>
            </a:r>
          </a:p>
          <a:p>
            <a:pPr marL="0" indent="0">
              <a:buNone/>
            </a:pPr>
            <a:r>
              <a:rPr lang="en-US" dirty="0">
                <a:latin typeface="Lucida Sans Typewriter" panose="020B0509030504030204" pitchFamily="49" charset="0"/>
              </a:rPr>
              <a:t>				Then key [ v ] </a:t>
            </a:r>
            <a:r>
              <a:rPr lang="en-US" dirty="0">
                <a:latin typeface="Lucida Sans Typewriter" panose="020B0509030504030204" pitchFamily="49" charset="0"/>
                <a:sym typeface="Wingdings" panose="05000000000000000000" pitchFamily="2" charset="2"/>
              </a:rPr>
              <a:t></a:t>
            </a:r>
            <a:r>
              <a:rPr lang="en-US" dirty="0">
                <a:latin typeface="Lucida Sans Typewriter" panose="020B0509030504030204" pitchFamily="49" charset="0"/>
              </a:rPr>
              <a:t> w ( u, v )</a:t>
            </a:r>
          </a:p>
          <a:p>
            <a:pPr marL="0" indent="0">
              <a:buNone/>
            </a:pPr>
            <a:r>
              <a:rPr lang="en-US" dirty="0">
                <a:latin typeface="Lucida Sans Typewriter" panose="020B0509030504030204" pitchFamily="49" charset="0"/>
              </a:rPr>
              <a:t>					π [ v ] </a:t>
            </a:r>
            <a:r>
              <a:rPr lang="en-US" dirty="0">
                <a:latin typeface="Lucida Sans Typewriter" panose="020B0509030504030204" pitchFamily="49" charset="0"/>
                <a:sym typeface="Wingdings" panose="05000000000000000000" pitchFamily="2" charset="2"/>
              </a:rPr>
              <a:t></a:t>
            </a:r>
            <a:r>
              <a:rPr lang="en-US" dirty="0">
                <a:latin typeface="Lucida Sans Typewriter" panose="020B0509030504030204" pitchFamily="49" charset="0"/>
              </a:rPr>
              <a:t> u</a:t>
            </a:r>
          </a:p>
          <a:p>
            <a:pPr marL="0" indent="0">
              <a:buNone/>
            </a:pPr>
            <a:r>
              <a:rPr lang="en-US" dirty="0">
                <a:latin typeface="Lucida Sans Typewriter" panose="020B0509030504030204" pitchFamily="49" charset="0"/>
              </a:rPr>
              <a:t> </a:t>
            </a:r>
            <a:r>
              <a:rPr lang="en-US" dirty="0" smtClean="0">
                <a:latin typeface="Lucida Sans Typewriter" panose="020B0509030504030204" pitchFamily="49" charset="0"/>
              </a:rPr>
              <a:t>MST </a:t>
            </a:r>
            <a:r>
              <a:rPr lang="en-US" dirty="0">
                <a:latin typeface="Lucida Sans Typewriter" panose="020B0509030504030204" pitchFamily="49" charset="0"/>
              </a:rPr>
              <a:t>= { ( v, π  [ v ] ) </a:t>
            </a:r>
            <a:r>
              <a:rPr lang="en-US" dirty="0" smtClean="0">
                <a:latin typeface="Lucida Sans Typewriter" panose="020B05090305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41885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Dijkstra’s</a:t>
            </a:r>
            <a:r>
              <a:rPr lang="en-US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 [5]</a:t>
            </a:r>
            <a:r>
              <a:rPr lang="en-US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700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(https://www.youtube.com/watch?v=xhG2DyCX3uA) </a:t>
            </a:r>
            <a:r>
              <a:rPr lang="en-US" sz="2700" b="1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(MIT 6.046J 2005)</a:t>
            </a:r>
            <a:endParaRPr lang="en-US" sz="2700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903596" cy="45211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For each v </a:t>
            </a:r>
            <a:r>
              <a:rPr lang="en-US" sz="1800" dirty="0">
                <a:latin typeface="Lucida Sans Typewriter" panose="020B0509030504030204" pitchFamily="49" charset="0"/>
              </a:rPr>
              <a:t>ϵ </a:t>
            </a:r>
            <a:r>
              <a:rPr lang="en-US" sz="1800" dirty="0" smtClean="0"/>
              <a:t>V – { s }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do d [ v ] </a:t>
            </a:r>
            <a:r>
              <a:rPr lang="en-US" sz="1800" dirty="0">
                <a:sym typeface="Wingdings" panose="05000000000000000000" pitchFamily="2" charset="2"/>
              </a:rPr>
              <a:t> </a:t>
            </a:r>
            <a:r>
              <a:rPr lang="en-US" sz="1800" dirty="0" smtClean="0">
                <a:latin typeface="Lucida Sans Typewriter" panose="020B0509030504030204" pitchFamily="49" charset="0"/>
              </a:rPr>
              <a:t>∞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d [ s ] </a:t>
            </a:r>
            <a:r>
              <a:rPr lang="en-US" sz="1800" dirty="0">
                <a:sym typeface="Wingdings" panose="05000000000000000000" pitchFamily="2" charset="2"/>
              </a:rPr>
              <a:t> </a:t>
            </a:r>
            <a:r>
              <a:rPr lang="en-US" sz="1800" dirty="0" smtClean="0">
                <a:latin typeface="Lucida Sans Typewriter" panose="020B0509030504030204" pitchFamily="49" charset="0"/>
              </a:rPr>
              <a:t>0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S </a:t>
            </a:r>
            <a:r>
              <a:rPr lang="en-US" sz="1800" dirty="0">
                <a:sym typeface="Wingdings" panose="05000000000000000000" pitchFamily="2" charset="2"/>
              </a:rPr>
              <a:t> </a:t>
            </a:r>
            <a:r>
              <a:rPr lang="en-US" sz="1800" dirty="0">
                <a:latin typeface="Lucida Sans Typewriter" panose="020B0509030504030204" pitchFamily="49" charset="0"/>
              </a:rPr>
              <a:t>Ø</a:t>
            </a:r>
          </a:p>
          <a:p>
            <a:pPr marL="0" indent="0">
              <a:buNone/>
            </a:pPr>
            <a:r>
              <a:rPr lang="en-US" sz="1800" dirty="0" smtClean="0"/>
              <a:t>Q </a:t>
            </a:r>
            <a:r>
              <a:rPr lang="en-US" sz="1800" dirty="0">
                <a:sym typeface="Wingdings" panose="05000000000000000000" pitchFamily="2" charset="2"/>
              </a:rPr>
              <a:t> </a:t>
            </a:r>
            <a:r>
              <a:rPr lang="en-US" sz="1800" dirty="0" smtClean="0"/>
              <a:t>v</a:t>
            </a:r>
          </a:p>
          <a:p>
            <a:pPr marL="0" indent="0">
              <a:buNone/>
            </a:pPr>
            <a:endParaRPr lang="en-US" sz="1800" dirty="0" smtClean="0">
              <a:latin typeface="Lucida Sans Typewriter" panose="020B0509030504030204" pitchFamily="49" charset="0"/>
            </a:endParaRPr>
          </a:p>
          <a:p>
            <a:pPr marL="0" indent="0">
              <a:buNone/>
            </a:pPr>
            <a:r>
              <a:rPr lang="en-US" sz="1800" dirty="0" smtClean="0"/>
              <a:t>While Q  </a:t>
            </a:r>
            <a:r>
              <a:rPr lang="en-US" sz="1800" dirty="0" smtClean="0">
                <a:latin typeface="Lucida Sans Typewriter" panose="020B0509030504030204" pitchFamily="49" charset="0"/>
              </a:rPr>
              <a:t>≠ Ø, </a:t>
            </a:r>
            <a:r>
              <a:rPr lang="en-US" sz="1800" dirty="0" smtClean="0"/>
              <a:t>S </a:t>
            </a:r>
            <a:r>
              <a:rPr lang="en-US" sz="1800" dirty="0" smtClean="0">
                <a:sym typeface="Wingdings" panose="05000000000000000000" pitchFamily="2" charset="2"/>
              </a:rPr>
              <a:t> S U { u }</a:t>
            </a:r>
          </a:p>
          <a:p>
            <a:pPr marL="0" indent="0">
              <a:buNone/>
            </a:pPr>
            <a:r>
              <a:rPr lang="en-US" sz="1800" dirty="0">
                <a:sym typeface="Wingdings" panose="05000000000000000000" pitchFamily="2" charset="2"/>
              </a:rPr>
              <a:t>	D</a:t>
            </a:r>
            <a:r>
              <a:rPr lang="en-US" sz="1800" dirty="0" smtClean="0">
                <a:sym typeface="Wingdings" panose="05000000000000000000" pitchFamily="2" charset="2"/>
              </a:rPr>
              <a:t>o u  </a:t>
            </a:r>
            <a:r>
              <a:rPr lang="en-US" sz="1800" dirty="0" err="1" smtClean="0">
                <a:sym typeface="Wingdings" panose="05000000000000000000" pitchFamily="2" charset="2"/>
              </a:rPr>
              <a:t>Extract_Min</a:t>
            </a:r>
            <a:r>
              <a:rPr lang="en-US" sz="1800" dirty="0" smtClean="0">
                <a:sym typeface="Wingdings" panose="05000000000000000000" pitchFamily="2" charset="2"/>
              </a:rPr>
              <a:t> ( Q )</a:t>
            </a:r>
          </a:p>
          <a:p>
            <a:pPr marL="0" indent="0">
              <a:buNone/>
            </a:pPr>
            <a:r>
              <a:rPr lang="en-US" sz="1800" dirty="0" smtClean="0">
                <a:sym typeface="Wingdings" panose="05000000000000000000" pitchFamily="2" charset="2"/>
              </a:rPr>
              <a:t>		For each v </a:t>
            </a:r>
            <a:r>
              <a:rPr lang="en-US" sz="1800" dirty="0">
                <a:latin typeface="Lucida Sans Typewriter" panose="020B0509030504030204" pitchFamily="49" charset="0"/>
              </a:rPr>
              <a:t>ϵ </a:t>
            </a:r>
            <a:r>
              <a:rPr lang="en-US" sz="1800" dirty="0" err="1" smtClean="0">
                <a:sym typeface="Wingdings" panose="05000000000000000000" pitchFamily="2" charset="2"/>
              </a:rPr>
              <a:t>Adj</a:t>
            </a:r>
            <a:r>
              <a:rPr lang="en-US" sz="1800" dirty="0" smtClean="0">
                <a:sym typeface="Wingdings" panose="05000000000000000000" pitchFamily="2" charset="2"/>
              </a:rPr>
              <a:t> [ u ]</a:t>
            </a:r>
          </a:p>
          <a:p>
            <a:pPr marL="457200" lvl="1" indent="0">
              <a:spcBef>
                <a:spcPts val="1000"/>
              </a:spcBef>
              <a:buNone/>
            </a:pPr>
            <a:r>
              <a:rPr lang="en-US" sz="1800" dirty="0" smtClean="0">
                <a:sym typeface="Wingdings" panose="05000000000000000000" pitchFamily="2" charset="2"/>
              </a:rPr>
              <a:t>			Do if d [ v ] &gt; d [ u ] + w ( u, v )</a:t>
            </a:r>
          </a:p>
          <a:p>
            <a:pPr marL="914400" lvl="2" indent="0">
              <a:spcBef>
                <a:spcPts val="1000"/>
              </a:spcBef>
              <a:buNone/>
            </a:pPr>
            <a:r>
              <a:rPr lang="en-US" dirty="0" smtClean="0">
                <a:sym typeface="Wingdings" panose="05000000000000000000" pitchFamily="2" charset="2"/>
              </a:rPr>
              <a:t>			Then d [ v ]  d [ u ] + w ( u, v 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387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Bellman-Ford</a:t>
            </a:r>
            <a:endParaRPr lang="en-US" sz="6000" dirty="0">
              <a:solidFill>
                <a:srgbClr val="92D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1986456"/>
            <a:ext cx="9613861" cy="48715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d [ s ]  </a:t>
            </a:r>
            <a:r>
              <a:rPr lang="en-US" dirty="0" smtClean="0"/>
              <a:t>0</a:t>
            </a:r>
          </a:p>
          <a:p>
            <a:pPr marL="0" indent="0">
              <a:buNone/>
            </a:pPr>
            <a:r>
              <a:rPr lang="en-US" dirty="0" smtClean="0"/>
              <a:t>For each v </a:t>
            </a:r>
            <a:r>
              <a:rPr lang="en-US" dirty="0" smtClean="0">
                <a:latin typeface="Lucida Sans Typewriter" panose="020B0509030504030204" pitchFamily="49" charset="0"/>
              </a:rPr>
              <a:t>ϵ </a:t>
            </a:r>
            <a:r>
              <a:rPr lang="en-US" dirty="0" smtClean="0"/>
              <a:t>V – { s }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do d [ v ] </a:t>
            </a:r>
            <a:r>
              <a:rPr lang="en-US" dirty="0" smtClean="0">
                <a:sym typeface="Wingdings" panose="05000000000000000000" pitchFamily="2" charset="2"/>
              </a:rPr>
              <a:t> </a:t>
            </a:r>
            <a:r>
              <a:rPr lang="en-US" dirty="0" smtClean="0">
                <a:latin typeface="Lucida Sans Typewriter" panose="020B0509030504030204" pitchFamily="49" charset="0"/>
              </a:rPr>
              <a:t>∞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For I </a:t>
            </a:r>
            <a:r>
              <a:rPr lang="en-US" dirty="0">
                <a:sym typeface="Wingdings" panose="05000000000000000000" pitchFamily="2" charset="2"/>
              </a:rPr>
              <a:t> </a:t>
            </a:r>
            <a:r>
              <a:rPr lang="en-US" dirty="0" smtClean="0"/>
              <a:t>1 to | v | - 1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do for each Edge (u, v) </a:t>
            </a:r>
            <a:r>
              <a:rPr lang="en-US" dirty="0" smtClean="0">
                <a:latin typeface="Lucida Sans Typewriter" panose="020B0509030504030204" pitchFamily="49" charset="0"/>
              </a:rPr>
              <a:t>ϵ </a:t>
            </a:r>
            <a:r>
              <a:rPr lang="en-US" dirty="0" smtClean="0"/>
              <a:t>E</a:t>
            </a:r>
          </a:p>
          <a:p>
            <a:pPr marL="0" indent="0">
              <a:buNone/>
            </a:pPr>
            <a:r>
              <a:rPr lang="en-US" dirty="0" smtClean="0"/>
              <a:t>		do if </a:t>
            </a:r>
            <a:r>
              <a:rPr lang="en-US" dirty="0"/>
              <a:t>d [ v ] </a:t>
            </a:r>
            <a:r>
              <a:rPr lang="en-US" dirty="0" smtClean="0"/>
              <a:t>&gt; </a:t>
            </a:r>
            <a:r>
              <a:rPr lang="en-US" dirty="0"/>
              <a:t>d [ u ] + w ( u, v 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then d [ v ] </a:t>
            </a:r>
            <a:r>
              <a:rPr lang="en-US" dirty="0">
                <a:sym typeface="Wingdings" panose="05000000000000000000" pitchFamily="2" charset="2"/>
              </a:rPr>
              <a:t></a:t>
            </a:r>
            <a:r>
              <a:rPr lang="en-US" dirty="0" smtClean="0"/>
              <a:t> d [ u ] + w ( u, v ) </a:t>
            </a:r>
          </a:p>
          <a:p>
            <a:pPr marL="0" indent="0">
              <a:buNone/>
            </a:pPr>
            <a:r>
              <a:rPr lang="en-US" dirty="0" smtClean="0"/>
              <a:t>For each edge (</a:t>
            </a:r>
            <a:r>
              <a:rPr lang="en-US" dirty="0" err="1" smtClean="0"/>
              <a:t>u,v</a:t>
            </a:r>
            <a:r>
              <a:rPr lang="en-US" dirty="0" smtClean="0"/>
              <a:t>) </a:t>
            </a:r>
            <a:r>
              <a:rPr lang="en-US" dirty="0">
                <a:latin typeface="Lucida Sans Typewriter" panose="020B0509030504030204" pitchFamily="49" charset="0"/>
              </a:rPr>
              <a:t>ϵ </a:t>
            </a:r>
            <a:r>
              <a:rPr lang="en-US" dirty="0" smtClean="0"/>
              <a:t>E</a:t>
            </a:r>
          </a:p>
          <a:p>
            <a:pPr marL="0" indent="0">
              <a:buNone/>
            </a:pPr>
            <a:r>
              <a:rPr lang="en-US" dirty="0" smtClean="0"/>
              <a:t>	do if d [ v ] &gt; d [ u ] + w ( d, v 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then fail (negative cycle exists)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112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Dynamic </a:t>
            </a:r>
            <a:r>
              <a:rPr lang="en-US" sz="4800" b="1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Programming</a:t>
            </a:r>
            <a:endParaRPr lang="en-US" sz="4800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5848" y="2336873"/>
            <a:ext cx="7908334" cy="3599316"/>
          </a:xfrm>
        </p:spPr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LCS ( x, y, </a:t>
            </a:r>
            <a:r>
              <a:rPr lang="en-US" dirty="0" err="1" smtClean="0"/>
              <a:t>i</a:t>
            </a:r>
            <a:r>
              <a:rPr lang="en-US" dirty="0" smtClean="0"/>
              <a:t>, j )</a:t>
            </a:r>
          </a:p>
          <a:p>
            <a:pPr marL="0" indent="0">
              <a:buNone/>
            </a:pPr>
            <a:r>
              <a:rPr lang="en-US" dirty="0" smtClean="0"/>
              <a:t>If x [ I ] = y [ j ]</a:t>
            </a:r>
          </a:p>
          <a:p>
            <a:pPr marL="457200" lvl="1" indent="0">
              <a:buNone/>
            </a:pPr>
            <a:r>
              <a:rPr lang="en-US" dirty="0" smtClean="0"/>
              <a:t>Then c [ </a:t>
            </a:r>
            <a:r>
              <a:rPr lang="en-US" dirty="0" err="1" smtClean="0"/>
              <a:t>i</a:t>
            </a:r>
            <a:r>
              <a:rPr lang="en-US" dirty="0" smtClean="0"/>
              <a:t>, j ]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 </a:t>
            </a:r>
            <a:r>
              <a:rPr lang="en-US" dirty="0" smtClean="0"/>
              <a:t>LCS ( x, y, i-1, j-1 ) + 1</a:t>
            </a:r>
          </a:p>
          <a:p>
            <a:pPr marL="457200" lvl="1" indent="0">
              <a:buNone/>
            </a:pPr>
            <a:r>
              <a:rPr lang="en-US" dirty="0" smtClean="0"/>
              <a:t>Else c [ </a:t>
            </a:r>
            <a:r>
              <a:rPr lang="en-US" dirty="0" err="1" smtClean="0"/>
              <a:t>i</a:t>
            </a:r>
            <a:r>
              <a:rPr lang="en-US" dirty="0" smtClean="0"/>
              <a:t>, j ]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 </a:t>
            </a:r>
            <a:r>
              <a:rPr lang="en-US" dirty="0" smtClean="0"/>
              <a:t>max { LCS ( x, y, i-1, j ), LCS ( x, y, </a:t>
            </a:r>
            <a:r>
              <a:rPr lang="en-US" dirty="0" err="1" smtClean="0"/>
              <a:t>i</a:t>
            </a:r>
            <a:r>
              <a:rPr lang="en-US" dirty="0" smtClean="0"/>
              <a:t>, j-1 )  }</a:t>
            </a:r>
          </a:p>
          <a:p>
            <a:pPr marL="0" indent="0">
              <a:buNone/>
            </a:pPr>
            <a:r>
              <a:rPr lang="en-US" dirty="0" smtClean="0"/>
              <a:t>Return c [ </a:t>
            </a:r>
            <a:r>
              <a:rPr lang="en-US" dirty="0" err="1" smtClean="0"/>
              <a:t>i</a:t>
            </a:r>
            <a:r>
              <a:rPr lang="en-US" dirty="0" smtClean="0"/>
              <a:t>, j 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LCS </a:t>
            </a:r>
            <a:r>
              <a:rPr lang="en-US" smtClean="0"/>
              <a:t>– Largest </a:t>
            </a:r>
            <a:r>
              <a:rPr lang="en-US" dirty="0" smtClean="0"/>
              <a:t>Common Subsequence</a:t>
            </a:r>
          </a:p>
        </p:txBody>
      </p:sp>
    </p:spTree>
    <p:extLst>
      <p:ext uri="{BB962C8B-B14F-4D97-AF65-F5344CB8AC3E}">
        <p14:creationId xmlns:p14="http://schemas.microsoft.com/office/powerpoint/2010/main" val="2091861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Stanford CS 221 (Fall 2019)</a:t>
            </a:r>
            <a:br>
              <a:rPr lang="en-US" sz="4400" b="1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smtClean="0">
                <a:solidFill>
                  <a:srgbClr val="FFC000"/>
                </a:solidFill>
              </a:rPr>
              <a:t>(https</a:t>
            </a:r>
            <a:r>
              <a:rPr lang="en-US" sz="2400" dirty="0">
                <a:solidFill>
                  <a:srgbClr val="FFC000"/>
                </a:solidFill>
              </a:rPr>
              <a:t>://</a:t>
            </a:r>
            <a:r>
              <a:rPr lang="en-US" sz="2400" dirty="0" smtClean="0">
                <a:solidFill>
                  <a:srgbClr val="FFC000"/>
                </a:solidFill>
              </a:rPr>
              <a:t>www.youtube.com/watch?v=HEs1ZCvLH2s)</a:t>
            </a:r>
            <a:endParaRPr lang="en-US" sz="2400" dirty="0">
              <a:solidFill>
                <a:srgbClr val="FFC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9746" y="1986455"/>
            <a:ext cx="7904355" cy="4871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351434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1150</TotalTime>
  <Words>618</Words>
  <Application>Microsoft Office PowerPoint</Application>
  <PresentationFormat>Widescreen</PresentationFormat>
  <Paragraphs>112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Lucida Sans Typewriter</vt:lpstr>
      <vt:lpstr>Times New Roman</vt:lpstr>
      <vt:lpstr>Trebuchet MS</vt:lpstr>
      <vt:lpstr>Wingdings</vt:lpstr>
      <vt:lpstr>Berlin</vt:lpstr>
      <vt:lpstr>Artificial Intelligence  Cheat Sheet</vt:lpstr>
      <vt:lpstr>Table of Contents</vt:lpstr>
      <vt:lpstr>Gradient Descent (CS 229, Andrew Ng, Stanford) </vt:lpstr>
      <vt:lpstr>Gradient Descent with Momentum</vt:lpstr>
      <vt:lpstr>Greedy Algorithm (Prim’s Algorithm) (https://www.youtube.com/watch?v=FPEMBWg_WlY) MIT 6.046J</vt:lpstr>
      <vt:lpstr>Dijkstra’s Algorithm [5] (https://www.youtube.com/watch?v=xhG2DyCX3uA) (MIT 6.046J 2005)</vt:lpstr>
      <vt:lpstr>Bellman-Ford</vt:lpstr>
      <vt:lpstr>Dynamic Programming</vt:lpstr>
      <vt:lpstr>Stanford CS 221 (Fall 2019) (https://www.youtube.com/watch?v=HEs1ZCvLH2s)</vt:lpstr>
      <vt:lpstr>IBID</vt:lpstr>
      <vt:lpstr>IBID</vt:lpstr>
      <vt:lpstr>Simplex Algorithm</vt:lpstr>
      <vt:lpstr>Future Work</vt:lpstr>
      <vt:lpstr>References</vt:lpstr>
      <vt:lpstr>Presented by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88</cp:revision>
  <dcterms:created xsi:type="dcterms:W3CDTF">2021-04-02T13:19:47Z</dcterms:created>
  <dcterms:modified xsi:type="dcterms:W3CDTF">2021-04-06T19:57:00Z</dcterms:modified>
</cp:coreProperties>
</file>