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3" r:id="rId8"/>
    <p:sldId id="266" r:id="rId9"/>
    <p:sldId id="261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PEMBWg_Wl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  <a:b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Cheat Sheet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OPTIMIZATION </a:t>
            </a:r>
            <a:r>
              <a:rPr lang="en-US" sz="4000" b="1" i="1" dirty="0" smtClean="0"/>
              <a:t>ALGORITHMS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87009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3607900" cy="359931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Gradient Descent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Momentum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Prim’s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Bellman-Ford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Bayesian Inference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R*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4101" y="2268563"/>
            <a:ext cx="3928478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Simplex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Kalman Filter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Variational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Nonlinear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Map-Reduce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7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i="1" dirty="0" smtClean="0"/>
              <a:t>John Schutkeker</a:t>
            </a:r>
          </a:p>
          <a:p>
            <a:pPr marL="0" indent="0" algn="ctr">
              <a:buNone/>
            </a:pPr>
            <a:r>
              <a:rPr lang="en-US" sz="4400" i="1" dirty="0" smtClean="0"/>
              <a:t>NLM Physics Corp.</a:t>
            </a:r>
          </a:p>
          <a:p>
            <a:pPr marL="0" indent="0" algn="ctr">
              <a:buNone/>
            </a:pPr>
            <a:r>
              <a:rPr lang="en-US" sz="4400" i="1" dirty="0" smtClean="0"/>
              <a:t>Royal Oak, MI, 48073</a:t>
            </a:r>
          </a:p>
          <a:p>
            <a:pPr marL="0" indent="0" algn="ctr">
              <a:buNone/>
            </a:pPr>
            <a:fld id="{6199AAC8-460C-4911-9FFB-701238C59D0B}" type="datetime4">
              <a:rPr lang="en-US" sz="4400" i="1"/>
              <a:t>April 5, 2021</a:t>
            </a:fld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19896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606381" cy="35993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Gradient Descent</a:t>
            </a:r>
          </a:p>
          <a:p>
            <a:r>
              <a:rPr lang="en-US" dirty="0"/>
              <a:t>Gradient </a:t>
            </a:r>
            <a:r>
              <a:rPr lang="en-US" dirty="0" smtClean="0"/>
              <a:t>Descent w/ Momentum</a:t>
            </a:r>
          </a:p>
          <a:p>
            <a:r>
              <a:rPr lang="en-US" dirty="0" smtClean="0"/>
              <a:t>Greedy (Prim’s) Algorithm</a:t>
            </a:r>
          </a:p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Bellman-Ford</a:t>
            </a:r>
          </a:p>
          <a:p>
            <a:r>
              <a:rPr lang="en-US" dirty="0" smtClean="0"/>
              <a:t>A*</a:t>
            </a:r>
          </a:p>
          <a:p>
            <a:r>
              <a:rPr lang="en-US" dirty="0" smtClean="0"/>
              <a:t>Bayesian Inference</a:t>
            </a:r>
          </a:p>
          <a:p>
            <a:r>
              <a:rPr lang="en-US" dirty="0" smtClean="0"/>
              <a:t>R*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4101" y="2268563"/>
            <a:ext cx="3928478" cy="3599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Kalman Filter</a:t>
            </a:r>
          </a:p>
          <a:p>
            <a:r>
              <a:rPr lang="en-US" dirty="0" smtClean="0"/>
              <a:t>Variational Method</a:t>
            </a:r>
          </a:p>
          <a:p>
            <a:r>
              <a:rPr lang="en-US" dirty="0"/>
              <a:t>Simplex Algorithm</a:t>
            </a:r>
          </a:p>
          <a:p>
            <a:r>
              <a:rPr lang="en-US" dirty="0"/>
              <a:t>Map-Reduce</a:t>
            </a:r>
          </a:p>
          <a:p>
            <a:r>
              <a:rPr lang="en-US" dirty="0"/>
              <a:t>Hadoop</a:t>
            </a:r>
          </a:p>
          <a:p>
            <a:r>
              <a:rPr lang="en-US" dirty="0" smtClean="0"/>
              <a:t>Dynamic Programming</a:t>
            </a:r>
          </a:p>
          <a:p>
            <a:r>
              <a:rPr lang="en-US" dirty="0" smtClean="0"/>
              <a:t>Nonlinear Programming</a:t>
            </a:r>
          </a:p>
          <a:p>
            <a:r>
              <a:rPr lang="en-US" dirty="0" smtClean="0"/>
              <a:t>AVL Tree</a:t>
            </a:r>
          </a:p>
        </p:txBody>
      </p:sp>
    </p:spTree>
    <p:extLst>
      <p:ext uri="{BB962C8B-B14F-4D97-AF65-F5344CB8AC3E}">
        <p14:creationId xmlns:p14="http://schemas.microsoft.com/office/powerpoint/2010/main" val="8572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US" sz="4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 229, Andrew </a:t>
            </a:r>
            <a:r>
              <a:rPr 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Ng, Stanford)</a:t>
            </a:r>
            <a:r>
              <a:rPr lang="en-US" sz="2800" dirty="0">
                <a:solidFill>
                  <a:srgbClr val="FFC000"/>
                </a:solidFill>
              </a:rPr>
              <a:t/>
            </a:r>
            <a:br>
              <a:rPr lang="en-US" sz="2800" dirty="0">
                <a:solidFill>
                  <a:srgbClr val="FFC000"/>
                </a:solidFill>
              </a:rPr>
            </a:br>
            <a:endParaRPr lang="en-US" sz="2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546" y="1965434"/>
            <a:ext cx="8040414" cy="48925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r>
              <a:rPr lang="en-US" sz="3600" dirty="0" smtClean="0">
                <a:cs typeface="Times New Roman" panose="02020603050405020304" pitchFamily="18" charset="0"/>
              </a:rPr>
              <a:t>	    Gold Standard</a:t>
            </a:r>
            <a:endParaRPr lang="en-US" sz="3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r>
              <a:rPr lang="en-US" sz="3600" u="sng" dirty="0" err="1" smtClean="0"/>
              <a:t>y</a:t>
            </a:r>
            <a:r>
              <a:rPr lang="en-US" sz="3600" baseline="-25000" dirty="0" err="1" smtClean="0"/>
              <a:t>j</a:t>
            </a:r>
            <a:r>
              <a:rPr lang="en-US" sz="3600" dirty="0" smtClean="0"/>
              <a:t>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 </a:t>
            </a:r>
            <a:r>
              <a:rPr lang="en-US" sz="3600" dirty="0" err="1"/>
              <a:t>y</a:t>
            </a:r>
            <a:r>
              <a:rPr lang="en-US" sz="3600" baseline="-25000" dirty="0" err="1"/>
              <a:t>j</a:t>
            </a:r>
            <a:r>
              <a:rPr lang="en-US" sz="3600" dirty="0"/>
              <a:t> – α ∂</a:t>
            </a:r>
            <a:r>
              <a:rPr lang="en-US" sz="3600" baseline="-25000" dirty="0"/>
              <a:t>j </a:t>
            </a:r>
            <a:r>
              <a:rPr lang="en-US" sz="3600" dirty="0" err="1"/>
              <a:t>J</a:t>
            </a:r>
            <a:r>
              <a:rPr lang="en-US" sz="3600" dirty="0"/>
              <a:t> ( y</a:t>
            </a:r>
            <a:r>
              <a:rPr lang="en-US" sz="3600" baseline="-25000" dirty="0"/>
              <a:t> j</a:t>
            </a:r>
            <a:r>
              <a:rPr lang="en-US" sz="3600" dirty="0"/>
              <a:t> )</a:t>
            </a:r>
          </a:p>
          <a:p>
            <a:pPr marL="0" indent="0">
              <a:buNone/>
            </a:pPr>
            <a:r>
              <a:rPr lang="en-US" sz="3600" dirty="0"/>
              <a:t>J – Objective Function (Cost Function)</a:t>
            </a:r>
          </a:p>
          <a:p>
            <a:pPr marL="0" indent="0">
              <a:buNone/>
            </a:pPr>
            <a:r>
              <a:rPr lang="en-US" sz="3600" dirty="0"/>
              <a:t>α – Learning Rate </a:t>
            </a:r>
            <a:r>
              <a:rPr lang="en-US" sz="3600" dirty="0" smtClean="0"/>
              <a:t>(0.01)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284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with 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Momentum</a:t>
            </a:r>
            <a:endParaRPr lang="en-US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107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     (Less often used)</a:t>
            </a:r>
            <a:endParaRPr lang="en-US" sz="1800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52" y="2130194"/>
            <a:ext cx="5934645" cy="296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65" y="5363553"/>
            <a:ext cx="3017393" cy="10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(Prim’s Algorithm)</a:t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www.youtube.com/watch?v=FPEMBWg_WlY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 6.046J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Q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key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∞, ꓯ v ϵ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key [ s ] = 0 for arbitrary s ϵ v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While Q </a:t>
            </a:r>
            <a:r>
              <a:rPr lang="en-US" dirty="0" smtClean="0">
                <a:latin typeface="Lucida Sans Typewriter" panose="020B0509030504030204" pitchFamily="49" charset="0"/>
              </a:rPr>
              <a:t>≠ Ø</a:t>
            </a: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Do u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</a:t>
            </a:r>
            <a:r>
              <a:rPr lang="en-US" dirty="0" err="1">
                <a:latin typeface="Lucida Sans Typewriter" panose="020B0509030504030204" pitchFamily="49" charset="0"/>
              </a:rPr>
              <a:t>Extract_min</a:t>
            </a:r>
            <a:r>
              <a:rPr lang="en-US" dirty="0">
                <a:latin typeface="Lucida Sans Typewriter" panose="020B0509030504030204" pitchFamily="49" charset="0"/>
              </a:rPr>
              <a:t> ( Q )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For each v ϵ </a:t>
            </a:r>
            <a:r>
              <a:rPr lang="en-US" dirty="0" err="1">
                <a:latin typeface="Lucida Sans Typewriter" panose="020B0509030504030204" pitchFamily="49" charset="0"/>
              </a:rPr>
              <a:t>Adj</a:t>
            </a:r>
            <a:r>
              <a:rPr lang="en-US" dirty="0">
                <a:latin typeface="Lucida Sans Typewriter" panose="020B0509030504030204" pitchFamily="49" charset="0"/>
              </a:rPr>
              <a:t> [ u ]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Do if v ϵ Q and u ( v ) &lt; key [ v ]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	Then key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w ( u, v )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					π [ v ] </a:t>
            </a:r>
            <a:r>
              <a:rPr lang="en-US" dirty="0">
                <a:latin typeface="Lucida Sans Typewriter" panose="020B0509030504030204" pitchFamily="49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Lucida Sans Typewriter" panose="020B0509030504030204" pitchFamily="49" charset="0"/>
              </a:rPr>
              <a:t> u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 </a:t>
            </a:r>
            <a:r>
              <a:rPr lang="en-US" dirty="0" smtClean="0">
                <a:latin typeface="Lucida Sans Typewriter" panose="020B0509030504030204" pitchFamily="49" charset="0"/>
              </a:rPr>
              <a:t>MST </a:t>
            </a:r>
            <a:r>
              <a:rPr lang="en-US" dirty="0">
                <a:latin typeface="Lucida Sans Typewriter" panose="020B0509030504030204" pitchFamily="49" charset="0"/>
              </a:rPr>
              <a:t>= { ( v, π  [ v ] ) </a:t>
            </a:r>
            <a:r>
              <a:rPr lang="en-US" dirty="0" smtClean="0">
                <a:latin typeface="Lucida Sans Typewriter" panose="020B05090305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88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Dijkstra’s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[5]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(https://www.youtube.com/watch?v=xhG2DyCX3uA) </a:t>
            </a:r>
            <a:r>
              <a:rPr lang="en-US" sz="27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(MIT 6.046J 2005)</a:t>
            </a:r>
            <a:endParaRPr lang="en-US" sz="27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903596" cy="452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For each v </a:t>
            </a:r>
            <a:r>
              <a:rPr lang="en-US" sz="1800" dirty="0">
                <a:latin typeface="Lucida Sans Typewriter" panose="020B0509030504030204" pitchFamily="49" charset="0"/>
              </a:rPr>
              <a:t>ϵ </a:t>
            </a:r>
            <a:r>
              <a:rPr lang="en-US" sz="1800" dirty="0" smtClean="0"/>
              <a:t>V – { s 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do d [ v ]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>
                <a:latin typeface="Lucida Sans Typewriter" panose="020B0509030504030204" pitchFamily="49" charset="0"/>
              </a:rPr>
              <a:t>∞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 [ s ]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>
                <a:latin typeface="Lucida Sans Typewriter" panose="020B0509030504030204" pitchFamily="49" charset="0"/>
              </a:rPr>
              <a:t>0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S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>
                <a:latin typeface="Lucida Sans Typewriter" panose="020B0509030504030204" pitchFamily="49" charset="0"/>
              </a:rPr>
              <a:t>Ø</a:t>
            </a:r>
          </a:p>
          <a:p>
            <a:pPr marL="0" indent="0">
              <a:buNone/>
            </a:pPr>
            <a:r>
              <a:rPr lang="en-US" sz="1800" dirty="0" smtClean="0"/>
              <a:t>Q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/>
              <a:t>v</a:t>
            </a:r>
          </a:p>
          <a:p>
            <a:pPr marL="0" indent="0">
              <a:buNone/>
            </a:pPr>
            <a:endParaRPr lang="en-US" sz="1800" dirty="0" smtClean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sz="1800" dirty="0" smtClean="0"/>
              <a:t>While Q  </a:t>
            </a:r>
            <a:r>
              <a:rPr lang="en-US" sz="1800" dirty="0" smtClean="0">
                <a:latin typeface="Lucida Sans Typewriter" panose="020B0509030504030204" pitchFamily="49" charset="0"/>
              </a:rPr>
              <a:t>≠ Ø, </a:t>
            </a:r>
            <a:r>
              <a:rPr lang="en-US" sz="1800" dirty="0" smtClean="0"/>
              <a:t>S </a:t>
            </a:r>
            <a:r>
              <a:rPr lang="en-US" sz="1800" dirty="0" smtClean="0">
                <a:sym typeface="Wingdings" panose="05000000000000000000" pitchFamily="2" charset="2"/>
              </a:rPr>
              <a:t> S U { u }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D</a:t>
            </a:r>
            <a:r>
              <a:rPr lang="en-US" sz="1800" dirty="0" smtClean="0">
                <a:sym typeface="Wingdings" panose="05000000000000000000" pitchFamily="2" charset="2"/>
              </a:rPr>
              <a:t>o u  </a:t>
            </a:r>
            <a:r>
              <a:rPr lang="en-US" sz="1800" dirty="0" err="1" smtClean="0">
                <a:sym typeface="Wingdings" panose="05000000000000000000" pitchFamily="2" charset="2"/>
              </a:rPr>
              <a:t>Extract_Min</a:t>
            </a:r>
            <a:r>
              <a:rPr lang="en-US" sz="1800" dirty="0" smtClean="0">
                <a:sym typeface="Wingdings" panose="05000000000000000000" pitchFamily="2" charset="2"/>
              </a:rPr>
              <a:t> ( Q )</a:t>
            </a:r>
          </a:p>
          <a:p>
            <a:pPr marL="0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		For each v </a:t>
            </a:r>
            <a:r>
              <a:rPr lang="en-US" sz="1800" dirty="0">
                <a:latin typeface="Lucida Sans Typewriter" panose="020B0509030504030204" pitchFamily="49" charset="0"/>
              </a:rPr>
              <a:t>ϵ </a:t>
            </a:r>
            <a:r>
              <a:rPr lang="en-US" sz="1800" dirty="0" err="1" smtClean="0">
                <a:sym typeface="Wingdings" panose="05000000000000000000" pitchFamily="2" charset="2"/>
              </a:rPr>
              <a:t>Adj</a:t>
            </a:r>
            <a:r>
              <a:rPr lang="en-US" sz="1800" dirty="0" smtClean="0">
                <a:sym typeface="Wingdings" panose="05000000000000000000" pitchFamily="2" charset="2"/>
              </a:rPr>
              <a:t> [ u ]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			Do if d [ v ] &gt; d [ u ] + w ( u, v )</a:t>
            </a:r>
          </a:p>
          <a:p>
            <a:pPr marL="914400" lvl="2" indent="0">
              <a:spcBef>
                <a:spcPts val="1000"/>
              </a:spcBef>
              <a:buNone/>
            </a:pPr>
            <a:r>
              <a:rPr lang="en-US" dirty="0" smtClean="0">
                <a:sym typeface="Wingdings" panose="05000000000000000000" pitchFamily="2" charset="2"/>
              </a:rPr>
              <a:t>			Then d [ v ]  d [ u ] + w ( u, v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8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endParaRPr lang="en-US" sz="60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86456"/>
            <a:ext cx="9613861" cy="487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d [ s ]  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dirty="0" smtClean="0"/>
              <a:t>For each v </a:t>
            </a:r>
            <a:r>
              <a:rPr lang="en-US" dirty="0" smtClean="0">
                <a:latin typeface="Lucida Sans Typewriter" panose="020B0509030504030204" pitchFamily="49" charset="0"/>
              </a:rPr>
              <a:t>ϵ </a:t>
            </a:r>
            <a:r>
              <a:rPr lang="en-US" dirty="0" smtClean="0"/>
              <a:t>V – { s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d [ v ]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>
                <a:latin typeface="Lucida Sans Typewriter" panose="020B0509030504030204" pitchFamily="49" charset="0"/>
              </a:rPr>
              <a:t>∞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I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/>
              <a:t>1 to | v | - 1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 for each Edge (u, v) </a:t>
            </a:r>
            <a:r>
              <a:rPr lang="en-US" dirty="0" smtClean="0">
                <a:latin typeface="Lucida Sans Typewriter" panose="020B0509030504030204" pitchFamily="49" charset="0"/>
              </a:rPr>
              <a:t>ϵ </a:t>
            </a:r>
            <a:r>
              <a:rPr lang="en-US" dirty="0" smtClean="0"/>
              <a:t>E</a:t>
            </a:r>
          </a:p>
          <a:p>
            <a:pPr marL="0" indent="0">
              <a:buNone/>
            </a:pPr>
            <a:r>
              <a:rPr lang="en-US" dirty="0" smtClean="0"/>
              <a:t>		do if </a:t>
            </a:r>
            <a:r>
              <a:rPr lang="en-US" dirty="0"/>
              <a:t>d [ v ] </a:t>
            </a:r>
            <a:r>
              <a:rPr lang="en-US" dirty="0" smtClean="0"/>
              <a:t>&gt; </a:t>
            </a:r>
            <a:r>
              <a:rPr lang="en-US" dirty="0"/>
              <a:t>d [ u ] + w ( u, v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then d [ v 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 smtClean="0"/>
              <a:t> d [ u ] + w ( u, v 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each edge 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dirty="0">
                <a:latin typeface="Lucida Sans Typewriter" panose="020B0509030504030204" pitchFamily="49" charset="0"/>
              </a:rPr>
              <a:t>ϵ </a:t>
            </a:r>
            <a:r>
              <a:rPr lang="en-US" dirty="0" smtClean="0"/>
              <a:t>E</a:t>
            </a:r>
          </a:p>
          <a:p>
            <a:pPr marL="0" indent="0">
              <a:buNone/>
            </a:pPr>
            <a:r>
              <a:rPr lang="en-US" dirty="0" smtClean="0"/>
              <a:t>	do if d [ v ] &gt; d [ u ] + w ( d, v 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then fail (negative cycle exists)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1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848" y="2336873"/>
            <a:ext cx="7908334" cy="3599316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LCS ( x, y, </a:t>
            </a:r>
            <a:r>
              <a:rPr lang="en-US" dirty="0" err="1" smtClean="0"/>
              <a:t>i</a:t>
            </a:r>
            <a:r>
              <a:rPr lang="en-US" dirty="0" smtClean="0"/>
              <a:t>, j )</a:t>
            </a:r>
          </a:p>
          <a:p>
            <a:pPr marL="0" indent="0">
              <a:buNone/>
            </a:pPr>
            <a:r>
              <a:rPr lang="en-US" dirty="0" smtClean="0"/>
              <a:t>If x [ I ] = y [ j ]</a:t>
            </a:r>
          </a:p>
          <a:p>
            <a:pPr marL="457200" lvl="1" indent="0">
              <a:buNone/>
            </a:pPr>
            <a:r>
              <a:rPr lang="en-US" dirty="0" smtClean="0"/>
              <a:t>Then c [ </a:t>
            </a:r>
            <a:r>
              <a:rPr lang="en-US" dirty="0" err="1" smtClean="0"/>
              <a:t>i</a:t>
            </a:r>
            <a:r>
              <a:rPr lang="en-US" dirty="0" smtClean="0"/>
              <a:t>, j ]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/>
              <a:t>LCS ( x, y, i-1, j-1 ) + 1</a:t>
            </a:r>
          </a:p>
          <a:p>
            <a:pPr marL="457200" lvl="1" indent="0">
              <a:buNone/>
            </a:pPr>
            <a:r>
              <a:rPr lang="en-US" dirty="0" smtClean="0"/>
              <a:t>Else c [ </a:t>
            </a:r>
            <a:r>
              <a:rPr lang="en-US" dirty="0" err="1" smtClean="0"/>
              <a:t>i</a:t>
            </a:r>
            <a:r>
              <a:rPr lang="en-US" dirty="0" smtClean="0"/>
              <a:t>, j ]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smtClean="0"/>
              <a:t>max { LCS ( x, y, i-1, j ), LCS ( x, y, </a:t>
            </a:r>
            <a:r>
              <a:rPr lang="en-US" dirty="0" err="1" smtClean="0"/>
              <a:t>i</a:t>
            </a:r>
            <a:r>
              <a:rPr lang="en-US" dirty="0" smtClean="0"/>
              <a:t>, j-1 )  }</a:t>
            </a:r>
          </a:p>
          <a:p>
            <a:pPr marL="0" indent="0">
              <a:buNone/>
            </a:pPr>
            <a:r>
              <a:rPr lang="en-US" dirty="0" smtClean="0"/>
              <a:t>Return c [ </a:t>
            </a:r>
            <a:r>
              <a:rPr lang="en-US" dirty="0" err="1" smtClean="0"/>
              <a:t>i</a:t>
            </a:r>
            <a:r>
              <a:rPr lang="en-US" dirty="0" smtClean="0"/>
              <a:t>, j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LCS – Least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209186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7283" y="2336873"/>
            <a:ext cx="7466899" cy="3599316"/>
          </a:xfrm>
        </p:spPr>
        <p:txBody>
          <a:bodyPr/>
          <a:lstStyle/>
          <a:p>
            <a:r>
              <a:rPr lang="en-US" dirty="0" smtClean="0"/>
              <a:t>Fibonacci Heap</a:t>
            </a:r>
          </a:p>
          <a:p>
            <a:r>
              <a:rPr lang="en-US" dirty="0" smtClean="0"/>
              <a:t>Binary Heap</a:t>
            </a:r>
            <a:endParaRPr lang="en-US" dirty="0" smtClean="0"/>
          </a:p>
          <a:p>
            <a:r>
              <a:rPr lang="en-US" dirty="0" smtClean="0"/>
              <a:t>Nonlinear </a:t>
            </a:r>
            <a:r>
              <a:rPr lang="en-US" dirty="0"/>
              <a:t>Programming</a:t>
            </a:r>
          </a:p>
          <a:p>
            <a:r>
              <a:rPr lang="en-US" dirty="0"/>
              <a:t>Simplex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Integer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Stochastic Gradient Descent</a:t>
            </a:r>
          </a:p>
          <a:p>
            <a:r>
              <a:rPr lang="en-US" dirty="0"/>
              <a:t>Simulated Annealing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239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703</TotalTime>
  <Words>601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Lucida Sans Typewriter</vt:lpstr>
      <vt:lpstr>Times New Roman</vt:lpstr>
      <vt:lpstr>Trebuchet MS</vt:lpstr>
      <vt:lpstr>Wingdings</vt:lpstr>
      <vt:lpstr>Berlin</vt:lpstr>
      <vt:lpstr>Artificial Intelligence  Cheat Sheet</vt:lpstr>
      <vt:lpstr>Table of Contents</vt:lpstr>
      <vt:lpstr>Gradient Descent (CS 229, Andrew Ng, Stanford) </vt:lpstr>
      <vt:lpstr>Gradient Descent with Momentum</vt:lpstr>
      <vt:lpstr>Greedy Algorithm (Prim’s Algorithm) (https://www.youtube.com/watch?v=FPEMBWg_WlY) MIT 6.046J</vt:lpstr>
      <vt:lpstr>Dijkstra’s Algorithm [5] (https://www.youtube.com/watch?v=xhG2DyCX3uA) (MIT 6.046J 2005)</vt:lpstr>
      <vt:lpstr>Bellman-Ford</vt:lpstr>
      <vt:lpstr>Dynamic Programming</vt:lpstr>
      <vt:lpstr>Future Work</vt:lpstr>
      <vt:lpstr>References</vt:lpstr>
      <vt:lpstr>Presented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73</cp:revision>
  <dcterms:created xsi:type="dcterms:W3CDTF">2021-04-02T13:19:47Z</dcterms:created>
  <dcterms:modified xsi:type="dcterms:W3CDTF">2021-04-05T22:56:23Z</dcterms:modified>
</cp:coreProperties>
</file>