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PEMBWg_Wl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</a:t>
            </a:r>
            <a:br>
              <a:rPr lang="en-US" sz="48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Cheat Sheet</a:t>
            </a:r>
            <a:endParaRPr lang="en-US" sz="48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i="1" dirty="0"/>
              <a:t>OPTIMIZATION </a:t>
            </a:r>
            <a:r>
              <a:rPr lang="en-US" sz="4000" b="1" i="1" dirty="0" smtClean="0"/>
              <a:t>ALGORITHMS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287009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</a:t>
            </a:r>
            <a:r>
              <a:rPr lang="en-US" sz="4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Descent</a:t>
            </a:r>
            <a: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(gold standard)</a:t>
            </a:r>
            <a:endParaRPr lang="en-US" sz="28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546" y="2336873"/>
            <a:ext cx="8040414" cy="3599316"/>
          </a:xfrm>
        </p:spPr>
        <p:txBody>
          <a:bodyPr/>
          <a:lstStyle/>
          <a:p>
            <a:pPr marL="0" indent="0">
              <a:buNone/>
            </a:pPr>
            <a:endParaRPr lang="en-US" sz="4400" u="sng" dirty="0" smtClean="0"/>
          </a:p>
          <a:p>
            <a:pPr marL="0" indent="0">
              <a:buNone/>
            </a:pPr>
            <a:r>
              <a:rPr lang="en-US" sz="3600" u="sng" dirty="0" err="1" smtClean="0"/>
              <a:t>y</a:t>
            </a:r>
            <a:r>
              <a:rPr lang="en-US" sz="3600" baseline="-25000" dirty="0" err="1" smtClean="0"/>
              <a:t>j</a:t>
            </a:r>
            <a:r>
              <a:rPr lang="en-US" sz="3600" dirty="0" smtClean="0"/>
              <a:t> </a:t>
            </a:r>
            <a:r>
              <a:rPr lang="en-US" sz="3600" dirty="0">
                <a:sym typeface="Wingdings" panose="05000000000000000000" pitchFamily="2" charset="2"/>
              </a:rPr>
              <a:t></a:t>
            </a:r>
            <a:r>
              <a:rPr lang="en-US" sz="3600" dirty="0"/>
              <a:t> </a:t>
            </a:r>
            <a:r>
              <a:rPr lang="en-US" sz="3600" dirty="0" err="1"/>
              <a:t>y</a:t>
            </a:r>
            <a:r>
              <a:rPr lang="en-US" sz="3600" baseline="-25000" dirty="0" err="1"/>
              <a:t>j</a:t>
            </a:r>
            <a:r>
              <a:rPr lang="en-US" sz="3600" dirty="0"/>
              <a:t> – α ∂</a:t>
            </a:r>
            <a:r>
              <a:rPr lang="en-US" sz="3600" baseline="-25000" dirty="0"/>
              <a:t>j </a:t>
            </a:r>
            <a:r>
              <a:rPr lang="en-US" sz="3600" dirty="0" err="1"/>
              <a:t>J</a:t>
            </a:r>
            <a:r>
              <a:rPr lang="en-US" sz="3600" dirty="0"/>
              <a:t> ( y</a:t>
            </a:r>
            <a:r>
              <a:rPr lang="en-US" sz="3600" baseline="-25000" dirty="0"/>
              <a:t> j</a:t>
            </a:r>
            <a:r>
              <a:rPr lang="en-US" sz="3600" dirty="0"/>
              <a:t> )</a:t>
            </a:r>
          </a:p>
          <a:p>
            <a:pPr marL="0" indent="0">
              <a:buNone/>
            </a:pPr>
            <a:r>
              <a:rPr lang="en-US" sz="3600" dirty="0"/>
              <a:t>J – Objective Function (Cost Function)</a:t>
            </a:r>
          </a:p>
          <a:p>
            <a:pPr marL="0" indent="0">
              <a:buNone/>
            </a:pPr>
            <a:r>
              <a:rPr lang="en-US" sz="3600" dirty="0"/>
              <a:t>α – Learning Rate (α = 0.01</a:t>
            </a:r>
            <a:r>
              <a:rPr lang="en-US" sz="3600" dirty="0" smtClean="0"/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7284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 with </a:t>
            </a:r>
            <a: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Momentum</a:t>
            </a:r>
            <a:endParaRPr lang="en-US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1107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     (</a:t>
            </a:r>
            <a:r>
              <a:rPr lang="en-US" sz="1800" dirty="0" smtClean="0"/>
              <a:t>Less often used)</a:t>
            </a:r>
            <a:endParaRPr lang="en-US" sz="1800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52" y="2130194"/>
            <a:ext cx="5934645" cy="296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65" y="5363553"/>
            <a:ext cx="3017393" cy="10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7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 Algorithm (Prim’s Algorithm)</a:t>
            </a:r>
            <a:b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sz="2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sz="20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www.youtube.com/watch?v=FPEMBWg_WlY</a:t>
            </a:r>
            <a:r>
              <a:rPr lang="en-US" sz="20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MIT 6.046J</a:t>
            </a:r>
            <a:endParaRPr lang="en-US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Q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V</a:t>
            </a:r>
          </a:p>
          <a:p>
            <a:pPr marL="0" indent="0">
              <a:buNone/>
            </a:pPr>
            <a:r>
              <a:rPr lang="en-US" dirty="0"/>
              <a:t>key [ v ]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∞, ꓯ v ϵ V</a:t>
            </a:r>
          </a:p>
          <a:p>
            <a:pPr marL="0" indent="0">
              <a:buNone/>
            </a:pPr>
            <a:r>
              <a:rPr lang="en-US" dirty="0"/>
              <a:t>key [ s ] = 0 for arbitrary s ϵ v</a:t>
            </a:r>
          </a:p>
          <a:p>
            <a:pPr marL="0" indent="0">
              <a:buNone/>
            </a:pPr>
            <a:r>
              <a:rPr lang="en-US" dirty="0"/>
              <a:t>While Q ≠ φ</a:t>
            </a:r>
          </a:p>
          <a:p>
            <a:pPr marL="0" indent="0">
              <a:buNone/>
            </a:pPr>
            <a:r>
              <a:rPr lang="en-US" dirty="0"/>
              <a:t>	Do u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</a:t>
            </a:r>
            <a:r>
              <a:rPr lang="en-US" dirty="0" err="1"/>
              <a:t>Extract_min</a:t>
            </a:r>
            <a:r>
              <a:rPr lang="en-US" dirty="0"/>
              <a:t> ( Q )</a:t>
            </a:r>
          </a:p>
          <a:p>
            <a:pPr marL="0" indent="0">
              <a:buNone/>
            </a:pPr>
            <a:r>
              <a:rPr lang="en-US" dirty="0"/>
              <a:t>		For each v ϵ </a:t>
            </a:r>
            <a:r>
              <a:rPr lang="en-US" dirty="0" err="1"/>
              <a:t>Adj</a:t>
            </a:r>
            <a:r>
              <a:rPr lang="en-US" dirty="0"/>
              <a:t> [ u ]</a:t>
            </a:r>
          </a:p>
          <a:p>
            <a:pPr marL="0" indent="0">
              <a:buNone/>
            </a:pPr>
            <a:r>
              <a:rPr lang="en-US" dirty="0"/>
              <a:t>			Do if v ϵ Q and u ( v ) &lt; key [ v ]</a:t>
            </a:r>
          </a:p>
          <a:p>
            <a:pPr marL="0" indent="0">
              <a:buNone/>
            </a:pPr>
            <a:r>
              <a:rPr lang="en-US" dirty="0"/>
              <a:t>				Then key [ v ]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w ( u, v )</a:t>
            </a:r>
          </a:p>
          <a:p>
            <a:pPr marL="0" indent="0">
              <a:buNone/>
            </a:pPr>
            <a:r>
              <a:rPr lang="en-US" dirty="0"/>
              <a:t>					π [ v ]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u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MST </a:t>
            </a:r>
            <a:r>
              <a:rPr lang="en-US" dirty="0"/>
              <a:t>= { ( v, π  [ v ] ) </a:t>
            </a: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188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endParaRPr lang="en-US" sz="72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i="1" dirty="0" smtClean="0"/>
              <a:t>John Schutkeker</a:t>
            </a:r>
          </a:p>
          <a:p>
            <a:pPr marL="0" indent="0" algn="ctr">
              <a:buNone/>
            </a:pPr>
            <a:r>
              <a:rPr lang="en-US" sz="4400" i="1" dirty="0" smtClean="0"/>
              <a:t>NLM Physics Corp.</a:t>
            </a:r>
          </a:p>
          <a:p>
            <a:pPr marL="0" indent="0" algn="ctr">
              <a:buNone/>
            </a:pPr>
            <a:r>
              <a:rPr lang="en-US" sz="4400" i="1" dirty="0" smtClean="0"/>
              <a:t>Royal Oak, MI, 48073</a:t>
            </a:r>
          </a:p>
          <a:p>
            <a:pPr marL="0" indent="0" algn="ctr">
              <a:buNone/>
            </a:pPr>
            <a:fld id="{6199AAC8-460C-4911-9FFB-701238C59D0B}" type="datetime4">
              <a:rPr lang="en-US" sz="4400" i="1"/>
              <a:t>April 2, 2021</a:t>
            </a:fld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198962653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39</TotalTime>
  <Words>188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Wingdings</vt:lpstr>
      <vt:lpstr>Berlin</vt:lpstr>
      <vt:lpstr>Artificial Intelligence  Cheat Sheet</vt:lpstr>
      <vt:lpstr>Gradient Descent (gold standard)</vt:lpstr>
      <vt:lpstr>Gradient Descent with Momentum</vt:lpstr>
      <vt:lpstr>Greedy Algorithm (Prim’s Algorithm) (https://www.youtube.com/watch?v=FPEMBWg_WlY) MIT 6.046J</vt:lpstr>
      <vt:lpstr>Presented by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</cp:revision>
  <dcterms:created xsi:type="dcterms:W3CDTF">2021-04-02T13:19:47Z</dcterms:created>
  <dcterms:modified xsi:type="dcterms:W3CDTF">2021-04-02T16:20:27Z</dcterms:modified>
</cp:coreProperties>
</file>