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embeddings/oleObject1.bin" ContentType="application/vnd.openxmlformats-officedocument.oleObject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embeddings/oleObject2.bin" ContentType="application/vnd.openxmlformats-officedocument.oleObject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embeddings/oleObject3.bin" ContentType="application/vnd.openxmlformats-officedocument.oleObject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embeddings/oleObject4.bin" ContentType="application/vnd.openxmlformats-officedocument.oleObject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8" r:id="rId2"/>
    <p:sldId id="316" r:id="rId3"/>
    <p:sldId id="337" r:id="rId4"/>
    <p:sldId id="275" r:id="rId5"/>
    <p:sldId id="300" r:id="rId6"/>
    <p:sldId id="342" r:id="rId7"/>
    <p:sldId id="301" r:id="rId8"/>
    <p:sldId id="341" r:id="rId9"/>
    <p:sldId id="343" r:id="rId10"/>
    <p:sldId id="319" r:id="rId11"/>
    <p:sldId id="344" r:id="rId12"/>
    <p:sldId id="321" r:id="rId13"/>
    <p:sldId id="322" r:id="rId14"/>
    <p:sldId id="345" r:id="rId15"/>
    <p:sldId id="320" r:id="rId16"/>
    <p:sldId id="323" r:id="rId17"/>
    <p:sldId id="324" r:id="rId18"/>
    <p:sldId id="325" r:id="rId19"/>
    <p:sldId id="338" r:id="rId20"/>
    <p:sldId id="326" r:id="rId21"/>
    <p:sldId id="327" r:id="rId22"/>
    <p:sldId id="328" r:id="rId23"/>
    <p:sldId id="339" r:id="rId24"/>
    <p:sldId id="329" r:id="rId25"/>
    <p:sldId id="330" r:id="rId26"/>
    <p:sldId id="331" r:id="rId27"/>
    <p:sldId id="346" r:id="rId28"/>
    <p:sldId id="340" r:id="rId29"/>
    <p:sldId id="332" r:id="rId30"/>
    <p:sldId id="333" r:id="rId31"/>
    <p:sldId id="334" r:id="rId32"/>
    <p:sldId id="335" r:id="rId33"/>
    <p:sldId id="336" r:id="rId34"/>
  </p:sldIdLst>
  <p:sldSz cx="9144000" cy="6858000" type="screen4x3"/>
  <p:notesSz cx="6858000" cy="9144000"/>
  <p:custDataLst>
    <p:tags r:id="rId3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6407" autoAdjust="0"/>
  </p:normalViewPr>
  <p:slideViewPr>
    <p:cSldViewPr showGuides="1">
      <p:cViewPr varScale="1">
        <p:scale>
          <a:sx n="114" d="100"/>
          <a:sy n="114" d="100"/>
        </p:scale>
        <p:origin x="-848" y="-104"/>
      </p:cViewPr>
      <p:guideLst>
        <p:guide orient="horz" pos="3884"/>
        <p:guide orient="horz" pos="391"/>
        <p:guide orient="horz" pos="4110"/>
        <p:guide orient="horz" pos="436"/>
        <p:guide orient="horz" pos="663"/>
        <p:guide orient="horz" pos="164"/>
        <p:guide pos="5602"/>
        <p:guide pos="4604"/>
        <p:guide pos="158"/>
        <p:guide pos="4468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2652" y="750"/>
      </p:cViewPr>
      <p:guideLst>
        <p:guide orient="horz" pos="2744"/>
        <p:guide pos="164"/>
        <p:guide pos="4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tags" Target="tags/tag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1" Type="http://schemas.openxmlformats.org/officeDocument/2006/relationships/theme" Target="../theme/theme3.xml"/><Relationship Id="rId2" Type="http://schemas.openxmlformats.org/officeDocument/2006/relationships/tags" Target="../tags/tag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27.07.14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3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142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1" Type="http://schemas.openxmlformats.org/officeDocument/2006/relationships/theme" Target="../theme/theme2.xml"/><Relationship Id="rId2" Type="http://schemas.openxmlformats.org/officeDocument/2006/relationships/tags" Target="../tags/tag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6056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60350" y="4343400"/>
            <a:ext cx="63373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27.07.14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4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5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4467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000" b="1" kern="1200">
        <a:solidFill>
          <a:schemeClr val="accent3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9" Type="http://schemas.openxmlformats.org/officeDocument/2006/relationships/hyperlink" Target="http://de.wikipedia.org/wiki/Fehlertoleranz" TargetMode="External"/><Relationship Id="rId20" Type="http://schemas.openxmlformats.org/officeDocument/2006/relationships/hyperlink" Target="http://de.wikipedia.org/wiki/Testbarkeit" TargetMode="External"/><Relationship Id="rId21" Type="http://schemas.openxmlformats.org/officeDocument/2006/relationships/hyperlink" Target="http://de.wikipedia.org/wiki/Plattformunabh%C3%A4ngigkeit" TargetMode="External"/><Relationship Id="rId22" Type="http://schemas.openxmlformats.org/officeDocument/2006/relationships/hyperlink" Target="http://de.wikipedia.org/wiki/Koexistenz" TargetMode="External"/><Relationship Id="rId10" Type="http://schemas.openxmlformats.org/officeDocument/2006/relationships/hyperlink" Target="http://de.wikipedia.org/wiki/Gebrauchstauglichkeit_(Produkt)" TargetMode="External"/><Relationship Id="rId11" Type="http://schemas.openxmlformats.org/officeDocument/2006/relationships/hyperlink" Target="http://de.wikipedia.org/wiki/Software-Ergonomie" TargetMode="External"/><Relationship Id="rId12" Type="http://schemas.openxmlformats.org/officeDocument/2006/relationships/hyperlink" Target="http://de.wikipedia.org/wiki/Benutzerfreundlichkeit" TargetMode="External"/><Relationship Id="rId13" Type="http://schemas.openxmlformats.org/officeDocument/2006/relationships/hyperlink" Target="http://de.wikipedia.org/wiki/Attraktivit%C3%A4t" TargetMode="External"/><Relationship Id="rId14" Type="http://schemas.openxmlformats.org/officeDocument/2006/relationships/hyperlink" Target="http://de.wikipedia.org/wiki/Effizienz_(Informatik)" TargetMode="External"/><Relationship Id="rId15" Type="http://schemas.openxmlformats.org/officeDocument/2006/relationships/hyperlink" Target="http://de.wikipedia.org/wiki/Leistung_(Informatik)" TargetMode="External"/><Relationship Id="rId16" Type="http://schemas.openxmlformats.org/officeDocument/2006/relationships/hyperlink" Target="http://de.wikipedia.org/wiki/Komplexit%C3%A4t_(Informatik)" TargetMode="External"/><Relationship Id="rId17" Type="http://schemas.openxmlformats.org/officeDocument/2006/relationships/hyperlink" Target="http://de.wikipedia.org/wiki/Wartbarkeit" TargetMode="External"/><Relationship Id="rId18" Type="http://schemas.openxmlformats.org/officeDocument/2006/relationships/hyperlink" Target="http://de.wikipedia.org/wiki/Modifizierbarkeit" TargetMode="External"/><Relationship Id="rId19" Type="http://schemas.openxmlformats.org/officeDocument/2006/relationships/hyperlink" Target="http://de.wikipedia.org/wiki/Stabilit%C3%A4t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de.wikipedia.org/wiki/Funktionalit%C3%A4t" TargetMode="External"/><Relationship Id="rId4" Type="http://schemas.openxmlformats.org/officeDocument/2006/relationships/hyperlink" Target="http://de.wikipedia.org/wiki/Richtigkeit" TargetMode="External"/><Relationship Id="rId5" Type="http://schemas.openxmlformats.org/officeDocument/2006/relationships/hyperlink" Target="http://de.wikipedia.org/wiki/Interoperabilit%C3%A4t" TargetMode="External"/><Relationship Id="rId6" Type="http://schemas.openxmlformats.org/officeDocument/2006/relationships/hyperlink" Target="http://de.wikipedia.org/wiki/Informationssicherheit" TargetMode="External"/><Relationship Id="rId7" Type="http://schemas.openxmlformats.org/officeDocument/2006/relationships/hyperlink" Target="http://de.wikipedia.org/wiki/Konformit%C3%A4t" TargetMode="External"/><Relationship Id="rId8" Type="http://schemas.openxmlformats.org/officeDocument/2006/relationships/hyperlink" Target="http://de.wikipedia.org/wiki/Zuverl%C3%A4ssigkeit_(Technik)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954B-B8C8-419A-AADE-F78AC99DD3F8}" type="datetime1">
              <a:rPr lang="de-DE" smtClean="0"/>
              <a:pPr/>
              <a:t>27.07.14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27.07.14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33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27.07.14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 tooltip="Funktionalität"/>
              </a:rPr>
              <a:t>Funktionalität</a:t>
            </a:r>
            <a:r>
              <a:rPr lang="de-DE" dirty="0"/>
              <a:t>: Inwieweit besitzt die Software die geforderten Funktionen? – Vorhandensein von Funktionen mit festgelegten Eigenschaften. Diese Funktionen erfüllen die definierten Anforderungen. </a:t>
            </a:r>
          </a:p>
          <a:p>
            <a:pPr lvl="1"/>
            <a:r>
              <a:rPr lang="de-DE" dirty="0" smtClean="0"/>
              <a:t>Angemessenheit, </a:t>
            </a:r>
            <a:r>
              <a:rPr lang="de-DE" dirty="0" smtClean="0">
                <a:hlinkClick r:id="rId4" tooltip="Richtigkeit"/>
              </a:rPr>
              <a:t>Richtigkeit</a:t>
            </a:r>
            <a:r>
              <a:rPr lang="de-DE" dirty="0" smtClean="0"/>
              <a:t>, </a:t>
            </a:r>
            <a:r>
              <a:rPr lang="de-DE" dirty="0" smtClean="0">
                <a:hlinkClick r:id="rId5" tooltip="Interoperabilität"/>
              </a:rPr>
              <a:t>Interoperabilität</a:t>
            </a:r>
            <a:r>
              <a:rPr lang="de-DE" dirty="0" smtClean="0"/>
              <a:t>, </a:t>
            </a:r>
            <a:r>
              <a:rPr lang="de-DE" dirty="0" smtClean="0">
                <a:hlinkClick r:id="rId6" tooltip="Informationssicherheit"/>
              </a:rPr>
              <a:t>Sicherheit</a:t>
            </a:r>
            <a:r>
              <a:rPr lang="de-DE" dirty="0" smtClean="0"/>
              <a:t>, Ordnungsmäßigkeit, </a:t>
            </a:r>
            <a:r>
              <a:rPr lang="de-DE" dirty="0" smtClean="0">
                <a:hlinkClick r:id="rId7" tooltip="Konformität"/>
              </a:rPr>
              <a:t>Konformität</a:t>
            </a:r>
            <a:r>
              <a:rPr lang="de-DE" dirty="0" smtClean="0"/>
              <a:t> </a:t>
            </a:r>
          </a:p>
          <a:p>
            <a:pPr marL="0" lvl="1" indent="0">
              <a:buNone/>
            </a:pPr>
            <a:r>
              <a:rPr lang="de-DE" dirty="0" smtClean="0">
                <a:hlinkClick r:id="rId8" tooltip="Zuverlässigkeit (Technik)"/>
              </a:rPr>
              <a:t>Zuverlässigkeit</a:t>
            </a:r>
            <a:r>
              <a:rPr lang="de-DE" dirty="0"/>
              <a:t>: Kann die Software ein bestimmtes Leistungsniveau unter bestimmten Bedingungen über einen bestimmten Zeitraum aufrechterhalten? – Fähigkeit der Software, ihr Leistungsniveau unter festgelegten Bedingungen über einen festgelegten Zeitraum zu bewahren. </a:t>
            </a:r>
          </a:p>
          <a:p>
            <a:pPr lvl="1"/>
            <a:r>
              <a:rPr lang="de-DE" dirty="0" smtClean="0"/>
              <a:t>Reife, </a:t>
            </a:r>
            <a:r>
              <a:rPr lang="de-DE" dirty="0" smtClean="0">
                <a:hlinkClick r:id="rId9" tooltip="Fehlertoleranz"/>
              </a:rPr>
              <a:t>Fehlertoleranz</a:t>
            </a:r>
            <a:r>
              <a:rPr lang="de-DE" dirty="0" smtClean="0"/>
              <a:t>, Wiederherstellbarkeit,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0" tooltip="Gebrauchstauglichkeit (Produkt)"/>
              </a:rPr>
              <a:t>Benutzbarkeit</a:t>
            </a:r>
            <a:r>
              <a:rPr lang="de-DE" dirty="0"/>
              <a:t>: Welchen Aufwand fordert der Einsatz der Software von den Benutzern und wie wird er von diesen beurteilt? – Aufwand, der zur Benutzung erforderlich ist, und individuelle Beurteilung der Benutzung durch eine festgelegte oder vorausgesetzte Benutzergruppe. Siehe auch </a:t>
            </a:r>
            <a:r>
              <a:rPr lang="de-DE" dirty="0">
                <a:hlinkClick r:id="rId11" tooltip="Software-Ergonomie"/>
              </a:rPr>
              <a:t>Software-Ergonomie</a:t>
            </a:r>
            <a:r>
              <a:rPr lang="de-DE" dirty="0"/>
              <a:t>. </a:t>
            </a:r>
          </a:p>
          <a:p>
            <a:pPr lvl="1"/>
            <a:r>
              <a:rPr lang="de-DE" dirty="0" smtClean="0"/>
              <a:t>Verständlichkeit Erlernbarkeit, </a:t>
            </a:r>
            <a:r>
              <a:rPr lang="de-DE" dirty="0" smtClean="0">
                <a:hlinkClick r:id="rId12" tooltip="Benutzerfreundlichkeit"/>
              </a:rPr>
              <a:t>Bedienbarkeit</a:t>
            </a:r>
            <a:r>
              <a:rPr lang="de-DE" dirty="0" smtClean="0"/>
              <a:t>, </a:t>
            </a:r>
            <a:r>
              <a:rPr lang="de-DE" dirty="0" smtClean="0">
                <a:hlinkClick r:id="rId13" tooltip="Attraktivität"/>
              </a:rPr>
              <a:t>Attraktivität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4" tooltip="Effizienz (Informatik)"/>
              </a:rPr>
              <a:t>Effizienz</a:t>
            </a:r>
            <a:r>
              <a:rPr lang="de-DE" dirty="0"/>
              <a:t>: Wie liegt das Verhältnis zwischen Leistungsniveau der Software und eingesetzten Betriebsmitteln? – Verhältnis zwischen dem Leistungsniveau der Software und dem Umfang der eingesetzten Betriebsmittel unter festgelegten Bedingungen. </a:t>
            </a:r>
          </a:p>
          <a:p>
            <a:pPr lvl="1"/>
            <a:r>
              <a:rPr lang="de-DE" dirty="0" smtClean="0">
                <a:hlinkClick r:id="rId15" tooltip="Leistung (Informatik)"/>
              </a:rPr>
              <a:t>Zeitverhalten</a:t>
            </a:r>
            <a:r>
              <a:rPr lang="de-DE" dirty="0" smtClean="0"/>
              <a:t>, </a:t>
            </a:r>
            <a:r>
              <a:rPr lang="de-DE" dirty="0" smtClean="0">
                <a:hlinkClick r:id="rId16" tooltip="Komplexität (Informatik)"/>
              </a:rPr>
              <a:t>Verbrauchsverhalten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7" tooltip="Wartbarkeit"/>
              </a:rPr>
              <a:t>Wartbarkeit</a:t>
            </a:r>
            <a:r>
              <a:rPr lang="de-DE" dirty="0" smtClean="0"/>
              <a:t>/Änderbarkeit</a:t>
            </a:r>
            <a:r>
              <a:rPr lang="de-DE" dirty="0"/>
              <a:t>: Welchen Aufwand erfordert die Durchführung vorgegebener Änderungen an der Software? – Aufwand, der zur Durchführung vorgegebener Änderungen notwendig ist. Änderungen können Korrekturen, Verbesserungen oder Anpassungen an Änderungen der Umgebung, der Anforderungen oder der funktionalen Spezifikationen einschließen. </a:t>
            </a:r>
          </a:p>
          <a:p>
            <a:pPr lvl="1"/>
            <a:r>
              <a:rPr lang="de-DE" dirty="0" smtClean="0"/>
              <a:t>Analysierbarkeit, </a:t>
            </a:r>
            <a:r>
              <a:rPr lang="de-DE" dirty="0" smtClean="0">
                <a:hlinkClick r:id="rId18" tooltip="Modifizierbarkeit"/>
              </a:rPr>
              <a:t>Modifizierbarkeit</a:t>
            </a:r>
            <a:r>
              <a:rPr lang="de-DE" dirty="0" smtClean="0"/>
              <a:t>, </a:t>
            </a:r>
            <a:r>
              <a:rPr lang="de-DE" dirty="0" smtClean="0">
                <a:hlinkClick r:id="rId19" tooltip="Stabilität"/>
              </a:rPr>
              <a:t>Stabilität</a:t>
            </a:r>
            <a:r>
              <a:rPr lang="de-DE" dirty="0" smtClean="0"/>
              <a:t>, </a:t>
            </a:r>
            <a:r>
              <a:rPr lang="de-DE" dirty="0" smtClean="0">
                <a:hlinkClick r:id="rId20" tooltip="Testbarkeit"/>
              </a:rPr>
              <a:t>Testbarkeit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21" tooltip="Plattformunabhängigkeit"/>
              </a:rPr>
              <a:t>Übertragbarkeit</a:t>
            </a:r>
            <a:r>
              <a:rPr lang="de-DE" dirty="0"/>
              <a:t>: Wie leicht lässt sich die Software in eine andere Umgebung übertragen? – Eignung der Software, von der Umgebung in eine andere übertragen werden zu können. Umgebung kann organisatorische Umgebung, Hardware- oder Software-Umgebung sein. </a:t>
            </a:r>
          </a:p>
          <a:p>
            <a:pPr lvl="1"/>
            <a:r>
              <a:rPr lang="de-DE" dirty="0"/>
              <a:t>Anpassbarkeit: Fähigkeit der Software, diese an verschiedene Umgebungen anzupassen.</a:t>
            </a:r>
          </a:p>
          <a:p>
            <a:pPr lvl="1"/>
            <a:r>
              <a:rPr lang="de-DE" dirty="0"/>
              <a:t>Installierbarkeit: Aufwand, der zum Installieren der Software in einer festgelegten Umgebung notwendig ist.</a:t>
            </a:r>
          </a:p>
          <a:p>
            <a:pPr lvl="1"/>
            <a:r>
              <a:rPr lang="de-DE" dirty="0">
                <a:hlinkClick r:id="rId22" tooltip="Koexistenz"/>
              </a:rPr>
              <a:t>Koexistenz</a:t>
            </a:r>
            <a:r>
              <a:rPr lang="de-DE" dirty="0"/>
              <a:t>: Fähigkeit der Software neben einer anderen mit ähnlichen oder gleichen Funktionen zu arbeiten.</a:t>
            </a:r>
          </a:p>
          <a:p>
            <a:pPr lvl="1"/>
            <a:r>
              <a:rPr lang="de-DE" dirty="0"/>
              <a:t>Austauschbarkeit: Möglichkeit, diese Software anstelle einer spezifizierten anderen in der Umgebung jener Software zu verwenden, sowie der dafür notwendige Aufwand.</a:t>
            </a:r>
          </a:p>
          <a:p>
            <a:pPr lvl="1"/>
            <a:r>
              <a:rPr lang="de-DE" dirty="0"/>
              <a:t>Konformität: Grad, in dem die Software Normen oder Vereinbarungen zur Übertragbarkeit erfüllt.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50D3-0AEB-4393-8A29-FFC355146385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307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27.07.14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12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27.07.14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16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27.07.14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20</a:t>
            </a:fld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27.07.14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24</a:t>
            </a:fld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27.07.14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29</a:t>
            </a:fld>
            <a:endParaRPr 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27.07.14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31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2.bin"/><Relationship Id="rId8" Type="http://schemas.openxmlformats.org/officeDocument/2006/relationships/image" Target="../media/image1.emf"/><Relationship Id="rId9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slideMaster" Target="../slideMasters/slideMaster1.xml"/><Relationship Id="rId6" Type="http://schemas.openxmlformats.org/officeDocument/2006/relationships/oleObject" Target="../embeddings/oleObject4.bin"/><Relationship Id="rId7" Type="http://schemas.openxmlformats.org/officeDocument/2006/relationships/image" Target="../media/image1.emf"/><Relationship Id="rId8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tags" Target="../tags/tag1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3.bin"/><Relationship Id="rId8" Type="http://schemas.openxmlformats.org/officeDocument/2006/relationships/image" Target="../media/image1.emf"/><Relationship Id="rId1" Type="http://schemas.openxmlformats.org/officeDocument/2006/relationships/vmlDrawing" Target="../drawings/vmlDrawing3.vml"/><Relationship Id="rId2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79399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5661542"/>
            <a:ext cx="864235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2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Ort, Datum eingeben</a:t>
            </a:r>
          </a:p>
        </p:txBody>
      </p:sp>
      <p:pic>
        <p:nvPicPr>
          <p:cNvPr id="11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06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91AD34-C472-4D64-846F-8B487AA14261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807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D30F227-7979-4D82-A51B-D6ECC99FEF80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823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9144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250825" y="1628775"/>
            <a:ext cx="3313113" cy="2016125"/>
          </a:xfrm>
          <a:solidFill>
            <a:schemeClr val="bg1">
              <a:alpha val="8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F3C783-8EE4-4E46-9A80-813386CFF9DD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648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260350"/>
            <a:ext cx="6842125" cy="431800"/>
          </a:xfrm>
        </p:spPr>
        <p:txBody>
          <a:bodyPr tIns="0" bIns="36000"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0" cap="all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Position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480C303-BA93-4835-A165-8E867B3CF3F6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Textplatzhalter 19"/>
          <p:cNvSpPr>
            <a:spLocks noGrp="1"/>
          </p:cNvSpPr>
          <p:nvPr>
            <p:ph type="body" sz="quarter" idx="11"/>
          </p:nvPr>
        </p:nvSpPr>
        <p:spPr>
          <a:xfrm>
            <a:off x="251400" y="1052513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36842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1368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8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251400" y="299696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platzhalter 24"/>
          <p:cNvSpPr>
            <a:spLocks noGrp="1"/>
          </p:cNvSpPr>
          <p:nvPr>
            <p:ph type="body" sz="quarter" idx="15"/>
          </p:nvPr>
        </p:nvSpPr>
        <p:spPr>
          <a:xfrm>
            <a:off x="251973" y="342876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6"/>
          </p:nvPr>
        </p:nvSpPr>
        <p:spPr>
          <a:xfrm>
            <a:off x="251400" y="465319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/>
          </p:nvPr>
        </p:nvSpPr>
        <p:spPr>
          <a:xfrm>
            <a:off x="251973" y="508499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4" name="Textplatzhalter 19"/>
          <p:cNvSpPr>
            <a:spLocks noGrp="1"/>
          </p:cNvSpPr>
          <p:nvPr>
            <p:ph type="body" sz="quarter" idx="18"/>
          </p:nvPr>
        </p:nvSpPr>
        <p:spPr>
          <a:xfrm>
            <a:off x="4644010" y="1052670"/>
            <a:ext cx="4249165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2" name="Textplatzhalter 24"/>
          <p:cNvSpPr>
            <a:spLocks noGrp="1"/>
          </p:cNvSpPr>
          <p:nvPr>
            <p:ph type="body" sz="quarter" idx="19"/>
          </p:nvPr>
        </p:nvSpPr>
        <p:spPr>
          <a:xfrm>
            <a:off x="4644584" y="1484470"/>
            <a:ext cx="4248592" cy="4681380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33" name="Bildplatzhalter 21"/>
          <p:cNvSpPr>
            <a:spLocks noGrp="1"/>
          </p:cNvSpPr>
          <p:nvPr>
            <p:ph type="pic" sz="quarter" idx="12"/>
          </p:nvPr>
        </p:nvSpPr>
        <p:spPr>
          <a:xfrm>
            <a:off x="3203810" y="1196975"/>
            <a:ext cx="1152525" cy="1511300"/>
          </a:xfr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09545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&lt;Ihre Ansprechpartner&gt;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716020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7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6AAF10-A9A0-4D23-A804-9F7531110564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883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FBBC-8722-4D8C-891E-A8BCF7E2DD9A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1968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0825" y="1628751"/>
            <a:ext cx="864235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446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4643438" y="1628775"/>
            <a:ext cx="4249737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05748B9-88C4-4816-A272-8F2AD59942F5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75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8642350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8642350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A880631-A619-468F-8150-6BBC68E05E60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67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4642861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4642862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7B8CD47-D41E-4B60-A93C-3B8A1E32031C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35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4" y="1628775"/>
            <a:ext cx="68421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643510-3B0C-43FA-A71D-6291D3BE084C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582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8E4B05-8DF8-4C35-9AD7-17821B4794AA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457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1969" y="1628775"/>
            <a:ext cx="6840981" cy="2592388"/>
          </a:xfrm>
        </p:spPr>
        <p:txBody>
          <a:bodyPr anchor="b"/>
          <a:lstStyle>
            <a:lvl1pPr marL="180975" indent="-180975">
              <a:defRPr sz="2200"/>
            </a:lvl1pPr>
          </a:lstStyle>
          <a:p>
            <a:r>
              <a:rPr lang="de-DE" dirty="0" smtClean="0"/>
              <a:t>„Hier steht das Zitat“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365625"/>
            <a:ext cx="6842125" cy="287338"/>
          </a:xfrm>
        </p:spPr>
        <p:txBody>
          <a:bodyPr/>
          <a:lstStyle>
            <a:lvl1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2pPr>
            <a:lvl3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3pPr>
            <a:lvl4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4pPr>
            <a:lvl5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5pPr>
            <a:lvl6pPr marL="162000" indent="0">
              <a:buNone/>
              <a:defRPr/>
            </a:lvl6pPr>
            <a:lvl7pPr marL="162000" indent="0">
              <a:buNone/>
              <a:defRPr/>
            </a:lvl7pPr>
            <a:lvl8pPr marL="162000" indent="0">
              <a:buNone/>
              <a:defRPr/>
            </a:lvl8pPr>
            <a:lvl9pPr marL="162000" indent="0">
              <a:buNone/>
              <a:defRPr/>
            </a:lvl9pPr>
          </a:lstStyle>
          <a:p>
            <a:pPr lvl="0"/>
            <a:r>
              <a:rPr lang="de-DE" dirty="0" smtClean="0"/>
              <a:t>Hier steht der Autor.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7B8A89D-21FC-47B7-A13C-BEB7BC0CEE08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265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5.xml"/><Relationship Id="rId21" Type="http://schemas.openxmlformats.org/officeDocument/2006/relationships/tags" Target="../tags/tag6.xml"/><Relationship Id="rId22" Type="http://schemas.openxmlformats.org/officeDocument/2006/relationships/tags" Target="../tags/tag7.xml"/><Relationship Id="rId23" Type="http://schemas.openxmlformats.org/officeDocument/2006/relationships/tags" Target="../tags/tag8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26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vmlDrawing" Target="../drawings/vmlDrawing1.vml"/><Relationship Id="rId17" Type="http://schemas.openxmlformats.org/officeDocument/2006/relationships/tags" Target="../tags/tag2.xml"/><Relationship Id="rId18" Type="http://schemas.openxmlformats.org/officeDocument/2006/relationships/tags" Target="../tags/tag3.xml"/><Relationship Id="rId1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9144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 bwMode="gray">
          <a:xfrm>
            <a:off x="251969" y="908650"/>
            <a:ext cx="8640631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251970" y="1628750"/>
            <a:ext cx="864063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  <a:endParaRPr lang="de-DE" dirty="0"/>
          </a:p>
        </p:txBody>
      </p:sp>
      <p:sp>
        <p:nvSpPr>
          <p:cNvPr id="10" name="Rechteck 9"/>
          <p:cNvSpPr/>
          <p:nvPr>
            <p:custDataLst>
              <p:tags r:id="rId20"/>
            </p:custDataLst>
          </p:nvPr>
        </p:nvSpPr>
        <p:spPr bwMode="gray">
          <a:xfrm>
            <a:off x="251970" y="6525430"/>
            <a:ext cx="136762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 bwMode="gray">
          <a:xfrm>
            <a:off x="1748410" y="6525430"/>
            <a:ext cx="7353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84FDEB67-925E-45B5-BD47-77FD69118CB4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 bwMode="gray">
          <a:xfrm>
            <a:off x="2556500" y="6525430"/>
            <a:ext cx="5616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8244510" y="6525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VCT_Marker_ID_12" hidden="1"/>
          <p:cNvSpPr/>
          <p:nvPr>
            <p:custDataLst>
              <p:tags r:id="rId23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0" y="69262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1" descr="K:\Senacor Technologies (steercom)\05_Präsentationsgestaltung\Vaino, Raphael\Neues Logo\Logo Senacor_sw_EMF.emf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80" y="315390"/>
            <a:ext cx="1764000" cy="3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8" r:id="rId5"/>
    <p:sldLayoutId id="2147483669" r:id="rId6"/>
    <p:sldLayoutId id="2147483666" r:id="rId7"/>
    <p:sldLayoutId id="2147483667" r:id="rId8"/>
    <p:sldLayoutId id="2147483673" r:id="rId9"/>
    <p:sldLayoutId id="2147483664" r:id="rId10"/>
    <p:sldLayoutId id="2147483665" r:id="rId11"/>
    <p:sldLayoutId id="2147483670" r:id="rId12"/>
    <p:sldLayoutId id="2147483674" r:id="rId13"/>
    <p:sldLayoutId id="2147483672" r:id="rId1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Mapping Frameworks in Action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de-DE" dirty="0" smtClean="0"/>
              <a:t>Schwaig b. Nürnberg, </a:t>
            </a:r>
            <a:fld id="{926F3AC8-AE74-4ACF-8AA8-751610311A88}" type="datetime1">
              <a:rPr lang="de-DE" smtClean="0"/>
              <a:t>27.07.14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0764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durchgehendes Beispiel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674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 Frameworks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TODO: Tabelle mit Name, Version, letztes VÖ-Datum etc…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1392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9D24BFC-A115-49FE-B58E-E49EBCCBC2B0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19843446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8188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347788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3203848" y="3284984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9" name="Textfeld 8"/>
          <p:cNvSpPr txBox="1"/>
          <p:nvPr/>
        </p:nvSpPr>
        <p:spPr bwMode="gray">
          <a:xfrm>
            <a:off x="4860032" y="5210616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0" name="Textfeld 9"/>
          <p:cNvSpPr txBox="1"/>
          <p:nvPr/>
        </p:nvSpPr>
        <p:spPr bwMode="gray">
          <a:xfrm>
            <a:off x="1115616" y="5930696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1" name="Textfeld 10"/>
          <p:cNvSpPr txBox="1"/>
          <p:nvPr/>
        </p:nvSpPr>
        <p:spPr bwMode="gray">
          <a:xfrm>
            <a:off x="5004048" y="3933056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93437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Vorteile:</a:t>
            </a:r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Handwritten</a:t>
            </a:r>
            <a:r>
              <a:rPr lang="de-DE" dirty="0" smtClean="0"/>
              <a:t> Mapping kann jeder Java-Entwickler leicht nachvollziehen.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Debugging und </a:t>
            </a:r>
            <a:r>
              <a:rPr lang="de-DE" dirty="0" err="1" smtClean="0"/>
              <a:t>Refactoring</a:t>
            </a:r>
            <a:r>
              <a:rPr lang="de-DE" dirty="0" smtClean="0"/>
              <a:t> wird häufig durch die IDE unterstützt.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Mapping von </a:t>
            </a:r>
            <a:r>
              <a:rPr lang="de-DE" dirty="0" err="1" smtClean="0"/>
              <a:t>Enums</a:t>
            </a:r>
            <a:r>
              <a:rPr lang="de-DE" dirty="0" smtClean="0"/>
              <a:t> auf Klassenhierarchie ist leicht zu erstellen.</a:t>
            </a:r>
          </a:p>
          <a:p>
            <a:pPr marL="285750" indent="-285750">
              <a:buFont typeface="Arial"/>
              <a:buChar char="•"/>
            </a:pPr>
            <a:endParaRPr lang="de-DE" dirty="0" smtClean="0"/>
          </a:p>
          <a:p>
            <a:r>
              <a:rPr lang="de-DE" dirty="0" smtClean="0"/>
              <a:t>Nachteile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Änderungen müssen unter großem Aufwand nachgepflegt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Vergessene Null-Checks führen häufig zu unvorhergesehenen Laufzeitfehlern.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Trotz IDE-Unterstützung macht ein </a:t>
            </a:r>
            <a:r>
              <a:rPr lang="de-DE" dirty="0" err="1" smtClean="0"/>
              <a:t>Refactoring</a:t>
            </a:r>
            <a:r>
              <a:rPr lang="de-DE" dirty="0" smtClean="0"/>
              <a:t> keinen </a:t>
            </a:r>
            <a:r>
              <a:rPr lang="de-DE" dirty="0" err="1" smtClean="0"/>
              <a:t>Spass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Führt zu länglichen Code-Schnipsel (Kapselung) (??????????????????)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smtClean="0"/>
              <a:t>Insgesamt muss man  </a:t>
            </a:r>
            <a:r>
              <a:rPr lang="de-DE" dirty="0" err="1" smtClean="0"/>
              <a:t>Handwritten</a:t>
            </a:r>
            <a:r>
              <a:rPr lang="de-DE" dirty="0" smtClean="0"/>
              <a:t> Mapping nach einer Schnittstellenänderung sehr viel im Code ändern.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F9CC601-E8A0-4192-9E7A-A0A0BC03434B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6411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A272333-F930-450A-9F27-102ED8C1F373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TODO: Standardisierter und gleicher Steckbrief für alle Frameworks… Dies ist nur eine Sammlung was da alles drin stehen muss.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Durchführung Mapping: </a:t>
            </a:r>
            <a:r>
              <a:rPr lang="de-DE" dirty="0" err="1" smtClean="0"/>
              <a:t>Reflection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Definition: Annotation oder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Aktuelle Version: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1: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47839C2-A34C-482F-9EEC-87E94E9ADD5D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Probleme:</a:t>
            </a:r>
          </a:p>
          <a:p>
            <a:r>
              <a:rPr lang="de-DE" dirty="0" smtClean="0"/>
              <a:t>Kann keine null Objekte </a:t>
            </a:r>
            <a:r>
              <a:rPr lang="de-DE" dirty="0" err="1" smtClean="0"/>
              <a:t>mappen</a:t>
            </a:r>
            <a:endParaRPr lang="de-DE" dirty="0" smtClean="0"/>
          </a:p>
          <a:p>
            <a:r>
              <a:rPr lang="de-DE" dirty="0" smtClean="0"/>
              <a:t>Kann kein automatisches </a:t>
            </a:r>
            <a:r>
              <a:rPr lang="de-DE" dirty="0" err="1" smtClean="0"/>
              <a:t>DeepMapping</a:t>
            </a:r>
            <a:r>
              <a:rPr lang="de-DE" dirty="0" smtClean="0"/>
              <a:t> innerhalb von Listen</a:t>
            </a:r>
          </a:p>
          <a:p>
            <a:r>
              <a:rPr lang="de-DE" dirty="0" smtClean="0"/>
              <a:t>Kann kein </a:t>
            </a:r>
            <a:r>
              <a:rPr lang="de-DE" dirty="0" err="1" smtClean="0"/>
              <a:t>Enum</a:t>
            </a:r>
            <a:r>
              <a:rPr lang="de-DE" dirty="0" smtClean="0"/>
              <a:t> Type auf </a:t>
            </a:r>
            <a:r>
              <a:rPr lang="de-DE" smtClean="0"/>
              <a:t>Vererbung abbilden.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4312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Johannes Schwalb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Senior 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188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(172) </a:t>
            </a:r>
            <a:r>
              <a:rPr lang="de-DE" dirty="0" smtClean="0"/>
              <a:t>89 35 005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johannes.schwalb@senacor.com</a:t>
            </a: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156B859-72DC-41D4-A75F-9F8F40C2DC5F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253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7F05D96-7809-40F8-92BF-7020E267E7C5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2: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818308-BC86-4A2C-9F1E-F4F570E8411E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770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D6EEF12-6FD5-4CC6-8DB9-A0E06776301B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Orika</a:t>
            </a:r>
            <a:r>
              <a:rPr lang="de-DE" dirty="0" smtClean="0"/>
              <a:t> generiert aus den Meta-Daten der Klassen Mapping Objekte.</a:t>
            </a:r>
          </a:p>
          <a:p>
            <a:r>
              <a:rPr lang="de-DE" dirty="0" smtClean="0"/>
              <a:t>Die Mapping Objekte werden dann dazu verwendet direkt zwischen den beiden Objektgraphen zu </a:t>
            </a:r>
            <a:r>
              <a:rPr lang="de-DE" dirty="0" err="1" smtClean="0"/>
              <a:t>mappen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Orika</a:t>
            </a:r>
            <a:r>
              <a:rPr lang="de-DE" dirty="0" smtClean="0"/>
              <a:t> </a:t>
            </a:r>
            <a:r>
              <a:rPr lang="de-DE" dirty="0" err="1" smtClean="0"/>
              <a:t>mappt</a:t>
            </a:r>
            <a:r>
              <a:rPr lang="de-DE" dirty="0" smtClean="0"/>
              <a:t> gleiche Objektstrukturen </a:t>
            </a:r>
            <a:r>
              <a:rPr lang="de-DE" dirty="0" smtClean="0"/>
              <a:t>automatisch</a:t>
            </a:r>
          </a:p>
          <a:p>
            <a:r>
              <a:rPr lang="de-DE" dirty="0" smtClean="0"/>
              <a:t>Einfache Notation </a:t>
            </a:r>
            <a:r>
              <a:rPr lang="de-DE" dirty="0" smtClean="0"/>
              <a:t>für Objekt-Transformationen 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3: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E921785-4189-42D8-A245-C3A88B4F77A7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 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</a:t>
            </a:r>
            <a:r>
              <a:rPr lang="de-DE" sz="1000" dirty="0">
                <a:latin typeface="Courier New"/>
                <a:cs typeface="Courier New"/>
              </a:rPr>
              <a:t>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</a:t>
            </a:r>
            <a:r>
              <a:rPr lang="de-DE" sz="1000" dirty="0" smtClean="0">
                <a:solidFill>
                  <a:srgbClr val="BFBFBF"/>
                </a:solidFill>
                <a:latin typeface="Courier New"/>
                <a:cs typeface="Courier New"/>
              </a:rPr>
              <a:t>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de-DE" sz="1000" dirty="0" err="1">
                <a:solidFill>
                  <a:srgbClr val="0000FF"/>
                </a:solidFill>
                <a:latin typeface="Courier New"/>
                <a:cs typeface="Courier New"/>
              </a:rPr>
              <a:t>byDefault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</a:t>
            </a:r>
            <a:r>
              <a:rPr lang="de-DE" sz="1000" dirty="0">
                <a:latin typeface="Courier New"/>
                <a:cs typeface="Courier New"/>
              </a:rPr>
              <a:t>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3595496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Verwende die </a:t>
            </a:r>
            <a:r>
              <a:rPr lang="de-DE" dirty="0" err="1" smtClean="0"/>
              <a:t>MapperFactory</a:t>
            </a:r>
            <a:r>
              <a:rPr lang="de-DE" dirty="0" smtClean="0"/>
              <a:t> als Singleton</a:t>
            </a:r>
          </a:p>
          <a:p>
            <a:r>
              <a:rPr lang="de-DE" dirty="0" smtClean="0"/>
              <a:t>Vermeide den automatischen </a:t>
            </a:r>
            <a:r>
              <a:rPr lang="de-DE" smtClean="0"/>
              <a:t>MapperLookUp</a:t>
            </a:r>
            <a:r>
              <a:rPr lang="de-DE" dirty="0" smtClean="0"/>
              <a:t> und verwende </a:t>
            </a:r>
            <a:r>
              <a:rPr lang="de-DE" dirty="0" err="1" smtClean="0"/>
              <a:t>BoundMapperFactory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655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3C4D52-60F5-4A0A-97B2-0D1F37A64DB0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1780649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Pius Hübl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302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</a:t>
            </a:r>
            <a:r>
              <a:rPr lang="de-DE" dirty="0" smtClean="0"/>
              <a:t>151) 67 887 927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pius.huebl@senacor.com</a:t>
            </a:r>
            <a:br>
              <a:rPr lang="nb-NO" dirty="0" smtClean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59B0966-77E1-4023-AC3F-8A234A9A841E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6273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017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E2DEA8-4E9A-45F1-8E4F-72CAC60ACF2B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34397109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Welches Vorgehen für welchen Anwendungsfall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EE847A6-8CB8-46A2-8F15-85A4E686AF81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1190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A7E8C41-564D-4919-ACED-ED650F2402E2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8117379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0926119-4126-47AD-BA8F-407809864C66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28058915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940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 bwMode="gray">
          <a:xfrm>
            <a:off x="683568" y="4581128"/>
            <a:ext cx="7920880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1500" b="1" dirty="0" smtClean="0">
                <a:solidFill>
                  <a:schemeClr val="accent3"/>
                </a:solidFill>
              </a:rPr>
              <a:t>Wirklich?</a:t>
            </a:r>
          </a:p>
        </p:txBody>
      </p:sp>
    </p:spTree>
    <p:extLst>
      <p:ext uri="{BB962C8B-B14F-4D97-AF65-F5344CB8AC3E}">
        <p14:creationId xmlns:p14="http://schemas.microsoft.com/office/powerpoint/2010/main" val="9861863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Sinnvolle Anwendungsfälle für Mapping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>
          <a:xfrm>
            <a:off x="250825" y="1628751"/>
            <a:ext cx="8642350" cy="720129"/>
          </a:xfrm>
        </p:spPr>
        <p:txBody>
          <a:bodyPr/>
          <a:lstStyle/>
          <a:p>
            <a:r>
              <a:rPr lang="de-DE" sz="4000" dirty="0" smtClean="0"/>
              <a:t>… aber was ist mit …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47DD63D-B234-4936-A1E9-BF6082DE8AE5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 bwMode="gray">
          <a:xfrm>
            <a:off x="6084168" y="2055326"/>
            <a:ext cx="2592288" cy="3677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3900" b="1" dirty="0" smtClean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?</a:t>
            </a:r>
          </a:p>
        </p:txBody>
      </p:sp>
      <p:sp>
        <p:nvSpPr>
          <p:cNvPr id="8" name="Textfeld 7"/>
          <p:cNvSpPr txBox="1"/>
          <p:nvPr/>
        </p:nvSpPr>
        <p:spPr bwMode="gray">
          <a:xfrm>
            <a:off x="467544" y="2996952"/>
            <a:ext cx="5688632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stabilen Schnittstellen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Annotationen, die der Konsument nicht kennen muss/soll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„geheimen“ Attributen der </a:t>
            </a:r>
            <a:r>
              <a:rPr lang="de-DE" sz="1400" dirty="0" err="1" smtClean="0"/>
              <a:t>Entities</a:t>
            </a:r>
            <a:r>
              <a:rPr lang="de-DE" sz="1400" dirty="0" smtClean="0"/>
              <a:t> wie Scoring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</a:t>
            </a:r>
            <a:r>
              <a:rPr lang="de-DE" sz="1400" dirty="0" err="1" smtClean="0"/>
              <a:t>Contract</a:t>
            </a:r>
            <a:r>
              <a:rPr lang="de-DE" sz="1400" dirty="0" smtClean="0"/>
              <a:t>-First“ Modellierung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</a:t>
            </a:r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599741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Dozer</a:t>
            </a:r>
            <a:endParaRPr lang="de-DE" sz="1400" dirty="0" smtClean="0"/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ModelMapper</a:t>
            </a:r>
            <a:endParaRPr lang="de-DE" sz="1400" dirty="0" smtClean="0"/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Orika</a:t>
            </a:r>
            <a:endParaRPr lang="de-DE" sz="1400" dirty="0" smtClean="0"/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OMapper</a:t>
            </a:r>
            <a:endParaRPr lang="de-DE" sz="1400" dirty="0" smtClean="0"/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JMapper</a:t>
            </a:r>
            <a:endParaRPr lang="de-DE" sz="1400" dirty="0" smtClean="0"/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Moo</a:t>
            </a: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047957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27.07.14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Dozer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ModelMapper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Orika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JMapper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Moo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015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nacor_PowerPoint_Vorlage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</a:theme>
</file>

<file path=ppt/theme/theme2.xml><?xml version="1.0" encoding="utf-8"?>
<a:theme xmlns:a="http://schemas.openxmlformats.org/drawingml/2006/main" name="Larissa-Design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Senacor_PowerPoint_Vorlage</Template>
  <TotalTime>0</TotalTime>
  <Words>1564</Words>
  <Application>Microsoft Macintosh PowerPoint</Application>
  <PresentationFormat>Bildschirmpräsentation (4:3)</PresentationFormat>
  <Paragraphs>529</Paragraphs>
  <Slides>33</Slides>
  <Notes>10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5" baseType="lpstr">
      <vt:lpstr>Senacor_PowerPoint_Vorlage</vt:lpstr>
      <vt:lpstr>think-cell Slide</vt:lpstr>
      <vt:lpstr>Mapping Frameworks in Action </vt:lpstr>
      <vt:lpstr>Johannes Schwalb</vt:lpstr>
      <vt:lpstr>Pius Hübl</vt:lpstr>
      <vt:lpstr>PowerPoint-Präsentation</vt:lpstr>
      <vt:lpstr>„Mit JEE 6 und JPA 2 brauchst du keine DTOs und kein Mapping mehr. Du gibst die Entities direkt raus. “</vt:lpstr>
      <vt:lpstr>„Mit JEE 6 und JPA 2 brauchst du keine DTOs und kein Mapping mehr. Du gibst die Entities direkt raus. “</vt:lpstr>
      <vt:lpstr>Sinnvolle Anwendungsfälle für Mapping</vt:lpstr>
      <vt:lpstr>Auch wenn es lästig ist…</vt:lpstr>
      <vt:lpstr>Auch wenn es lästig ist…</vt:lpstr>
      <vt:lpstr>Einführung durchgehendes Beispiel</vt:lpstr>
      <vt:lpstr>Übersicht Frameworks</vt:lpstr>
      <vt:lpstr>PowerPoint-Präsentation</vt:lpstr>
      <vt:lpstr>Der Code</vt:lpstr>
      <vt:lpstr>Der Code</vt:lpstr>
      <vt:lpstr>Steckbrief: Handwritten Mapping</vt:lpstr>
      <vt:lpstr>PowerPoint-Präsentation</vt:lpstr>
      <vt:lpstr>Steckbrief: Dozer</vt:lpstr>
      <vt:lpstr>Der Code</vt:lpstr>
      <vt:lpstr>Best Practices</vt:lpstr>
      <vt:lpstr>PowerPoint-Präsentation</vt:lpstr>
      <vt:lpstr>Steckbrief: ModelMapper</vt:lpstr>
      <vt:lpstr>Der Code</vt:lpstr>
      <vt:lpstr>Best Practices</vt:lpstr>
      <vt:lpstr>PowerPoint-Präsentation</vt:lpstr>
      <vt:lpstr>Steckbrief: Orika</vt:lpstr>
      <vt:lpstr>Der Code</vt:lpstr>
      <vt:lpstr>Der Code</vt:lpstr>
      <vt:lpstr>Best Practices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Senacor Technologies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Biedermann, Kathleen</dc:creator>
  <dc:description>Optimiert für MS PowerPoint 2010/2011.</dc:description>
  <cp:lastModifiedBy>Pius Hübl</cp:lastModifiedBy>
  <cp:revision>98</cp:revision>
  <dcterms:created xsi:type="dcterms:W3CDTF">2013-03-01T11:14:45Z</dcterms:created>
  <dcterms:modified xsi:type="dcterms:W3CDTF">2014-07-27T20:38:41Z</dcterms:modified>
</cp:coreProperties>
</file>