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55" r:id="rId12"/>
    <p:sldId id="348" r:id="rId13"/>
    <p:sldId id="349" r:id="rId14"/>
    <p:sldId id="351" r:id="rId15"/>
    <p:sldId id="350" r:id="rId16"/>
    <p:sldId id="352" r:id="rId17"/>
    <p:sldId id="353" r:id="rId18"/>
    <p:sldId id="357" r:id="rId19"/>
    <p:sldId id="356" r:id="rId20"/>
    <p:sldId id="358" r:id="rId21"/>
    <p:sldId id="354" r:id="rId22"/>
    <p:sldId id="344" r:id="rId23"/>
    <p:sldId id="321" r:id="rId24"/>
    <p:sldId id="322" r:id="rId25"/>
    <p:sldId id="345" r:id="rId26"/>
    <p:sldId id="320" r:id="rId27"/>
    <p:sldId id="323" r:id="rId28"/>
    <p:sldId id="324" r:id="rId29"/>
    <p:sldId id="325" r:id="rId30"/>
    <p:sldId id="347" r:id="rId31"/>
    <p:sldId id="338" r:id="rId32"/>
    <p:sldId id="326" r:id="rId33"/>
    <p:sldId id="327" r:id="rId34"/>
    <p:sldId id="328" r:id="rId35"/>
    <p:sldId id="339" r:id="rId36"/>
    <p:sldId id="329" r:id="rId37"/>
    <p:sldId id="330" r:id="rId38"/>
    <p:sldId id="331" r:id="rId39"/>
    <p:sldId id="346" r:id="rId40"/>
    <p:sldId id="340" r:id="rId41"/>
    <p:sldId id="332" r:id="rId42"/>
    <p:sldId id="333" r:id="rId43"/>
    <p:sldId id="360" r:id="rId44"/>
    <p:sldId id="359" r:id="rId45"/>
    <p:sldId id="361" r:id="rId46"/>
    <p:sldId id="362" r:id="rId47"/>
    <p:sldId id="334" r:id="rId48"/>
    <p:sldId id="335" r:id="rId49"/>
    <p:sldId id="336" r:id="rId50"/>
  </p:sldIdLst>
  <p:sldSz cx="9144000" cy="6858000" type="screen4x3"/>
  <p:notesSz cx="6858000" cy="9144000"/>
  <p:custDataLst>
    <p:tags r:id="rId5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62" d="100"/>
          <a:sy n="62" d="100"/>
        </p:scale>
        <p:origin x="-1568" y="-51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</c:v>
                </c:pt>
                <c:pt idx="1">
                  <c:v>491</c:v>
                </c:pt>
                <c:pt idx="2">
                  <c:v>250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</c:v>
                </c:pt>
                <c:pt idx="1">
                  <c:v>4975</c:v>
                </c:pt>
                <c:pt idx="2">
                  <c:v>1473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</c:v>
                </c:pt>
                <c:pt idx="1">
                  <c:v>30755</c:v>
                </c:pt>
                <c:pt idx="2">
                  <c:v>13813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</c:v>
                </c:pt>
                <c:pt idx="1">
                  <c:v>317625</c:v>
                </c:pt>
                <c:pt idx="2">
                  <c:v>167818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31296"/>
        <c:axId val="77032832"/>
      </c:lineChart>
      <c:catAx>
        <c:axId val="77031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77032832"/>
        <c:crosses val="autoZero"/>
        <c:auto val="1"/>
        <c:lblAlgn val="ctr"/>
        <c:lblOffset val="100"/>
        <c:noMultiLvlLbl val="0"/>
      </c:catAx>
      <c:valAx>
        <c:axId val="77032832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03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</c:v>
                </c:pt>
                <c:pt idx="1">
                  <c:v>3522</c:v>
                </c:pt>
                <c:pt idx="2">
                  <c:v>1295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</c:v>
                </c:pt>
                <c:pt idx="1">
                  <c:v>7675</c:v>
                </c:pt>
                <c:pt idx="2">
                  <c:v>2407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</c:v>
                </c:pt>
                <c:pt idx="1">
                  <c:v>20322</c:v>
                </c:pt>
                <c:pt idx="2">
                  <c:v>7104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</c:v>
                </c:pt>
                <c:pt idx="1">
                  <c:v>266036</c:v>
                </c:pt>
                <c:pt idx="2">
                  <c:v>207261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843520"/>
        <c:axId val="80845056"/>
      </c:lineChart>
      <c:catAx>
        <c:axId val="80843520"/>
        <c:scaling>
          <c:orientation val="minMax"/>
        </c:scaling>
        <c:delete val="0"/>
        <c:axPos val="b"/>
        <c:majorTickMark val="none"/>
        <c:minorTickMark val="none"/>
        <c:tickLblPos val="nextTo"/>
        <c:crossAx val="80845056"/>
        <c:crosses val="autoZero"/>
        <c:auto val="1"/>
        <c:lblAlgn val="ctr"/>
        <c:lblOffset val="100"/>
        <c:noMultiLvlLbl val="0"/>
      </c:catAx>
      <c:valAx>
        <c:axId val="80845056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0843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.wikipedia.org/wiki/Zuverl%C3%A4ssigkeit_(Technik)" TargetMode="External"/><Relationship Id="rId13" Type="http://schemas.openxmlformats.org/officeDocument/2006/relationships/hyperlink" Target="http://de.wikipedia.org/wiki/Attraktivit%C3%A4t" TargetMode="External"/><Relationship Id="rId18" Type="http://schemas.openxmlformats.org/officeDocument/2006/relationships/hyperlink" Target="http://de.wikipedia.org/wiki/Modifizierbarkeit" TargetMode="External"/><Relationship Id="rId3" Type="http://schemas.openxmlformats.org/officeDocument/2006/relationships/hyperlink" Target="http://de.wikipedia.org/wiki/Funktionalit%C3%A4t" TargetMode="External"/><Relationship Id="rId21" Type="http://schemas.openxmlformats.org/officeDocument/2006/relationships/hyperlink" Target="http://de.wikipedia.org/wiki/Plattformunabh%C3%A4ngigkeit" TargetMode="External"/><Relationship Id="rId7" Type="http://schemas.openxmlformats.org/officeDocument/2006/relationships/hyperlink" Target="http://de.wikipedia.org/wiki/Konformit%C3%A4t" TargetMode="External"/><Relationship Id="rId12" Type="http://schemas.openxmlformats.org/officeDocument/2006/relationships/hyperlink" Target="http://de.wikipedia.org/wiki/Benutzerfreundlichkeit" TargetMode="External"/><Relationship Id="rId17" Type="http://schemas.openxmlformats.org/officeDocument/2006/relationships/hyperlink" Target="http://de.wikipedia.org/wiki/Wartbarkeit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de.wikipedia.org/wiki/Komplexit%C3%A4t_(Informatik)" TargetMode="External"/><Relationship Id="rId20" Type="http://schemas.openxmlformats.org/officeDocument/2006/relationships/hyperlink" Target="http://de.wikipedia.org/wiki/Testbarke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e.wikipedia.org/wiki/Informationssicherheit" TargetMode="External"/><Relationship Id="rId11" Type="http://schemas.openxmlformats.org/officeDocument/2006/relationships/hyperlink" Target="http://de.wikipedia.org/wiki/Software-Ergonomie" TargetMode="External"/><Relationship Id="rId5" Type="http://schemas.openxmlformats.org/officeDocument/2006/relationships/hyperlink" Target="http://de.wikipedia.org/wiki/Interoperabilit%C3%A4t" TargetMode="External"/><Relationship Id="rId15" Type="http://schemas.openxmlformats.org/officeDocument/2006/relationships/hyperlink" Target="http://de.wikipedia.org/wiki/Leistung_(Informatik)" TargetMode="External"/><Relationship Id="rId10" Type="http://schemas.openxmlformats.org/officeDocument/2006/relationships/hyperlink" Target="http://de.wikipedia.org/wiki/Gebrauchstauglichkeit_(Produkt)" TargetMode="External"/><Relationship Id="rId19" Type="http://schemas.openxmlformats.org/officeDocument/2006/relationships/hyperlink" Target="http://de.wikipedia.org/wiki/Stabilit%C3%A4t" TargetMode="External"/><Relationship Id="rId4" Type="http://schemas.openxmlformats.org/officeDocument/2006/relationships/hyperlink" Target="http://de.wikipedia.org/wiki/Richtigkeit" TargetMode="External"/><Relationship Id="rId9" Type="http://schemas.openxmlformats.org/officeDocument/2006/relationships/hyperlink" Target="http://de.wikipedia.org/wiki/Fehlertoleranz" TargetMode="External"/><Relationship Id="rId14" Type="http://schemas.openxmlformats.org/officeDocument/2006/relationships/hyperlink" Target="http://de.wikipedia.org/wiki/Effizienz_(Informatik)" TargetMode="External"/><Relationship Id="rId22" Type="http://schemas.openxmlformats.org/officeDocument/2006/relationships/hyperlink" Target="http://de.wikipedia.org/wiki/Koexistenz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05.10.2014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41468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</a:t>
            </a:r>
            <a:r>
              <a:rPr lang="de-DE" dirty="0" smtClean="0"/>
              <a:t>durch </a:t>
            </a:r>
            <a:r>
              <a:rPr lang="de-DE" dirty="0" smtClean="0"/>
              <a:t>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</a:t>
            </a:r>
            <a:r>
              <a:rPr lang="de-DE" dirty="0" smtClean="0"/>
              <a:t>Code-Schnipseln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</a:t>
            </a:r>
            <a:r>
              <a:rPr lang="de-DE" dirty="0"/>
              <a:t>Mapping</a:t>
            </a:r>
            <a:r>
              <a:rPr lang="de-DE" dirty="0" smtClean="0"/>
              <a:t>: „</a:t>
            </a:r>
            <a:r>
              <a:rPr lang="de-DE" dirty="0" err="1" smtClean="0"/>
              <a:t>Reflection</a:t>
            </a:r>
            <a:r>
              <a:rPr lang="de-DE" dirty="0" smtClean="0"/>
              <a:t> mit Gedächtnis“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Besonderheiten: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Ähnliche Namen werden automatisch </a:t>
            </a:r>
            <a:r>
              <a:rPr lang="de-DE" dirty="0" err="1" smtClean="0"/>
              <a:t>gemappt</a:t>
            </a:r>
            <a:r>
              <a:rPr lang="de-DE" dirty="0" smtClean="0"/>
              <a:t> =&gt; Fehlerquote sehr gering!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Im Idealfall nur eine Zeile Code für ein komplexes Mapping notwendig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Lernender Mapper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Lernphase: Erstes Mapping langsam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Erfahrungsphase: Jedes weitere Mapping deutlich schneller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Book mapDTO2Entity(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Book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bookDTO.getBookType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NOVEL: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Novel.class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NON_FICTION: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NonFictionBook.class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Book.class</a:t>
            </a:r>
            <a:r>
              <a:rPr lang="de-DE" sz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chapterTitle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bookDTO.getChapterTitles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Chapter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Chapter(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chapterTitle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result.getChapters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Best Practices: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Singleton je Mapper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Null-Werte und leere Listen müssen häufig abgefangen werden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Lernphase am Anfang führt zu Performance-Verfälschungen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3559</Words>
  <Application>Microsoft Office PowerPoint</Application>
  <PresentationFormat>Bildschirmpräsentation (4:3)</PresentationFormat>
  <Paragraphs>1164</Paragraphs>
  <Slides>49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1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Schwalb, Johannes</cp:lastModifiedBy>
  <cp:revision>133</cp:revision>
  <dcterms:created xsi:type="dcterms:W3CDTF">2013-03-01T11:14:45Z</dcterms:created>
  <dcterms:modified xsi:type="dcterms:W3CDTF">2014-10-06T18:21:35Z</dcterms:modified>
</cp:coreProperties>
</file>