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75" r:id="rId11"/>
    <p:sldId id="319" r:id="rId12"/>
    <p:sldId id="355" r:id="rId13"/>
    <p:sldId id="348" r:id="rId14"/>
    <p:sldId id="349" r:id="rId15"/>
    <p:sldId id="351" r:id="rId16"/>
    <p:sldId id="350" r:id="rId17"/>
    <p:sldId id="352" r:id="rId18"/>
    <p:sldId id="353" r:id="rId19"/>
    <p:sldId id="357" r:id="rId20"/>
    <p:sldId id="356" r:id="rId21"/>
    <p:sldId id="358" r:id="rId22"/>
    <p:sldId id="354" r:id="rId23"/>
    <p:sldId id="368" r:id="rId24"/>
    <p:sldId id="369" r:id="rId25"/>
    <p:sldId id="370" r:id="rId26"/>
    <p:sldId id="376" r:id="rId27"/>
    <p:sldId id="371" r:id="rId28"/>
    <p:sldId id="372" r:id="rId29"/>
    <p:sldId id="373" r:id="rId30"/>
    <p:sldId id="374" r:id="rId31"/>
    <p:sldId id="377" r:id="rId32"/>
    <p:sldId id="344" r:id="rId33"/>
    <p:sldId id="323" r:id="rId34"/>
    <p:sldId id="324" r:id="rId35"/>
    <p:sldId id="325" r:id="rId36"/>
    <p:sldId id="347" r:id="rId37"/>
    <p:sldId id="378" r:id="rId38"/>
    <p:sldId id="338" r:id="rId39"/>
    <p:sldId id="326" r:id="rId40"/>
    <p:sldId id="327" r:id="rId41"/>
    <p:sldId id="328" r:id="rId42"/>
    <p:sldId id="339" r:id="rId43"/>
    <p:sldId id="329" r:id="rId44"/>
    <p:sldId id="330" r:id="rId45"/>
    <p:sldId id="331" r:id="rId46"/>
    <p:sldId id="379" r:id="rId47"/>
    <p:sldId id="346" r:id="rId48"/>
    <p:sldId id="380" r:id="rId49"/>
    <p:sldId id="367" r:id="rId50"/>
    <p:sldId id="332" r:id="rId51"/>
    <p:sldId id="333" r:id="rId52"/>
    <p:sldId id="360" r:id="rId53"/>
    <p:sldId id="359" r:id="rId54"/>
    <p:sldId id="361" r:id="rId55"/>
    <p:sldId id="362" r:id="rId56"/>
    <p:sldId id="334" r:id="rId57"/>
    <p:sldId id="381" r:id="rId58"/>
    <p:sldId id="382" r:id="rId59"/>
  </p:sldIdLst>
  <p:sldSz cx="9144000" cy="6858000" type="screen4x3"/>
  <p:notesSz cx="6858000" cy="9144000"/>
  <p:custDataLst>
    <p:tags r:id="rId6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D725B6-CC68-4C27-A2DE-DFE02013744B}">
          <p14:sldIdLst>
            <p14:sldId id="258"/>
            <p14:sldId id="316"/>
            <p14:sldId id="337"/>
          </p14:sldIdLst>
        </p14:section>
        <p14:section name="Motivation" id="{4A866EC1-0FAA-459B-8820-63C8F705DE28}">
          <p14:sldIdLst>
            <p14:sldId id="275"/>
            <p14:sldId id="300"/>
            <p14:sldId id="342"/>
            <p14:sldId id="301"/>
            <p14:sldId id="341"/>
            <p14:sldId id="343"/>
          </p14:sldIdLst>
        </p14:section>
        <p14:section name="Einführung Beispiel &amp; Auswahl Frameworks" id="{79F1629F-CFCC-4F95-A10F-63444B4E0819}">
          <p14:sldIdLst>
            <p14:sldId id="375"/>
            <p14:sldId id="319"/>
            <p14:sldId id="355"/>
            <p14:sldId id="348"/>
            <p14:sldId id="349"/>
            <p14:sldId id="351"/>
            <p14:sldId id="350"/>
            <p14:sldId id="352"/>
            <p14:sldId id="353"/>
            <p14:sldId id="357"/>
            <p14:sldId id="356"/>
            <p14:sldId id="358"/>
            <p14:sldId id="354"/>
          </p14:sldIdLst>
        </p14:section>
        <p14:section name="Handwritten" id="{1F92820C-B536-472F-BD02-81C76A7084E9}">
          <p14:sldIdLst>
            <p14:sldId id="368"/>
            <p14:sldId id="369"/>
            <p14:sldId id="370"/>
            <p14:sldId id="376"/>
            <p14:sldId id="371"/>
            <p14:sldId id="372"/>
            <p14:sldId id="373"/>
            <p14:sldId id="374"/>
          </p14:sldIdLst>
        </p14:section>
        <p14:section name="Framework Übersicht" id="{042238F7-741C-134A-8732-7C60548F2F03}">
          <p14:sldIdLst>
            <p14:sldId id="377"/>
            <p14:sldId id="344"/>
          </p14:sldIdLst>
        </p14:section>
        <p14:section name="Dozer" id="{97B83CA3-C8CB-4E0E-8331-EAC42A730BBB}">
          <p14:sldIdLst>
            <p14:sldId id="323"/>
            <p14:sldId id="324"/>
            <p14:sldId id="325"/>
            <p14:sldId id="347"/>
            <p14:sldId id="378"/>
            <p14:sldId id="338"/>
          </p14:sldIdLst>
        </p14:section>
        <p14:section name="Modelmapper" id="{4CA505C3-8390-41FB-9250-E245D22A0E3E}">
          <p14:sldIdLst>
            <p14:sldId id="326"/>
            <p14:sldId id="327"/>
            <p14:sldId id="328"/>
            <p14:sldId id="339"/>
          </p14:sldIdLst>
        </p14:section>
        <p14:section name="Orika" id="{DD3693C2-5675-4530-9941-4DC75044A6EA}">
          <p14:sldIdLst>
            <p14:sldId id="329"/>
            <p14:sldId id="330"/>
            <p14:sldId id="331"/>
            <p14:sldId id="379"/>
            <p14:sldId id="346"/>
            <p14:sldId id="380"/>
            <p14:sldId id="367"/>
          </p14:sldIdLst>
        </p14:section>
        <p14:section name="Performance" id="{80972190-0D85-4688-9699-515ED04CA5E2}">
          <p14:sldIdLst>
            <p14:sldId id="332"/>
            <p14:sldId id="333"/>
            <p14:sldId id="360"/>
            <p14:sldId id="359"/>
            <p14:sldId id="361"/>
            <p14:sldId id="362"/>
          </p14:sldIdLst>
        </p14:section>
        <p14:section name="Fragen &amp; Antworten" id="{04318C00-6219-471E-B2C0-8A9F3E01BADB}">
          <p14:sldIdLst>
            <p14:sldId id="334"/>
            <p14:sldId id="381"/>
            <p14:sldId id="3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5" autoAdjust="0"/>
    <p:restoredTop sz="96407" autoAdjust="0"/>
  </p:normalViewPr>
  <p:slideViewPr>
    <p:cSldViewPr showGuides="1">
      <p:cViewPr varScale="1">
        <p:scale>
          <a:sx n="62" d="100"/>
          <a:sy n="62" d="100"/>
        </p:scale>
        <p:origin x="-1411" y="-51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outlineViewPr>
    <p:cViewPr>
      <p:scale>
        <a:sx n="33" d="100"/>
        <a:sy n="33" d="100"/>
      </p:scale>
      <p:origin x="0" y="5389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0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946877</c:v>
                </c:pt>
                <c:pt idx="1">
                  <c:v>317625</c:v>
                </c:pt>
                <c:pt idx="2">
                  <c:v>167818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96908</c:v>
                </c:pt>
                <c:pt idx="1">
                  <c:v>30755</c:v>
                </c:pt>
                <c:pt idx="2">
                  <c:v>13813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28613</c:v>
                </c:pt>
                <c:pt idx="1">
                  <c:v>4975</c:v>
                </c:pt>
                <c:pt idx="2">
                  <c:v>1473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3100</c:v>
                </c:pt>
                <c:pt idx="1">
                  <c:v>491</c:v>
                </c:pt>
                <c:pt idx="2">
                  <c:v>250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17280"/>
        <c:axId val="166027264"/>
      </c:lineChart>
      <c:catAx>
        <c:axId val="166017280"/>
        <c:scaling>
          <c:orientation val="minMax"/>
        </c:scaling>
        <c:delete val="0"/>
        <c:axPos val="b"/>
        <c:majorTickMark val="none"/>
        <c:minorTickMark val="none"/>
        <c:tickLblPos val="nextTo"/>
        <c:crossAx val="166027264"/>
        <c:crosses val="autoZero"/>
        <c:auto val="1"/>
        <c:lblAlgn val="ctr"/>
        <c:lblOffset val="100"/>
        <c:noMultiLvlLbl val="0"/>
      </c:catAx>
      <c:valAx>
        <c:axId val="166027264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6017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569694</c:v>
                </c:pt>
                <c:pt idx="1">
                  <c:v>266036</c:v>
                </c:pt>
                <c:pt idx="2">
                  <c:v>207261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37753</c:v>
                </c:pt>
                <c:pt idx="1">
                  <c:v>20322</c:v>
                </c:pt>
                <c:pt idx="2">
                  <c:v>7104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26514</c:v>
                </c:pt>
                <c:pt idx="1">
                  <c:v>7675</c:v>
                </c:pt>
                <c:pt idx="2">
                  <c:v>2407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14780</c:v>
                </c:pt>
                <c:pt idx="1">
                  <c:v>3522</c:v>
                </c:pt>
                <c:pt idx="2">
                  <c:v>1295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581376"/>
        <c:axId val="166582912"/>
      </c:lineChart>
      <c:catAx>
        <c:axId val="1665813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66582912"/>
        <c:crosses val="autoZero"/>
        <c:auto val="1"/>
        <c:lblAlgn val="ctr"/>
        <c:lblOffset val="100"/>
        <c:noMultiLvlLbl val="0"/>
      </c:catAx>
      <c:valAx>
        <c:axId val="166582912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6581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e.wikipedia.org/wiki/Zuverl%C3%A4ssigkeit_(Technik)" TargetMode="External"/><Relationship Id="rId13" Type="http://schemas.openxmlformats.org/officeDocument/2006/relationships/hyperlink" Target="http://de.wikipedia.org/wiki/Attraktivit%C3%A4t" TargetMode="External"/><Relationship Id="rId18" Type="http://schemas.openxmlformats.org/officeDocument/2006/relationships/hyperlink" Target="http://de.wikipedia.org/wiki/Modifizierbarkeit" TargetMode="External"/><Relationship Id="rId3" Type="http://schemas.openxmlformats.org/officeDocument/2006/relationships/hyperlink" Target="http://de.wikipedia.org/wiki/Funktionalit%C3%A4t" TargetMode="External"/><Relationship Id="rId21" Type="http://schemas.openxmlformats.org/officeDocument/2006/relationships/hyperlink" Target="http://de.wikipedia.org/wiki/Plattformunabh%C3%A4ngigkeit" TargetMode="External"/><Relationship Id="rId7" Type="http://schemas.openxmlformats.org/officeDocument/2006/relationships/hyperlink" Target="http://de.wikipedia.org/wiki/Konformit%C3%A4t" TargetMode="External"/><Relationship Id="rId12" Type="http://schemas.openxmlformats.org/officeDocument/2006/relationships/hyperlink" Target="http://de.wikipedia.org/wiki/Benutzerfreundlichkeit" TargetMode="External"/><Relationship Id="rId17" Type="http://schemas.openxmlformats.org/officeDocument/2006/relationships/hyperlink" Target="http://de.wikipedia.org/wiki/Wartbarkeit" TargetMode="External"/><Relationship Id="rId2" Type="http://schemas.openxmlformats.org/officeDocument/2006/relationships/slide" Target="../slides/slide7.xml"/><Relationship Id="rId16" Type="http://schemas.openxmlformats.org/officeDocument/2006/relationships/hyperlink" Target="http://de.wikipedia.org/wiki/Komplexit%C3%A4t_(Informatik)" TargetMode="External"/><Relationship Id="rId20" Type="http://schemas.openxmlformats.org/officeDocument/2006/relationships/hyperlink" Target="http://de.wikipedia.org/wiki/Testbarkei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e.wikipedia.org/wiki/Informationssicherheit" TargetMode="External"/><Relationship Id="rId11" Type="http://schemas.openxmlformats.org/officeDocument/2006/relationships/hyperlink" Target="http://de.wikipedia.org/wiki/Software-Ergonomie" TargetMode="External"/><Relationship Id="rId5" Type="http://schemas.openxmlformats.org/officeDocument/2006/relationships/hyperlink" Target="http://de.wikipedia.org/wiki/Interoperabilit%C3%A4t" TargetMode="External"/><Relationship Id="rId15" Type="http://schemas.openxmlformats.org/officeDocument/2006/relationships/hyperlink" Target="http://de.wikipedia.org/wiki/Leistung_(Informatik)" TargetMode="External"/><Relationship Id="rId10" Type="http://schemas.openxmlformats.org/officeDocument/2006/relationships/hyperlink" Target="http://de.wikipedia.org/wiki/Gebrauchstauglichkeit_(Produkt)" TargetMode="External"/><Relationship Id="rId19" Type="http://schemas.openxmlformats.org/officeDocument/2006/relationships/hyperlink" Target="http://de.wikipedia.org/wiki/Stabilit%C3%A4t" TargetMode="External"/><Relationship Id="rId4" Type="http://schemas.openxmlformats.org/officeDocument/2006/relationships/hyperlink" Target="http://de.wikipedia.org/wiki/Richtigkeit" TargetMode="External"/><Relationship Id="rId9" Type="http://schemas.openxmlformats.org/officeDocument/2006/relationships/hyperlink" Target="http://de.wikipedia.org/wiki/Fehlertoleranz" TargetMode="External"/><Relationship Id="rId14" Type="http://schemas.openxmlformats.org/officeDocument/2006/relationships/hyperlink" Target="http://de.wikipedia.org/wiki/Effizienz_(Informatik)" TargetMode="External"/><Relationship Id="rId22" Type="http://schemas.openxmlformats.org/officeDocument/2006/relationships/hyperlink" Target="http://de.wikipedia.org/wiki/Koexistenz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56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16.10.2014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0" name="Rechteck 39"/>
          <p:cNvSpPr/>
          <p:nvPr/>
        </p:nvSpPr>
        <p:spPr bwMode="gray">
          <a:xfrm>
            <a:off x="250825" y="177281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41" name="Rechteck 40"/>
          <p:cNvSpPr/>
          <p:nvPr/>
        </p:nvSpPr>
        <p:spPr bwMode="gray">
          <a:xfrm>
            <a:off x="683459" y="177281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>
                <a:solidFill>
                  <a:schemeClr val="bg1"/>
                </a:solidFill>
              </a:rPr>
              <a:t>Anwendungsfallbeispiel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0824" y="227069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3459" y="227075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2687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4155" y="12688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328498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3458" y="328504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378903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378909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6" name="Rechteck 25"/>
          <p:cNvSpPr/>
          <p:nvPr/>
        </p:nvSpPr>
        <p:spPr bwMode="gray">
          <a:xfrm>
            <a:off x="251520" y="429309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4155" y="429315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1520" y="47971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 bwMode="gray">
          <a:xfrm>
            <a:off x="683458" y="47972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278092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31" name="Rechteck 30"/>
          <p:cNvSpPr/>
          <p:nvPr/>
        </p:nvSpPr>
        <p:spPr bwMode="gray">
          <a:xfrm>
            <a:off x="683458" y="278098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</a:t>
            </a:r>
            <a:r>
              <a:rPr lang="de-DE" sz="1400" dirty="0" smtClean="0">
                <a:solidFill>
                  <a:schemeClr val="accent5"/>
                </a:solidFill>
              </a:rPr>
              <a:t>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530119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</a:p>
        </p:txBody>
      </p:sp>
      <p:sp>
        <p:nvSpPr>
          <p:cNvPr id="33" name="Rechteck 32"/>
          <p:cNvSpPr/>
          <p:nvPr/>
        </p:nvSpPr>
        <p:spPr bwMode="gray">
          <a:xfrm>
            <a:off x="683458" y="530125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33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26" name="Rechteck 25"/>
          <p:cNvSpPr/>
          <p:nvPr/>
        </p:nvSpPr>
        <p:spPr bwMode="gray">
          <a:xfrm>
            <a:off x="250825" y="227693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3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227693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err="1" smtClean="0">
                <a:solidFill>
                  <a:schemeClr val="bg1"/>
                </a:solidFill>
              </a:rPr>
              <a:t>Handwritten</a:t>
            </a:r>
            <a:r>
              <a:rPr lang="de-DE" sz="1400" b="1" dirty="0" smtClean="0">
                <a:solidFill>
                  <a:schemeClr val="bg1"/>
                </a:solidFill>
              </a:rPr>
              <a:t> Mapping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12687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12688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177282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177288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328498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3458" y="328504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378903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378909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1520" y="429309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43" name="Rechteck 42"/>
          <p:cNvSpPr/>
          <p:nvPr/>
        </p:nvSpPr>
        <p:spPr bwMode="gray">
          <a:xfrm>
            <a:off x="684155" y="429315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47971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45" name="Rechteck 44"/>
          <p:cNvSpPr/>
          <p:nvPr/>
        </p:nvSpPr>
        <p:spPr bwMode="gray">
          <a:xfrm>
            <a:off x="683458" y="47972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278092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47" name="Rechteck 46"/>
          <p:cNvSpPr/>
          <p:nvPr/>
        </p:nvSpPr>
        <p:spPr bwMode="gray">
          <a:xfrm>
            <a:off x="683458" y="278098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</a:t>
            </a:r>
            <a:r>
              <a:rPr lang="de-DE" sz="1400" dirty="0" smtClean="0">
                <a:solidFill>
                  <a:schemeClr val="accent5"/>
                </a:solidFill>
              </a:rPr>
              <a:t>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530119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3458" y="530125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19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9" name="Textplatzhalter 2"/>
          <p:cNvSpPr txBox="1">
            <a:spLocks/>
          </p:cNvSpPr>
          <p:nvPr/>
        </p:nvSpPr>
        <p:spPr bwMode="gray">
          <a:xfrm>
            <a:off x="250825" y="1268760"/>
            <a:ext cx="8642350" cy="51851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tabLst>
                <a:tab pos="180975" algn="l"/>
              </a:tabLst>
              <a:defRPr sz="14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mapEntity2DTO(Book 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return</a:t>
            </a:r>
            <a:r>
              <a:rPr lang="de-DE" sz="1000" dirty="0" smtClean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new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bookDTO.setTitle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book.getTitle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bookDTO.setPublisher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book.getPublisher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bookDTO.setReleaseDate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().</a:t>
            </a:r>
            <a:r>
              <a:rPr lang="de-DE" sz="1000" dirty="0" err="1" smtClean="0">
                <a:latin typeface="Courier New"/>
                <a:cs typeface="Courier New"/>
              </a:rPr>
              <a:t>getTime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book.getAuthor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bookDTO.setChapterTitles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chapterTitles</a:t>
            </a:r>
            <a:r>
              <a:rPr lang="de-DE" sz="1000" dirty="0" smtClean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600" dirty="0" smtClean="0">
                <a:latin typeface="Courier New"/>
                <a:cs typeface="Courier New"/>
              </a:rPr>
              <a:t>...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138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9" name="Rechteckige Legende 8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1831107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9" name="Rechteckige Legende 8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1455594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0" name="Rechteckige Legende 9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3833094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435401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 bwMode="gray">
          <a:xfrm>
            <a:off x="1763688" y="5949280"/>
            <a:ext cx="1728192" cy="504056"/>
          </a:xfrm>
          <a:prstGeom prst="wedgeRectCallout">
            <a:avLst>
              <a:gd name="adj1" fmla="val -82298"/>
              <a:gd name="adj2" fmla="val -8211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... und das ist noch nicht alles! </a:t>
            </a:r>
          </a:p>
        </p:txBody>
      </p:sp>
      <p:sp>
        <p:nvSpPr>
          <p:cNvPr id="13" name="Rechteckige Legende 12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3744949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ist ein </a:t>
            </a:r>
            <a:r>
              <a:rPr lang="de-DE" dirty="0" err="1" smtClean="0"/>
              <a:t>Refactoring</a:t>
            </a:r>
            <a:r>
              <a:rPr lang="de-DE" dirty="0" smtClean="0"/>
              <a:t> sehr mühsam.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viel Code</a:t>
            </a:r>
            <a:r>
              <a:rPr lang="de-DE" dirty="0"/>
              <a:t>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9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5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  <a:endParaRPr lang="de-DE" sz="1600" b="1" dirty="0"/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8</a:t>
            </a:r>
            <a:endParaRPr lang="de-DE" sz="1600" b="1" dirty="0"/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43" name="Rechteck 42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Auswahl der Mapping-</a:t>
            </a:r>
            <a:r>
              <a:rPr lang="de-DE" sz="1400" b="1" dirty="0" smtClean="0">
                <a:solidFill>
                  <a:schemeClr val="bg1"/>
                </a:solidFill>
              </a:rPr>
              <a:t>Frameworks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5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Welches Mapping-Framework kann was leisten?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Auswahl der Mapping-Frameworks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98270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2" name="Rechteck 41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43" name="Rechteck 42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44" name="Rechteck 43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45" name="Rechteck 44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47" name="Rechteck 46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53" name="Rechteck 52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55" name="Rechteck 54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56" name="Rechteck 55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57" name="Rechteck 56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58" name="Rechteck 57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5</a:t>
            </a:r>
            <a:endParaRPr lang="de-DE" sz="1400" b="1" dirty="0"/>
          </a:p>
        </p:txBody>
      </p:sp>
      <p:sp>
        <p:nvSpPr>
          <p:cNvPr id="59" name="Rechteck 58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1: </a:t>
            </a:r>
            <a:r>
              <a:rPr lang="de-DE" sz="1400" b="1" dirty="0" err="1" smtClean="0">
                <a:solidFill>
                  <a:schemeClr val="bg1"/>
                </a:solidFill>
              </a:rPr>
              <a:t>Dozer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60" name="Rechteck 59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61" name="Rechteck 60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62" name="Rechteck 61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63" name="Rechteck 62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64" name="Rechteck 63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65" name="Rechteck 64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66" name="Rechteck 65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  <a:endParaRPr lang="de-DE" sz="1600" b="1" dirty="0"/>
          </a:p>
        </p:txBody>
      </p:sp>
      <p:sp>
        <p:nvSpPr>
          <p:cNvPr id="67" name="Rechteck 66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68" name="Rechteck 67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8</a:t>
            </a:r>
            <a:endParaRPr lang="de-DE" sz="1600" b="1" dirty="0"/>
          </a:p>
        </p:txBody>
      </p:sp>
      <p:sp>
        <p:nvSpPr>
          <p:cNvPr id="69" name="Rechteck 68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70" name="Rechteck 69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  <a:endParaRPr lang="de-DE" sz="1600" b="1" dirty="0"/>
          </a:p>
        </p:txBody>
      </p:sp>
      <p:sp>
        <p:nvSpPr>
          <p:cNvPr id="71" name="Rechteck 70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72" name="Rechteck 71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73" name="Rechteck 72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74" name="Rechteck 73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75" name="Rechteck 74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</a:t>
            </a:r>
            <a:r>
              <a:rPr lang="de-DE" sz="1400" dirty="0" smtClean="0">
                <a:solidFill>
                  <a:schemeClr val="accent5"/>
                </a:solidFill>
              </a:rPr>
              <a:t>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Dozer</a:t>
            </a:r>
            <a:r>
              <a:rPr lang="de-DE" dirty="0" smtClean="0"/>
              <a:t> arbeitet mit </a:t>
            </a:r>
            <a:r>
              <a:rPr lang="de-DE" dirty="0" err="1" smtClean="0"/>
              <a:t>Reflection</a:t>
            </a:r>
            <a:r>
              <a:rPr lang="de-DE" dirty="0" smtClean="0"/>
              <a:t>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K</a:t>
            </a:r>
            <a:r>
              <a:rPr lang="de-DE" dirty="0" smtClean="0"/>
              <a:t>omplexe </a:t>
            </a:r>
            <a:r>
              <a:rPr lang="de-DE" dirty="0" err="1" smtClean="0"/>
              <a:t>Mappings</a:t>
            </a:r>
            <a:r>
              <a:rPr lang="de-DE" dirty="0" smtClean="0"/>
              <a:t> können via XML, Annotationen oder einer API definiert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</a:t>
            </a:r>
            <a:r>
              <a:rPr lang="de-DE" dirty="0" err="1"/>
              <a:t>Dozer</a:t>
            </a:r>
            <a:r>
              <a:rPr lang="de-DE" dirty="0"/>
              <a:t> als Singleton.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Nutze kleinere XML Dateien statt einer XML Datei zur </a:t>
            </a:r>
            <a:r>
              <a:rPr lang="de-DE" dirty="0" err="1"/>
              <a:t>Komponentisierung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9" name="Rechteckige Legende 8"/>
          <p:cNvSpPr/>
          <p:nvPr/>
        </p:nvSpPr>
        <p:spPr bwMode="gray">
          <a:xfrm>
            <a:off x="3635896" y="1052736"/>
            <a:ext cx="2520280" cy="504056"/>
          </a:xfrm>
          <a:prstGeom prst="wedgeRectCallout">
            <a:avLst>
              <a:gd name="adj1" fmla="val -86947"/>
              <a:gd name="adj2" fmla="val 8439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Factories</a:t>
            </a:r>
            <a:r>
              <a:rPr lang="de-DE" sz="1400" dirty="0" smtClean="0">
                <a:solidFill>
                  <a:schemeClr val="tx1"/>
                </a:solidFill>
              </a:rPr>
              <a:t> für </a:t>
            </a:r>
            <a:r>
              <a:rPr lang="de-DE" sz="1400" dirty="0" err="1" smtClean="0">
                <a:solidFill>
                  <a:schemeClr val="tx1"/>
                </a:solidFill>
              </a:rPr>
              <a:t>Inheritance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2424427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Vorteile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A</a:t>
            </a:r>
            <a:r>
              <a:rPr lang="de-DE" dirty="0" smtClean="0"/>
              <a:t>utomatisches </a:t>
            </a:r>
            <a:r>
              <a:rPr lang="de-DE" dirty="0"/>
              <a:t>Mapping bei </a:t>
            </a:r>
            <a:r>
              <a:rPr lang="de-DE" dirty="0" smtClean="0"/>
              <a:t>Namensgleichheit.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Auswählbar ob nur eine Referenz kopiert werden soll (</a:t>
            </a:r>
            <a:r>
              <a:rPr lang="de-DE" dirty="0" err="1" smtClean="0"/>
              <a:t>copy-by-Ref</a:t>
            </a:r>
            <a:r>
              <a:rPr lang="de-DE" dirty="0" smtClean="0"/>
              <a:t>).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Integration mit Spring ist möglich.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</a:t>
            </a:r>
            <a:r>
              <a:rPr lang="de-DE" dirty="0" err="1" smtClean="0"/>
              <a:t>Collections</a:t>
            </a:r>
            <a:r>
              <a:rPr lang="de-DE" dirty="0" smtClean="0"/>
              <a:t>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Nur das Mapping via XML ist gut dokumentiert, aber zusätzliche </a:t>
            </a:r>
            <a:r>
              <a:rPr lang="de-DE" dirty="0"/>
              <a:t>Verwaltung von XML-Dateien </a:t>
            </a:r>
            <a:r>
              <a:rPr lang="de-DE" dirty="0" smtClean="0"/>
              <a:t>nötig.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Mapping von null führt zu Fehlern.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6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2: </a:t>
            </a:r>
            <a:r>
              <a:rPr lang="de-DE" sz="1400" b="1" dirty="0" err="1" smtClean="0">
                <a:solidFill>
                  <a:schemeClr val="bg1"/>
                </a:solidFill>
              </a:rPr>
              <a:t>ModelMapper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45" name="Rechteck 44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7" name="Rechteck 46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53" name="Rechteck 52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55" name="Rechteck 54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</a:t>
            </a:r>
            <a:r>
              <a:rPr lang="de-DE" sz="1400" dirty="0" smtClean="0">
                <a:solidFill>
                  <a:schemeClr val="accent5"/>
                </a:solidFill>
              </a:rPr>
              <a:t>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26876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26876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27074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27080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328498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328504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78903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78909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429309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19" name="Rechteck 18"/>
          <p:cNvSpPr/>
          <p:nvPr/>
        </p:nvSpPr>
        <p:spPr bwMode="gray">
          <a:xfrm>
            <a:off x="684155" y="429315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7971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7972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17728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17728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1520" y="278092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 bwMode="gray">
          <a:xfrm>
            <a:off x="683458" y="278098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</a:t>
            </a:r>
            <a:r>
              <a:rPr lang="de-DE" sz="1400" dirty="0" smtClean="0">
                <a:solidFill>
                  <a:schemeClr val="accent5"/>
                </a:solidFill>
              </a:rPr>
              <a:t>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530119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530125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 0.7.2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Modelmapper führt das Mapping per </a:t>
            </a:r>
            <a:r>
              <a:rPr lang="de-DE" dirty="0" err="1" smtClean="0"/>
              <a:t>Reflection</a:t>
            </a:r>
            <a:r>
              <a:rPr lang="de-DE" dirty="0" smtClean="0"/>
              <a:t> durch.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Beim ersten Mapping eines Objekts A auf ein Objekt B/einen Typen B wird für den Vorgang eine </a:t>
            </a:r>
            <a:r>
              <a:rPr lang="de-DE" dirty="0" err="1" smtClean="0"/>
              <a:t>TypeMap</a:t>
            </a:r>
            <a:r>
              <a:rPr lang="de-DE" dirty="0" smtClean="0"/>
              <a:t> angelegt.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Jedes weitere Mapping von A=&gt;B verwendet die Informationen aus der </a:t>
            </a:r>
            <a:r>
              <a:rPr lang="de-DE" dirty="0" err="1" smtClean="0"/>
              <a:t>TypeMap</a:t>
            </a:r>
            <a:r>
              <a:rPr lang="de-DE" dirty="0" smtClean="0"/>
              <a:t> und fügt ggf. neue hinzu.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Für komplexere Problemstellungen stehen Converter und Provider zur Verfügung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Best </a:t>
            </a:r>
            <a:r>
              <a:rPr lang="de-DE" dirty="0"/>
              <a:t>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Verwende für ein Mapping von A=&gt;B stets die gleiche Instanz des Mappers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Verwaltung der Mapper als „</a:t>
            </a:r>
            <a:r>
              <a:rPr lang="de-DE" dirty="0" err="1" smtClean="0"/>
              <a:t>Multiton</a:t>
            </a:r>
            <a:r>
              <a:rPr lang="de-DE" dirty="0" smtClean="0"/>
              <a:t>“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mapEntity2DTO(Book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this.modelMapper.map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BookDTO.class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BookTypeDTO.NOVEL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NonFictionBook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BookTypeDTO.NON_FICTION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(Chapter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== null)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result.setChapterTitles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chapter.getTitle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8" name="Rechteckige Legende 7"/>
          <p:cNvSpPr/>
          <p:nvPr/>
        </p:nvSpPr>
        <p:spPr bwMode="gray">
          <a:xfrm>
            <a:off x="5738805" y="1916832"/>
            <a:ext cx="2088232" cy="720080"/>
          </a:xfrm>
          <a:prstGeom prst="wedgeRectCallout">
            <a:avLst>
              <a:gd name="adj1" fmla="val -89895"/>
              <a:gd name="adj2" fmla="val 26607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 vielen Fällen ist nur diese eine Zeile notwendig…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Automatisches Mapping bei Namensgleichheit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Loose Mapping </a:t>
            </a:r>
            <a:r>
              <a:rPr lang="de-DE" dirty="0" err="1" smtClean="0"/>
              <a:t>Strategy</a:t>
            </a:r>
            <a:r>
              <a:rPr lang="de-DE" dirty="0" smtClean="0"/>
              <a:t>: Automatisches Mapping bei Namensähnlichkeit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 quasi unsichtbar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Refactoring</a:t>
            </a:r>
            <a:r>
              <a:rPr lang="de-DE" dirty="0" smtClean="0"/>
              <a:t>-sichere API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Spring, </a:t>
            </a:r>
            <a:r>
              <a:rPr lang="de-DE" dirty="0" err="1" smtClean="0"/>
              <a:t>GSon</a:t>
            </a:r>
            <a:r>
              <a:rPr lang="de-DE" dirty="0" smtClean="0"/>
              <a:t>, Jackson…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einigen Fällen komplexe Konfiguration mit Providern und Convertern notwendig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7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3: </a:t>
            </a:r>
            <a:r>
              <a:rPr lang="de-DE" sz="1400" b="1" dirty="0" err="1" smtClean="0">
                <a:solidFill>
                  <a:schemeClr val="bg1"/>
                </a:solidFill>
              </a:rPr>
              <a:t>Orika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8</a:t>
            </a:r>
            <a:endParaRPr lang="de-DE" sz="1600" b="1" dirty="0"/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45" name="Rechteck 4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47" name="Rechteck 46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49" name="Rechteck 48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53" name="Rechteck 52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6" name="Rechteck 55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57" name="Rechteck 56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8" name="Rechteck 57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59" name="Rechteck 58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</a:t>
            </a:r>
            <a:r>
              <a:rPr lang="de-DE" sz="1400" dirty="0" smtClean="0">
                <a:solidFill>
                  <a:schemeClr val="accent5"/>
                </a:solidFill>
              </a:rPr>
              <a:t>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generiert aus den Meta-Daten der Klassen Mapping Objekte.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Die Mapping Objekte werden dann dazu verwendet direkt zwischen den beiden Objektgraphen zu </a:t>
            </a:r>
            <a:r>
              <a:rPr lang="de-DE" dirty="0" err="1"/>
              <a:t>mappen</a:t>
            </a:r>
            <a:r>
              <a:rPr lang="de-DE" dirty="0"/>
              <a:t>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</a:t>
            </a:r>
            <a:r>
              <a:rPr lang="de-DE" dirty="0" err="1"/>
              <a:t>mappt</a:t>
            </a:r>
            <a:r>
              <a:rPr lang="de-DE" dirty="0"/>
              <a:t> gleiche Objektstrukturen automatisch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Einfache Notation für Objekt-Transformationen 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die </a:t>
            </a:r>
            <a:r>
              <a:rPr lang="de-DE" dirty="0" err="1"/>
              <a:t>MapperFactory</a:t>
            </a:r>
            <a:r>
              <a:rPr lang="de-DE" dirty="0"/>
              <a:t> als Singleton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Vermeide den automatischen </a:t>
            </a:r>
            <a:r>
              <a:rPr lang="de-DE" dirty="0" err="1"/>
              <a:t>MapperLookUp</a:t>
            </a:r>
            <a:r>
              <a:rPr lang="de-DE" dirty="0"/>
              <a:t> und verwende </a:t>
            </a:r>
            <a:r>
              <a:rPr lang="de-DE" dirty="0" err="1"/>
              <a:t>BoundMapperFactory</a:t>
            </a:r>
            <a:r>
              <a:rPr lang="de-DE" dirty="0"/>
              <a:t> </a:t>
            </a:r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  <p:sp>
        <p:nvSpPr>
          <p:cNvPr id="8" name="Rechteckige Legende 7"/>
          <p:cNvSpPr/>
          <p:nvPr/>
        </p:nvSpPr>
        <p:spPr bwMode="gray">
          <a:xfrm>
            <a:off x="6372200" y="1124744"/>
            <a:ext cx="2520280" cy="504056"/>
          </a:xfrm>
          <a:prstGeom prst="wedgeRectCallout">
            <a:avLst>
              <a:gd name="adj1" fmla="val -55075"/>
              <a:gd name="adj2" fmla="val 82242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Factories</a:t>
            </a:r>
            <a:r>
              <a:rPr lang="de-DE" sz="1400" dirty="0" smtClean="0">
                <a:solidFill>
                  <a:schemeClr val="tx1"/>
                </a:solidFill>
              </a:rPr>
              <a:t> für </a:t>
            </a:r>
            <a:r>
              <a:rPr lang="de-DE" sz="1400" dirty="0" err="1" smtClean="0">
                <a:solidFill>
                  <a:schemeClr val="tx1"/>
                </a:solidFill>
              </a:rPr>
              <a:t>Inheritance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4223046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  <p:sp>
        <p:nvSpPr>
          <p:cNvPr id="8" name="Rechteckige Legende 7"/>
          <p:cNvSpPr/>
          <p:nvPr/>
        </p:nvSpPr>
        <p:spPr bwMode="gray">
          <a:xfrm>
            <a:off x="6372200" y="1124744"/>
            <a:ext cx="2520280" cy="504056"/>
          </a:xfrm>
          <a:prstGeom prst="wedgeRectCallout">
            <a:avLst>
              <a:gd name="adj1" fmla="val -55075"/>
              <a:gd name="adj2" fmla="val 82242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Factories</a:t>
            </a:r>
            <a:r>
              <a:rPr lang="de-DE" sz="1400" dirty="0" smtClean="0">
                <a:solidFill>
                  <a:schemeClr val="tx1"/>
                </a:solidFill>
              </a:rPr>
              <a:t> für </a:t>
            </a:r>
            <a:r>
              <a:rPr lang="de-DE" sz="1400" dirty="0" err="1" smtClean="0">
                <a:solidFill>
                  <a:schemeClr val="tx1"/>
                </a:solidFill>
              </a:rPr>
              <a:t>Inheritance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  <p:sp>
        <p:nvSpPr>
          <p:cNvPr id="8" name="Rechteckige Legende 7"/>
          <p:cNvSpPr/>
          <p:nvPr/>
        </p:nvSpPr>
        <p:spPr bwMode="gray">
          <a:xfrm>
            <a:off x="4716016" y="3933056"/>
            <a:ext cx="2664296" cy="648072"/>
          </a:xfrm>
          <a:prstGeom prst="wedgeRectCallout">
            <a:avLst>
              <a:gd name="adj1" fmla="val -81965"/>
              <a:gd name="adj2" fmla="val 1839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Mit </a:t>
            </a:r>
            <a:r>
              <a:rPr lang="de-DE" sz="1400" dirty="0" err="1" smtClean="0">
                <a:solidFill>
                  <a:schemeClr val="tx1"/>
                </a:solidFill>
              </a:rPr>
              <a:t>byDefault</a:t>
            </a:r>
            <a:r>
              <a:rPr lang="de-DE" sz="1400" dirty="0" smtClean="0">
                <a:solidFill>
                  <a:schemeClr val="tx1"/>
                </a:solidFill>
              </a:rPr>
              <a:t>() </a:t>
            </a:r>
            <a:r>
              <a:rPr lang="de-DE" sz="1400" dirty="0" err="1" smtClean="0">
                <a:solidFill>
                  <a:schemeClr val="tx1"/>
                </a:solidFill>
              </a:rPr>
              <a:t>mappt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Orika</a:t>
            </a:r>
            <a:r>
              <a:rPr lang="de-DE" sz="1400" dirty="0" smtClean="0">
                <a:solidFill>
                  <a:schemeClr val="tx1"/>
                </a:solidFill>
              </a:rPr>
              <a:t> automatisch bei Namensgleichheit</a:t>
            </a:r>
          </a:p>
        </p:txBody>
      </p:sp>
    </p:spTree>
    <p:extLst>
      <p:ext uri="{BB962C8B-B14F-4D97-AF65-F5344CB8AC3E}">
        <p14:creationId xmlns:p14="http://schemas.microsoft.com/office/powerpoint/2010/main" val="146876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byDefault</a:t>
            </a:r>
            <a:r>
              <a:rPr lang="de-DE" dirty="0" smtClean="0"/>
              <a:t>()-Mapping verkürzt die Mapping-Definitionen.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Mapping-Definitionen gelten in beide Richtungen.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Behandlung von </a:t>
            </a:r>
            <a:r>
              <a:rPr lang="de-DE" dirty="0" err="1" smtClean="0"/>
              <a:t>DeepObject</a:t>
            </a:r>
            <a:r>
              <a:rPr lang="de-DE" dirty="0" smtClean="0"/>
              <a:t> Mapping.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Intuitive Notation zur Behandlung von Datenstrukturen (</a:t>
            </a:r>
            <a:r>
              <a:rPr lang="de-DE" dirty="0" err="1" smtClean="0"/>
              <a:t>z.B</a:t>
            </a:r>
            <a:r>
              <a:rPr lang="de-DE" dirty="0" smtClean="0"/>
              <a:t> </a:t>
            </a:r>
            <a:r>
              <a:rPr lang="de-DE" dirty="0" err="1" smtClean="0"/>
              <a:t>Collections,Maps</a:t>
            </a:r>
            <a:r>
              <a:rPr lang="de-DE" dirty="0" smtClean="0"/>
              <a:t>,...).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 ist möglich.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der </a:t>
            </a:r>
            <a:r>
              <a:rPr lang="de-DE" dirty="0" err="1" smtClean="0"/>
              <a:t>MappingDefinition</a:t>
            </a:r>
            <a:r>
              <a:rPr lang="de-DE" dirty="0" smtClean="0"/>
              <a:t> müssen die Attribute als String benannt werden,</a:t>
            </a:r>
            <a:br>
              <a:rPr lang="de-DE" dirty="0" smtClean="0"/>
            </a:br>
            <a:r>
              <a:rPr lang="de-DE" dirty="0" smtClean="0"/>
              <a:t>je nach IDE nicht </a:t>
            </a:r>
            <a:r>
              <a:rPr lang="de-DE" dirty="0" err="1" smtClean="0"/>
              <a:t>refactoring</a:t>
            </a:r>
            <a:r>
              <a:rPr lang="de-DE" dirty="0" smtClean="0"/>
              <a:t>-safe.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65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8</a:t>
            </a:r>
            <a:endParaRPr lang="de-DE" sz="14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Vergleich Performance</a:t>
            </a: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  <a:endParaRPr lang="de-DE" sz="1600" b="1" dirty="0"/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45" name="Rechteck 4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47" name="Rechteck 46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49" name="Rechteck 48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53" name="Rechteck 52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6" name="Rechteck 55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57" name="Rechteck 56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8" name="Rechteck 57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59" name="Rechteck 58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</a:t>
            </a:r>
            <a:r>
              <a:rPr lang="de-DE" sz="1400" dirty="0" smtClean="0">
                <a:solidFill>
                  <a:schemeClr val="accent5"/>
                </a:solidFill>
              </a:rPr>
              <a:t>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54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18567442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55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22824098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INHALTSÜBERSICHT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pPr/>
              <a:t>16.10.2014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gray">
          <a:xfrm>
            <a:off x="250825" y="508518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9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508518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Bewertung der ausgewählten Frameworks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35730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35730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6" name="Rechteck 2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9" name="Rechteck 38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43" name="Rechteck 42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</a:t>
            </a:r>
            <a:r>
              <a:rPr lang="de-DE" sz="1400" dirty="0" smtClean="0">
                <a:solidFill>
                  <a:schemeClr val="accent5"/>
                </a:solidFill>
              </a:rPr>
              <a:t>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Welches Framework können wir empfehlen?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Bewertung der ausgewählten Frameworks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57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186573" y="1412776"/>
            <a:ext cx="47708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9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Orika</a:t>
            </a:r>
            <a:endParaRPr lang="de-DE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272333" y="4449306"/>
            <a:ext cx="45993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40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ModelMapper</a:t>
            </a:r>
            <a:endParaRPr lang="de-DE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3131841" y="3284984"/>
            <a:ext cx="288032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… beste Performance</a:t>
            </a:r>
          </a:p>
          <a:p>
            <a:pPr>
              <a:buClr>
                <a:schemeClr val="accent3"/>
              </a:buClr>
            </a:pPr>
            <a:r>
              <a:rPr lang="de-DE" sz="1400" dirty="0" smtClean="0"/>
              <a:t>… </a:t>
            </a:r>
            <a:r>
              <a:rPr lang="de-DE" sz="1400" dirty="0" err="1" smtClean="0"/>
              <a:t>mappt</a:t>
            </a:r>
            <a:r>
              <a:rPr lang="de-DE" sz="1400" dirty="0" smtClean="0"/>
              <a:t> (fast) alles problemlos</a:t>
            </a:r>
          </a:p>
          <a:p>
            <a:pPr>
              <a:buClr>
                <a:schemeClr val="accent3"/>
              </a:buClr>
            </a:pPr>
            <a:r>
              <a:rPr lang="de-DE" sz="1400" dirty="0" smtClean="0"/>
              <a:t>… einfache, </a:t>
            </a:r>
            <a:r>
              <a:rPr lang="de-DE" sz="1400" dirty="0" err="1" smtClean="0"/>
              <a:t>eingänge</a:t>
            </a:r>
            <a:r>
              <a:rPr lang="de-DE" sz="1400" dirty="0" smtClean="0"/>
              <a:t> </a:t>
            </a:r>
            <a:r>
              <a:rPr lang="de-DE" sz="1400" dirty="0" err="1" smtClean="0"/>
              <a:t>Mappings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2807806" y="5373216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… </a:t>
            </a:r>
            <a:r>
              <a:rPr lang="de-DE" sz="1400" dirty="0" err="1" smtClean="0"/>
              <a:t>refactoring</a:t>
            </a:r>
            <a:r>
              <a:rPr lang="de-DE" sz="1400" dirty="0" smtClean="0"/>
              <a:t>-sichere API</a:t>
            </a:r>
          </a:p>
          <a:p>
            <a:pPr>
              <a:buClr>
                <a:schemeClr val="accent3"/>
              </a:buClr>
            </a:pPr>
            <a:r>
              <a:rPr lang="de-DE" sz="1400" dirty="0" smtClean="0"/>
              <a:t>… bleibt bei kleinen Änderungen stabil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38562724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Noch Fragen?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Fragen &amp; Antworten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059832" y="1844824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9296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4081</Words>
  <Application>Microsoft Office PowerPoint</Application>
  <PresentationFormat>Bildschirmpräsentation (4:3)</PresentationFormat>
  <Paragraphs>1581</Paragraphs>
  <Slides>58</Slides>
  <Notes>11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0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PowerPoint-Präsentation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PowerPoint-Präsentation</vt:lpstr>
      <vt:lpstr>Der Code</vt:lpstr>
      <vt:lpstr>Der Code</vt:lpstr>
      <vt:lpstr>Der Code</vt:lpstr>
      <vt:lpstr>Der Code</vt:lpstr>
      <vt:lpstr>Der Code</vt:lpstr>
      <vt:lpstr>Der Code</vt:lpstr>
      <vt:lpstr>Übersicht: Handwritten Mapping</vt:lpstr>
      <vt:lpstr>PowerPoint-Präsentation</vt:lpstr>
      <vt:lpstr>Welches Mapping-Framework kann was leisten?</vt:lpstr>
      <vt:lpstr>PowerPoint-Präsentation</vt:lpstr>
      <vt:lpstr>Steckbrief: Dozer</vt:lpstr>
      <vt:lpstr>Der Code (Java)</vt:lpstr>
      <vt:lpstr>Der Code (XML)</vt:lpstr>
      <vt:lpstr>Der Code (XML)</vt:lpstr>
      <vt:lpstr>Bewertung: Dozer</vt:lpstr>
      <vt:lpstr>PowerPoint-Präsentation</vt:lpstr>
      <vt:lpstr>Übersicht: ModelMapper</vt:lpstr>
      <vt:lpstr>Der Code</vt:lpstr>
      <vt:lpstr>Bewertung: ModelMapper</vt:lpstr>
      <vt:lpstr>PowerPoint-Präsentation</vt:lpstr>
      <vt:lpstr>Übersicht: Orika</vt:lpstr>
      <vt:lpstr>Der Code</vt:lpstr>
      <vt:lpstr>Der Code</vt:lpstr>
      <vt:lpstr>Der Code</vt:lpstr>
      <vt:lpstr>Der Code</vt:lpstr>
      <vt:lpstr>Bewertung: Orika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  <vt:lpstr>Welches Framework können wir empfehlen?</vt:lpstr>
      <vt:lpstr>Noch Fragen?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Schwalb, Johannes</cp:lastModifiedBy>
  <cp:revision>154</cp:revision>
  <dcterms:created xsi:type="dcterms:W3CDTF">2013-03-01T11:14:45Z</dcterms:created>
  <dcterms:modified xsi:type="dcterms:W3CDTF">2014-10-16T15:10:01Z</dcterms:modified>
</cp:coreProperties>
</file>