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34" r:id="rId2"/>
    <p:sldId id="337" r:id="rId3"/>
    <p:sldId id="257" r:id="rId4"/>
    <p:sldId id="264" r:id="rId5"/>
    <p:sldId id="338" r:id="rId6"/>
    <p:sldId id="258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4" autoAdjust="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60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8F134-2A4F-AA45-9813-165F5BF2AEAC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9B6B0-11BB-4D46-A728-E59DD61CC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9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8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copy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ver-16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Cover-CDS-Roadshow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2459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Title and Content copy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6228" y="5005093"/>
            <a:ext cx="2690657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57150" marR="57150" defTabSz="1282700">
              <a:buClr>
                <a:srgbClr val="A9A9A9"/>
              </a:buClr>
              <a:buFont typeface="Arial"/>
              <a:defRPr sz="700" spc="-14">
                <a:solidFill>
                  <a:srgbClr val="6D7777"/>
                </a:solidFill>
                <a:uFill>
                  <a:solidFill>
                    <a:srgbClr val="7A7A7A"/>
                  </a:solidFill>
                </a:uFill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sz="700" spc="-14" dirty="0">
                <a:solidFill>
                  <a:srgbClr val="6D7777"/>
                </a:solidFill>
                <a:uFill>
                  <a:solidFill>
                    <a:srgbClr val="7A7A7A"/>
                  </a:solidFill>
                </a:uFill>
              </a:rPr>
              <a:t>  ©</a:t>
            </a:r>
            <a:r>
              <a:rPr sz="700" spc="-14" dirty="0" smtClean="0">
                <a:solidFill>
                  <a:srgbClr val="6D7777"/>
                </a:solidFill>
                <a:uFill>
                  <a:solidFill>
                    <a:srgbClr val="7A7A7A"/>
                  </a:solidFill>
                </a:uFill>
              </a:rPr>
              <a:t>201</a:t>
            </a:r>
            <a:r>
              <a:rPr lang="en-US" sz="700" spc="-14" dirty="0" smtClean="0">
                <a:solidFill>
                  <a:srgbClr val="6D7777"/>
                </a:solidFill>
                <a:uFill>
                  <a:solidFill>
                    <a:srgbClr val="7A7A7A"/>
                  </a:solidFill>
                </a:uFill>
              </a:rPr>
              <a:t>6</a:t>
            </a:r>
            <a:r>
              <a:rPr sz="700" spc="-14" dirty="0" smtClean="0">
                <a:solidFill>
                  <a:srgbClr val="6D7777"/>
                </a:solidFill>
                <a:uFill>
                  <a:solidFill>
                    <a:srgbClr val="7A7A7A"/>
                  </a:solidFill>
                </a:uFill>
              </a:rPr>
              <a:t> </a:t>
            </a:r>
            <a:r>
              <a:rPr sz="700" spc="-14" dirty="0">
                <a:solidFill>
                  <a:srgbClr val="6D7777"/>
                </a:solidFill>
                <a:uFill>
                  <a:solidFill>
                    <a:srgbClr val="7A7A7A"/>
                  </a:solidFill>
                </a:uFill>
              </a:rPr>
              <a:t>IBM Corporation </a:t>
            </a:r>
          </a:p>
        </p:txBody>
      </p:sp>
      <p:sp>
        <p:nvSpPr>
          <p:cNvPr id="16" name="Shape 16"/>
          <p:cNvSpPr/>
          <p:nvPr/>
        </p:nvSpPr>
        <p:spPr>
          <a:xfrm>
            <a:off x="7908381" y="4963703"/>
            <a:ext cx="269863" cy="95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92500"/>
          </a:bodyPr>
          <a:lstStyle>
            <a:lvl1pPr>
              <a:defRPr sz="700">
                <a:solidFill>
                  <a:srgbClr val="6D777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">
                <a:solidFill>
                  <a:srgbClr val="6D7777"/>
                </a:solidFill>
              </a:rPr>
              <a:t>￼</a:t>
            </a:r>
          </a:p>
        </p:txBody>
      </p:sp>
      <p:pic>
        <p:nvPicPr>
          <p:cNvPr id="17" name="IBM_8Bar.pdf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944" y="4859774"/>
            <a:ext cx="339154" cy="9525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7"/>
          <p:cNvSpPr>
            <a:spLocks noGrp="1"/>
          </p:cNvSpPr>
          <p:nvPr>
            <p:ph type="title"/>
          </p:nvPr>
        </p:nvSpPr>
        <p:spPr>
          <a:xfrm>
            <a:off x="265113" y="262579"/>
            <a:ext cx="8545512" cy="547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3200" b="0">
                <a:solidFill>
                  <a:srgbClr val="A6A6A6"/>
                </a:solidFill>
                <a:latin typeface="Calibri (Headings)"/>
                <a:cs typeface="Calibri (Headings)"/>
              </a:defRPr>
            </a:lvl1pPr>
          </a:lstStyle>
          <a:p>
            <a:pPr lvl="0">
              <a:defRPr sz="1800"/>
            </a:pPr>
            <a:r>
              <a:rPr sz="2200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8350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defRPr>
                <a:solidFill>
                  <a:srgbClr val="7F7F7F"/>
                </a:solidFill>
              </a:defRPr>
            </a:lvl2pPr>
            <a:lvl3pPr>
              <a:defRPr>
                <a:solidFill>
                  <a:srgbClr val="7F7F7F"/>
                </a:solidFill>
              </a:defRPr>
            </a:lvl3pPr>
            <a:lvl4pPr>
              <a:defRPr>
                <a:solidFill>
                  <a:srgbClr val="7F7F7F"/>
                </a:solidFill>
              </a:defRPr>
            </a:lvl4pPr>
            <a:lvl5pP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D9D0-3012-534D-B3B8-093480A38729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E2B4-1DFC-504D-ACE9-337B2060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9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0D9D0-3012-534D-B3B8-093480A38729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E2B4-1DFC-504D-ACE9-337B2060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9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5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sole.ng.bluemix.net" TargetMode="Externa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lightstats.com/admin/applications" TargetMode="External"/><Relationship Id="rId4" Type="http://schemas.openxmlformats.org/officeDocument/2006/relationships/hyperlink" Target="https://developer.flightstats.com/api-docs/scheduledFlights/v1" TargetMode="External"/><Relationship Id="rId5" Type="http://schemas.openxmlformats.org/officeDocument/2006/relationships/hyperlink" Target="https://developer.flightstats.com/api-docs/airports/v1" TargetMode="External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flightstats.com/signu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8568" y="4220004"/>
            <a:ext cx="4010957" cy="89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kern="0" dirty="0" smtClean="0">
                <a:solidFill>
                  <a:srgbClr val="FFFFFF"/>
                </a:solidFill>
                <a:latin typeface="Calibri"/>
                <a:ea typeface="Arial"/>
                <a:cs typeface="Calibri"/>
                <a:sym typeface="Arial"/>
              </a:rPr>
              <a:t>David Taieb</a:t>
            </a:r>
          </a:p>
          <a:p>
            <a:pPr>
              <a:lnSpc>
                <a:spcPct val="90000"/>
              </a:lnSpc>
            </a:pPr>
            <a:r>
              <a:rPr lang="en-US" sz="1600" b="1" kern="0" dirty="0" smtClean="0">
                <a:solidFill>
                  <a:srgbClr val="FFFFFF"/>
                </a:solidFill>
                <a:latin typeface="Calibri"/>
                <a:ea typeface="Arial"/>
                <a:cs typeface="Calibri"/>
                <a:sym typeface="Arial"/>
              </a:rPr>
              <a:t>STSM - IBM Cloud Data Services</a:t>
            </a:r>
          </a:p>
          <a:p>
            <a:pPr>
              <a:lnSpc>
                <a:spcPct val="90000"/>
              </a:lnSpc>
            </a:pPr>
            <a:r>
              <a:rPr lang="en-US" sz="1600" b="1" kern="0" dirty="0" smtClean="0">
                <a:solidFill>
                  <a:srgbClr val="FFFFFF"/>
                </a:solidFill>
                <a:latin typeface="Calibri"/>
                <a:ea typeface="Arial"/>
                <a:cs typeface="Calibri"/>
                <a:sym typeface="Arial"/>
              </a:rPr>
              <a:t>Developer advocate </a:t>
            </a:r>
          </a:p>
          <a:p>
            <a:pPr>
              <a:lnSpc>
                <a:spcPct val="90000"/>
              </a:lnSpc>
            </a:pPr>
            <a:r>
              <a:rPr lang="en-US" sz="1600" b="1" kern="0" dirty="0" smtClean="0">
                <a:solidFill>
                  <a:srgbClr val="FFFFFF"/>
                </a:solidFill>
                <a:latin typeface="Calibri"/>
                <a:ea typeface="Arial"/>
                <a:cs typeface="Calibri"/>
                <a:sym typeface="Arial"/>
              </a:rPr>
              <a:t>david_taieb@us.ibm.com</a:t>
            </a:r>
            <a:endParaRPr sz="1600" b="1" kern="0" dirty="0">
              <a:solidFill>
                <a:srgbClr val="FFFFFF"/>
              </a:solidFill>
              <a:latin typeface="Calibri"/>
              <a:ea typeface="Arial"/>
              <a:cs typeface="Calibri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261522" y="1526040"/>
            <a:ext cx="5629986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2200" spc="44">
                <a:solidFill>
                  <a:srgbClr val="CEE8F9"/>
                </a:solidFill>
              </a:defRPr>
            </a:lvl1pPr>
          </a:lstStyle>
          <a:p>
            <a:pPr>
              <a:defRPr sz="1800" spc="0">
                <a:solidFill>
                  <a:srgbClr val="000000"/>
                </a:solidFill>
              </a:defRPr>
            </a:pPr>
            <a:r>
              <a:rPr lang="en-US" sz="1800" b="1" kern="0" dirty="0" smtClean="0">
                <a:solidFill>
                  <a:schemeClr val="tx1"/>
                </a:solidFill>
                <a:latin typeface="Calibri"/>
                <a:ea typeface="Arial"/>
                <a:cs typeface="Calibri"/>
                <a:sym typeface="Arial"/>
              </a:rPr>
              <a:t>HANDS</a:t>
            </a:r>
            <a:r>
              <a:rPr lang="en-US" sz="1800" b="1" kern="0" dirty="0">
                <a:solidFill>
                  <a:schemeClr val="tx1"/>
                </a:solidFill>
                <a:latin typeface="Calibri"/>
                <a:ea typeface="Arial"/>
                <a:cs typeface="Calibri"/>
                <a:sym typeface="Arial"/>
              </a:rPr>
              <a:t>-ON SESSION: </a:t>
            </a:r>
            <a:endParaRPr lang="en-US" sz="1800" b="1" kern="0" dirty="0" smtClean="0">
              <a:solidFill>
                <a:schemeClr val="tx1"/>
              </a:solidFill>
              <a:latin typeface="Calibri"/>
              <a:ea typeface="Arial"/>
              <a:cs typeface="Calibri"/>
              <a:sym typeface="Arial"/>
            </a:endParaRPr>
          </a:p>
          <a:p>
            <a:pPr>
              <a:defRPr sz="1800" spc="0">
                <a:solidFill>
                  <a:srgbClr val="000000"/>
                </a:solidFill>
              </a:defRPr>
            </a:pPr>
            <a:r>
              <a:rPr lang="en-US" sz="2400" b="1" kern="0" dirty="0" smtClean="0">
                <a:solidFill>
                  <a:schemeClr val="bg2">
                    <a:lumMod val="75000"/>
                  </a:schemeClr>
                </a:solidFill>
                <a:latin typeface="Calibri"/>
                <a:ea typeface="Arial"/>
                <a:cs typeface="Calibri"/>
                <a:sym typeface="Arial"/>
              </a:rPr>
              <a:t>DEVELOPING </a:t>
            </a:r>
            <a:r>
              <a:rPr lang="en-US" sz="2400" b="1" kern="0" dirty="0">
                <a:solidFill>
                  <a:schemeClr val="bg2">
                    <a:lumMod val="75000"/>
                  </a:schemeClr>
                </a:solidFill>
                <a:latin typeface="Calibri"/>
                <a:ea typeface="Arial"/>
                <a:cs typeface="Calibri"/>
                <a:sym typeface="Arial"/>
              </a:rPr>
              <a:t>ANALYTIC APPLICATIONS USING APACHE SPARK™ AND </a:t>
            </a:r>
            <a:r>
              <a:rPr lang="en-US" sz="2400" b="1" kern="0" dirty="0" smtClean="0">
                <a:solidFill>
                  <a:schemeClr val="bg2">
                    <a:lumMod val="75000"/>
                  </a:schemeClr>
                </a:solidFill>
                <a:latin typeface="Calibri"/>
                <a:ea typeface="Arial"/>
                <a:cs typeface="Calibri"/>
                <a:sym typeface="Arial"/>
              </a:rPr>
              <a:t>PYTHON</a:t>
            </a:r>
          </a:p>
          <a:p>
            <a:pPr>
              <a:defRPr sz="1800" spc="0">
                <a:solidFill>
                  <a:srgbClr val="000000"/>
                </a:solidFill>
              </a:defRPr>
            </a:pPr>
            <a:endParaRPr lang="en-US" sz="2400" b="1" kern="0" dirty="0">
              <a:solidFill>
                <a:schemeClr val="bg2">
                  <a:lumMod val="75000"/>
                </a:schemeClr>
              </a:solidFill>
              <a:latin typeface="Calibri"/>
              <a:ea typeface="Arial"/>
              <a:cs typeface="Calibri"/>
              <a:sym typeface="Arial"/>
            </a:endParaRPr>
          </a:p>
          <a:p>
            <a:pPr>
              <a:defRPr sz="1800" spc="0">
                <a:solidFill>
                  <a:srgbClr val="000000"/>
                </a:solidFill>
              </a:defRPr>
            </a:pPr>
            <a:r>
              <a:rPr lang="en-US" sz="2400" b="1" kern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libri"/>
                <a:ea typeface="Arial"/>
                <a:cs typeface="Calibri"/>
                <a:sym typeface="Arial"/>
              </a:rPr>
              <a:t>Pre-required steps</a:t>
            </a:r>
            <a:endParaRPr lang="en-US" sz="2400" b="1" kern="0" dirty="0">
              <a:solidFill>
                <a:schemeClr val="accent1">
                  <a:lumMod val="20000"/>
                  <a:lumOff val="80000"/>
                </a:schemeClr>
              </a:solidFill>
              <a:latin typeface="Calibri"/>
              <a:ea typeface="Arial"/>
              <a:cs typeface="Calibri"/>
              <a:sym typeface="Arial"/>
            </a:endParaRPr>
          </a:p>
          <a:p>
            <a:pPr>
              <a:defRPr sz="1800" spc="0">
                <a:solidFill>
                  <a:srgbClr val="000000"/>
                </a:solidFill>
              </a:defRPr>
            </a:pPr>
            <a:endParaRPr lang="en-US" sz="1600" kern="0" dirty="0" smtClean="0">
              <a:latin typeface="Arial"/>
              <a:ea typeface="Arial"/>
              <a:cs typeface="Arial"/>
              <a:sym typeface="Arial"/>
            </a:endParaRPr>
          </a:p>
          <a:p>
            <a:pPr>
              <a:defRPr sz="1800" spc="0">
                <a:solidFill>
                  <a:srgbClr val="000000"/>
                </a:solidFill>
              </a:defRPr>
            </a:pPr>
            <a:r>
              <a:rPr lang="en-US" sz="1400" kern="0" dirty="0" smtClean="0">
                <a:latin typeface="Calibri"/>
                <a:ea typeface="Arial"/>
                <a:cs typeface="Calibri"/>
                <a:sym typeface="Arial"/>
              </a:rPr>
              <a:t>PyCon 2016, Portland</a:t>
            </a:r>
            <a:endParaRPr sz="1400" kern="0" dirty="0">
              <a:latin typeface="Calibri"/>
              <a:ea typeface="Arial"/>
              <a:cs typeface="Calibri"/>
              <a:sym typeface="Arial"/>
            </a:endParaRPr>
          </a:p>
        </p:txBody>
      </p:sp>
      <p:pic>
        <p:nvPicPr>
          <p:cNvPr id="27" name="IBM_8Bar-White.png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132" y="475916"/>
            <a:ext cx="802416" cy="45135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726834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4958" y="1631162"/>
            <a:ext cx="62271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STEP 1</a:t>
            </a:r>
          </a:p>
          <a:p>
            <a:pPr algn="ctr"/>
            <a:r>
              <a:rPr lang="en-US" sz="6000" dirty="0" smtClean="0"/>
              <a:t>Sign up for Bluemix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3019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244305"/>
            <a:ext cx="8545512" cy="547690"/>
          </a:xfrm>
        </p:spPr>
        <p:txBody>
          <a:bodyPr>
            <a:normAutofit/>
          </a:bodyPr>
          <a:lstStyle/>
          <a:p>
            <a:r>
              <a:rPr lang="en-US" dirty="0" smtClean="0"/>
              <a:t>Sign up for Bluemix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44575"/>
            <a:ext cx="8229600" cy="3787775"/>
          </a:xfrm>
        </p:spPr>
        <p:txBody>
          <a:bodyPr>
            <a:normAutofit/>
          </a:bodyPr>
          <a:lstStyle/>
          <a:p>
            <a:r>
              <a:rPr lang="en-US" sz="2000" dirty="0"/>
              <a:t>Access IBM Bluemix website on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console.ng.bluemix.net</a:t>
            </a:r>
            <a:endParaRPr lang="en-US" sz="2000" dirty="0" smtClean="0"/>
          </a:p>
          <a:p>
            <a:r>
              <a:rPr lang="en-US" sz="2000" dirty="0" smtClean="0"/>
              <a:t>Click on Get Started for Free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Complete the form and click Create account</a:t>
            </a:r>
          </a:p>
          <a:p>
            <a:r>
              <a:rPr lang="en-US" sz="2000" dirty="0" smtClean="0"/>
              <a:t>Look for confirmation email and click on confirm you account link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571" y="1964215"/>
            <a:ext cx="7419365" cy="187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289985"/>
            <a:ext cx="8545512" cy="547690"/>
          </a:xfrm>
        </p:spPr>
        <p:txBody>
          <a:bodyPr>
            <a:noAutofit/>
          </a:bodyPr>
          <a:lstStyle/>
          <a:p>
            <a:r>
              <a:rPr lang="en-US" sz="3200" dirty="0" smtClean="0"/>
              <a:t>Create a new space on Bluemix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694" y="1373935"/>
            <a:ext cx="3517900" cy="10287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885523" y="1957301"/>
            <a:ext cx="1769845" cy="338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696" y="2912074"/>
            <a:ext cx="5077439" cy="19260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3770446" y="2295485"/>
            <a:ext cx="565970" cy="6165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1835" y="877043"/>
            <a:ext cx="705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In preparation for running the project, we create a new space on Bluemix 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8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3628" y="1631162"/>
            <a:ext cx="69897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STEP 2</a:t>
            </a:r>
          </a:p>
          <a:p>
            <a:pPr algn="ctr"/>
            <a:r>
              <a:rPr lang="en-US" sz="6000" dirty="0" smtClean="0"/>
              <a:t>Sign up for FlightStats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30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Sign up for a free trial at Flightstats.com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6575" y="1200150"/>
            <a:ext cx="8607425" cy="339407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Sign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up at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https://developer.flightstats.com/signup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Fill out the form and monitor email for confirmation link (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ccess to APIs may take up to 24 hours)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Once access is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granted go to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https://developer.flightstats.com/admin/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applications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to view appId and appKey (you will need them in the simple-data-pipe tool to create training sets.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Optional: get familiar with the various flightstats apis: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https://developer.flightstats.com/api-docs/scheduledFlights/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v1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  <a:hlinkClick r:id="rId5"/>
              </a:rPr>
              <a:t>https://developer.flightstats.com/api-docs/airports/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hlinkClick r:id="rId5"/>
              </a:rPr>
              <a:t>v1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813352" y="4704029"/>
            <a:ext cx="3330561" cy="369332"/>
            <a:chOff x="3595076" y="6223192"/>
            <a:chExt cx="3330561" cy="492443"/>
          </a:xfrm>
        </p:grpSpPr>
        <p:sp>
          <p:nvSpPr>
            <p:cNvPr id="5" name="TextBox 4"/>
            <p:cNvSpPr txBox="1"/>
            <p:nvPr/>
          </p:nvSpPr>
          <p:spPr>
            <a:xfrm>
              <a:off x="4132384" y="6223192"/>
              <a:ext cx="279325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F7F7F"/>
                  </a:solidFill>
                </a:rPr>
                <a:t>Prepare your </a:t>
              </a:r>
              <a:r>
                <a:rPr lang="en-US" dirty="0" err="1" smtClean="0">
                  <a:solidFill>
                    <a:srgbClr val="7F7F7F"/>
                  </a:solidFill>
                </a:rPr>
                <a:t>bluemix</a:t>
              </a:r>
              <a:r>
                <a:rPr lang="en-US" dirty="0" smtClean="0">
                  <a:solidFill>
                    <a:srgbClr val="7F7F7F"/>
                  </a:solidFill>
                </a:rPr>
                <a:t> space</a:t>
              </a:r>
              <a:endParaRPr lang="en-US" dirty="0">
                <a:solidFill>
                  <a:srgbClr val="7F7F7F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595076" y="6320787"/>
              <a:ext cx="566615" cy="283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913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37020</TotalTime>
  <Words>222</Words>
  <Application>Microsoft Macintosh PowerPoint</Application>
  <PresentationFormat>On-screen Show (16:9)</PresentationFormat>
  <Paragraphs>35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Sign up for Bluemix</vt:lpstr>
      <vt:lpstr>Create a new space on Bluemix</vt:lpstr>
      <vt:lpstr>PowerPoint Presentation</vt:lpstr>
      <vt:lpstr>Sign up for a free trial at Flightstats.com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Taieb</dc:creator>
  <cp:lastModifiedBy>David Taieb</cp:lastModifiedBy>
  <cp:revision>291</cp:revision>
  <dcterms:created xsi:type="dcterms:W3CDTF">2016-04-22T21:24:43Z</dcterms:created>
  <dcterms:modified xsi:type="dcterms:W3CDTF">2016-05-23T17:17:53Z</dcterms:modified>
</cp:coreProperties>
</file>