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86" r:id="rId4"/>
    <p:sldId id="277" r:id="rId5"/>
    <p:sldId id="287" r:id="rId6"/>
    <p:sldId id="256" r:id="rId7"/>
    <p:sldId id="283" r:id="rId8"/>
    <p:sldId id="284" r:id="rId9"/>
    <p:sldId id="268" r:id="rId10"/>
    <p:sldId id="258" r:id="rId11"/>
    <p:sldId id="261" r:id="rId12"/>
    <p:sldId id="260" r:id="rId13"/>
    <p:sldId id="257" r:id="rId14"/>
    <p:sldId id="262" r:id="rId15"/>
    <p:sldId id="263" r:id="rId16"/>
    <p:sldId id="264" r:id="rId17"/>
    <p:sldId id="265" r:id="rId18"/>
    <p:sldId id="266" r:id="rId19"/>
    <p:sldId id="278" r:id="rId20"/>
    <p:sldId id="267" r:id="rId21"/>
    <p:sldId id="269" r:id="rId22"/>
    <p:sldId id="285" r:id="rId23"/>
    <p:sldId id="279" r:id="rId24"/>
    <p:sldId id="270" r:id="rId25"/>
    <p:sldId id="271" r:id="rId26"/>
    <p:sldId id="272" r:id="rId27"/>
    <p:sldId id="274" r:id="rId28"/>
    <p:sldId id="275" r:id="rId29"/>
    <p:sldId id="281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66" d="100"/>
          <a:sy n="66" d="100"/>
        </p:scale>
        <p:origin x="-13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239443" y="4365104"/>
            <a:ext cx="8581029" cy="1656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39443" y="2564905"/>
            <a:ext cx="8581029" cy="1656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39443" y="764704"/>
            <a:ext cx="8581029" cy="1656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2385762" y="926344"/>
            <a:ext cx="360040" cy="1800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H="1">
            <a:off x="2565781" y="1106364"/>
            <a:ext cx="1" cy="297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061725" y="1412776"/>
            <a:ext cx="1008112" cy="945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2158957" y="1509478"/>
            <a:ext cx="910879" cy="8485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TDD,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OFDM</a:t>
            </a:r>
          </a:p>
          <a:p>
            <a:pPr marL="0" indent="0" algn="ctr">
              <a:buNone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37989" y="2132856"/>
            <a:ext cx="2160240" cy="2088232"/>
            <a:chOff x="3419872" y="2420888"/>
            <a:chExt cx="2160240" cy="1440160"/>
          </a:xfrm>
        </p:grpSpPr>
        <p:sp>
          <p:nvSpPr>
            <p:cNvPr id="42" name="矩形 41"/>
            <p:cNvSpPr/>
            <p:nvPr/>
          </p:nvSpPr>
          <p:spPr>
            <a:xfrm>
              <a:off x="3419872" y="2420888"/>
              <a:ext cx="2160240" cy="144016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581524" y="2588617"/>
              <a:ext cx="1836936" cy="1089197"/>
            </a:xfrm>
            <a:custGeom>
              <a:avLst/>
              <a:gdLst>
                <a:gd name="connsiteX0" fmla="*/ 0 w 2413000"/>
                <a:gd name="connsiteY0" fmla="*/ 1139987 h 1305221"/>
                <a:gd name="connsiteX1" fmla="*/ 82550 w 2413000"/>
                <a:gd name="connsiteY1" fmla="*/ 311312 h 1305221"/>
                <a:gd name="connsiteX2" fmla="*/ 219075 w 2413000"/>
                <a:gd name="connsiteY2" fmla="*/ 1130462 h 1305221"/>
                <a:gd name="connsiteX3" fmla="*/ 260350 w 2413000"/>
                <a:gd name="connsiteY3" fmla="*/ 324012 h 1305221"/>
                <a:gd name="connsiteX4" fmla="*/ 412750 w 2413000"/>
                <a:gd name="connsiteY4" fmla="*/ 1117762 h 1305221"/>
                <a:gd name="connsiteX5" fmla="*/ 482600 w 2413000"/>
                <a:gd name="connsiteY5" fmla="*/ 333537 h 1305221"/>
                <a:gd name="connsiteX6" fmla="*/ 635000 w 2413000"/>
                <a:gd name="connsiteY6" fmla="*/ 1130462 h 1305221"/>
                <a:gd name="connsiteX7" fmla="*/ 768350 w 2413000"/>
                <a:gd name="connsiteY7" fmla="*/ 244637 h 1305221"/>
                <a:gd name="connsiteX8" fmla="*/ 993775 w 2413000"/>
                <a:gd name="connsiteY8" fmla="*/ 1197137 h 1305221"/>
                <a:gd name="connsiteX9" fmla="*/ 1238250 w 2413000"/>
                <a:gd name="connsiteY9" fmla="*/ 89062 h 1305221"/>
                <a:gd name="connsiteX10" fmla="*/ 1393825 w 2413000"/>
                <a:gd name="connsiteY10" fmla="*/ 1305087 h 1305221"/>
                <a:gd name="connsiteX11" fmla="*/ 1590675 w 2413000"/>
                <a:gd name="connsiteY11" fmla="*/ 162 h 1305221"/>
                <a:gd name="connsiteX12" fmla="*/ 1746250 w 2413000"/>
                <a:gd name="connsiteY12" fmla="*/ 1209837 h 1305221"/>
                <a:gd name="connsiteX13" fmla="*/ 1854200 w 2413000"/>
                <a:gd name="connsiteY13" fmla="*/ 419262 h 1305221"/>
                <a:gd name="connsiteX14" fmla="*/ 1997075 w 2413000"/>
                <a:gd name="connsiteY14" fmla="*/ 1235237 h 1305221"/>
                <a:gd name="connsiteX15" fmla="*/ 2111375 w 2413000"/>
                <a:gd name="connsiteY15" fmla="*/ 238287 h 1305221"/>
                <a:gd name="connsiteX16" fmla="*/ 2263775 w 2413000"/>
                <a:gd name="connsiteY16" fmla="*/ 1266987 h 1305221"/>
                <a:gd name="connsiteX17" fmla="*/ 2413000 w 2413000"/>
                <a:gd name="connsiteY17" fmla="*/ 266862 h 130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13000" h="1305221">
                  <a:moveTo>
                    <a:pt x="0" y="1139987"/>
                  </a:moveTo>
                  <a:cubicBezTo>
                    <a:pt x="23019" y="726443"/>
                    <a:pt x="46038" y="312899"/>
                    <a:pt x="82550" y="311312"/>
                  </a:cubicBezTo>
                  <a:cubicBezTo>
                    <a:pt x="119062" y="309725"/>
                    <a:pt x="189442" y="1128345"/>
                    <a:pt x="219075" y="1130462"/>
                  </a:cubicBezTo>
                  <a:cubicBezTo>
                    <a:pt x="248708" y="1132579"/>
                    <a:pt x="228071" y="326129"/>
                    <a:pt x="260350" y="324012"/>
                  </a:cubicBezTo>
                  <a:cubicBezTo>
                    <a:pt x="292629" y="321895"/>
                    <a:pt x="375708" y="1116174"/>
                    <a:pt x="412750" y="1117762"/>
                  </a:cubicBezTo>
                  <a:cubicBezTo>
                    <a:pt x="449792" y="1119349"/>
                    <a:pt x="445558" y="331420"/>
                    <a:pt x="482600" y="333537"/>
                  </a:cubicBezTo>
                  <a:cubicBezTo>
                    <a:pt x="519642" y="335654"/>
                    <a:pt x="587375" y="1145279"/>
                    <a:pt x="635000" y="1130462"/>
                  </a:cubicBezTo>
                  <a:cubicBezTo>
                    <a:pt x="682625" y="1115645"/>
                    <a:pt x="708554" y="233524"/>
                    <a:pt x="768350" y="244637"/>
                  </a:cubicBezTo>
                  <a:cubicBezTo>
                    <a:pt x="828146" y="255749"/>
                    <a:pt x="915458" y="1223066"/>
                    <a:pt x="993775" y="1197137"/>
                  </a:cubicBezTo>
                  <a:cubicBezTo>
                    <a:pt x="1072092" y="1171208"/>
                    <a:pt x="1171575" y="71070"/>
                    <a:pt x="1238250" y="89062"/>
                  </a:cubicBezTo>
                  <a:cubicBezTo>
                    <a:pt x="1304925" y="107054"/>
                    <a:pt x="1335087" y="1319904"/>
                    <a:pt x="1393825" y="1305087"/>
                  </a:cubicBezTo>
                  <a:cubicBezTo>
                    <a:pt x="1452563" y="1290270"/>
                    <a:pt x="1531938" y="16037"/>
                    <a:pt x="1590675" y="162"/>
                  </a:cubicBezTo>
                  <a:cubicBezTo>
                    <a:pt x="1649412" y="-15713"/>
                    <a:pt x="1702329" y="1139987"/>
                    <a:pt x="1746250" y="1209837"/>
                  </a:cubicBezTo>
                  <a:cubicBezTo>
                    <a:pt x="1790171" y="1279687"/>
                    <a:pt x="1812396" y="415029"/>
                    <a:pt x="1854200" y="419262"/>
                  </a:cubicBezTo>
                  <a:cubicBezTo>
                    <a:pt x="1896004" y="423495"/>
                    <a:pt x="1954213" y="1265399"/>
                    <a:pt x="1997075" y="1235237"/>
                  </a:cubicBezTo>
                  <a:cubicBezTo>
                    <a:pt x="2039937" y="1205075"/>
                    <a:pt x="2066925" y="232995"/>
                    <a:pt x="2111375" y="238287"/>
                  </a:cubicBezTo>
                  <a:cubicBezTo>
                    <a:pt x="2155825" y="243579"/>
                    <a:pt x="2213504" y="1262225"/>
                    <a:pt x="2263775" y="1266987"/>
                  </a:cubicBezTo>
                  <a:cubicBezTo>
                    <a:pt x="2314046" y="1271749"/>
                    <a:pt x="2363523" y="769305"/>
                    <a:pt x="2413000" y="26686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内容占位符 2"/>
          <p:cNvSpPr txBox="1">
            <a:spLocks/>
          </p:cNvSpPr>
          <p:nvPr/>
        </p:nvSpPr>
        <p:spPr bwMode="auto">
          <a:xfrm>
            <a:off x="4529957" y="2177331"/>
            <a:ext cx="1224136" cy="361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Spectrum</a:t>
            </a:r>
          </a:p>
        </p:txBody>
      </p:sp>
      <p:sp>
        <p:nvSpPr>
          <p:cNvPr id="44" name="等腰三角形 43"/>
          <p:cNvSpPr/>
          <p:nvPr/>
        </p:nvSpPr>
        <p:spPr>
          <a:xfrm rot="10800000">
            <a:off x="7769646" y="934120"/>
            <a:ext cx="360040" cy="1800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4" idx="0"/>
          </p:cNvCxnSpPr>
          <p:nvPr/>
        </p:nvCxnSpPr>
        <p:spPr>
          <a:xfrm flipH="1">
            <a:off x="7949665" y="1114140"/>
            <a:ext cx="1" cy="297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509109" y="1420552"/>
            <a:ext cx="1008112" cy="945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7606341" y="1517254"/>
            <a:ext cx="910879" cy="8485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TDD,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OFDM</a:t>
            </a:r>
          </a:p>
          <a:p>
            <a:pPr marL="0" indent="0" algn="ctr">
              <a:buNone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连接符 49"/>
          <p:cNvCxnSpPr>
            <a:stCxn id="2" idx="1"/>
          </p:cNvCxnSpPr>
          <p:nvPr/>
        </p:nvCxnSpPr>
        <p:spPr>
          <a:xfrm>
            <a:off x="2655792" y="1016354"/>
            <a:ext cx="1782197" cy="1341716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598229" y="1016354"/>
            <a:ext cx="1234917" cy="1349492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等腰三角形 53"/>
          <p:cNvSpPr/>
          <p:nvPr/>
        </p:nvSpPr>
        <p:spPr>
          <a:xfrm rot="10800000">
            <a:off x="2385762" y="2636912"/>
            <a:ext cx="360040" cy="1800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54" idx="0"/>
          </p:cNvCxnSpPr>
          <p:nvPr/>
        </p:nvCxnSpPr>
        <p:spPr>
          <a:xfrm flipH="1">
            <a:off x="2565781" y="2816932"/>
            <a:ext cx="1" cy="297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061725" y="3123344"/>
            <a:ext cx="1008112" cy="945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内容占位符 2"/>
          <p:cNvSpPr txBox="1">
            <a:spLocks/>
          </p:cNvSpPr>
          <p:nvPr/>
        </p:nvSpPr>
        <p:spPr bwMode="auto">
          <a:xfrm>
            <a:off x="1991789" y="3179102"/>
            <a:ext cx="1173688" cy="8485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Spectrum Sensing,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Control packet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OFDM</a:t>
            </a:r>
          </a:p>
          <a:p>
            <a:pPr marL="0" indent="0" algn="ctr">
              <a:buNone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等腰三角形 58"/>
          <p:cNvSpPr/>
          <p:nvPr/>
        </p:nvSpPr>
        <p:spPr>
          <a:xfrm rot="10800000">
            <a:off x="7769646" y="2644688"/>
            <a:ext cx="360040" cy="1800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59" idx="0"/>
          </p:cNvCxnSpPr>
          <p:nvPr/>
        </p:nvCxnSpPr>
        <p:spPr>
          <a:xfrm flipH="1">
            <a:off x="7949665" y="2824708"/>
            <a:ext cx="1" cy="297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509109" y="3131120"/>
            <a:ext cx="1008112" cy="945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54" idx="1"/>
          </p:cNvCxnSpPr>
          <p:nvPr/>
        </p:nvCxnSpPr>
        <p:spPr>
          <a:xfrm>
            <a:off x="2655792" y="2726922"/>
            <a:ext cx="1782197" cy="126014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598229" y="2726922"/>
            <a:ext cx="1234918" cy="126014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内容占位符 2"/>
          <p:cNvSpPr txBox="1">
            <a:spLocks/>
          </p:cNvSpPr>
          <p:nvPr/>
        </p:nvSpPr>
        <p:spPr bwMode="auto">
          <a:xfrm>
            <a:off x="7430760" y="3154616"/>
            <a:ext cx="1173688" cy="8485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Spectrum Sensing,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Control packet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OFDM</a:t>
            </a:r>
          </a:p>
          <a:p>
            <a:pPr marL="0" indent="0" algn="ctr">
              <a:buNone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等腰三角形 69"/>
          <p:cNvSpPr/>
          <p:nvPr/>
        </p:nvSpPr>
        <p:spPr>
          <a:xfrm rot="10800000">
            <a:off x="2385762" y="4437770"/>
            <a:ext cx="360040" cy="1800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>
            <a:stCxn id="70" idx="0"/>
          </p:cNvCxnSpPr>
          <p:nvPr/>
        </p:nvCxnSpPr>
        <p:spPr>
          <a:xfrm flipH="1">
            <a:off x="2565781" y="4617790"/>
            <a:ext cx="1" cy="297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061725" y="4924202"/>
            <a:ext cx="1008112" cy="945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内容占位符 2"/>
          <p:cNvSpPr txBox="1">
            <a:spLocks/>
          </p:cNvSpPr>
          <p:nvPr/>
        </p:nvSpPr>
        <p:spPr bwMode="auto">
          <a:xfrm>
            <a:off x="1991789" y="4979960"/>
            <a:ext cx="1173688" cy="8485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Spectrum Sensing,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Control packet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OFDM</a:t>
            </a:r>
          </a:p>
          <a:p>
            <a:pPr marL="0" indent="0" algn="ctr">
              <a:buNone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等腰三角形 73"/>
          <p:cNvSpPr/>
          <p:nvPr/>
        </p:nvSpPr>
        <p:spPr>
          <a:xfrm rot="10800000">
            <a:off x="7769646" y="4445546"/>
            <a:ext cx="360040" cy="1800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</p:cNvCxnSpPr>
          <p:nvPr/>
        </p:nvCxnSpPr>
        <p:spPr>
          <a:xfrm flipH="1">
            <a:off x="7949665" y="4625566"/>
            <a:ext cx="1" cy="297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509109" y="4931978"/>
            <a:ext cx="1008112" cy="945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70" idx="1"/>
          </p:cNvCxnSpPr>
          <p:nvPr/>
        </p:nvCxnSpPr>
        <p:spPr>
          <a:xfrm flipV="1">
            <a:off x="2655792" y="3389782"/>
            <a:ext cx="1782197" cy="1137998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6598229" y="3389782"/>
            <a:ext cx="1234918" cy="1137998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内容占位符 2"/>
          <p:cNvSpPr txBox="1">
            <a:spLocks/>
          </p:cNvSpPr>
          <p:nvPr/>
        </p:nvSpPr>
        <p:spPr bwMode="auto">
          <a:xfrm>
            <a:off x="7430760" y="4955474"/>
            <a:ext cx="1173688" cy="8485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Spectrum Sensing,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Control packet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OFDM</a:t>
            </a:r>
          </a:p>
          <a:p>
            <a:pPr marL="0" indent="0" algn="ctr">
              <a:buNone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5536" y="1412776"/>
            <a:ext cx="166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Radio Pair  1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7544" y="3234435"/>
            <a:ext cx="166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Radio Pair  2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2700" y="5044733"/>
            <a:ext cx="166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Radio Pair  3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5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>
            <a:off x="2504714" y="3197736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75177" y="3118321"/>
            <a:ext cx="170432" cy="166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15728" y="3028310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8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1700808"/>
            <a:ext cx="8405053" cy="4462306"/>
            <a:chOff x="395536" y="1700808"/>
            <a:chExt cx="8405053" cy="4462306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2420888"/>
              <a:ext cx="7488832" cy="316835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H="1">
              <a:off x="395536" y="2420888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395536" y="5587603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83568" y="2420888"/>
              <a:ext cx="0" cy="31838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843" t="-5769" r="-13725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 bwMode="auto">
            <a:xfrm>
              <a:off x="971600" y="5604718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8460432" y="5587603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971600" y="5849007"/>
              <a:ext cx="74888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内容占位符 2"/>
                <p:cNvSpPr txBox="1">
                  <a:spLocks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/>
                          </a:rPr>
                          <m:t>180 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𝑠𝑒𝑐𝑜𝑛𝑑𝑠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2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78" t="-5769" r="-10582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4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259632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9632" y="3284984"/>
              <a:ext cx="432048" cy="1152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07704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07704" y="4581128"/>
              <a:ext cx="432048" cy="10081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55776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420888"/>
              <a:ext cx="432048" cy="10801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203848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03848" y="3573016"/>
              <a:ext cx="432048" cy="1152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39220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29088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29088" y="5013176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22007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20072" y="4437112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94015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940152" y="378904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213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622132" y="270892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308304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08304" y="3488308"/>
              <a:ext cx="432048" cy="174089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412032" y="1878733"/>
              <a:ext cx="216024" cy="2118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内容占位符 2"/>
            <p:cNvSpPr txBox="1">
              <a:spLocks/>
            </p:cNvSpPr>
            <p:nvPr/>
          </p:nvSpPr>
          <p:spPr bwMode="auto">
            <a:xfrm>
              <a:off x="1544392" y="1827595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996208" y="1883262"/>
              <a:ext cx="216024" cy="2118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 bwMode="auto">
            <a:xfrm>
              <a:off x="3128568" y="1832124"/>
              <a:ext cx="1299416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367632" y="1883262"/>
              <a:ext cx="216024" cy="2118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 bwMode="auto">
            <a:xfrm>
              <a:off x="4427984" y="1700808"/>
              <a:ext cx="1872208" cy="58876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 and 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52592" y="1895962"/>
              <a:ext cx="216024" cy="211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 bwMode="auto">
            <a:xfrm>
              <a:off x="6584952" y="1844824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 bwMode="auto">
            <a:xfrm>
              <a:off x="7524328" y="3631986"/>
              <a:ext cx="1227408" cy="10211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4800" b="1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4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3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95536" y="1700808"/>
            <a:ext cx="8405053" cy="4462306"/>
            <a:chOff x="395536" y="1700808"/>
            <a:chExt cx="8405053" cy="4462306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2420888"/>
              <a:ext cx="7488832" cy="316835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H="1">
              <a:off x="395536" y="2420888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395536" y="5587603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83568" y="2420888"/>
              <a:ext cx="0" cy="31838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843" t="-5769" r="-13725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 bwMode="auto">
            <a:xfrm>
              <a:off x="971600" y="5604718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8460432" y="5587603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971600" y="5849007"/>
              <a:ext cx="74888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内容占位符 2"/>
                <p:cNvSpPr txBox="1">
                  <a:spLocks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/>
                          </a:rPr>
                          <m:t>180 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𝑠𝑒𝑐𝑜𝑛𝑑𝑠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2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78" t="-5769" r="-10582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4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259632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9632" y="3284984"/>
              <a:ext cx="432048" cy="1152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07704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07704" y="4581128"/>
              <a:ext cx="432048" cy="10081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55776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420888"/>
              <a:ext cx="432048" cy="10801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203848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03848" y="3573016"/>
              <a:ext cx="432048" cy="1152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39220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29088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29088" y="5013176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22007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20072" y="4437112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94015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940152" y="378904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213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622132" y="270892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308304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08304" y="3488308"/>
              <a:ext cx="432048" cy="174089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412032" y="1878733"/>
              <a:ext cx="216024" cy="2118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内容占位符 2"/>
            <p:cNvSpPr txBox="1">
              <a:spLocks/>
            </p:cNvSpPr>
            <p:nvPr/>
          </p:nvSpPr>
          <p:spPr bwMode="auto">
            <a:xfrm>
              <a:off x="1544392" y="1827595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996208" y="1883262"/>
              <a:ext cx="216024" cy="2118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 bwMode="auto">
            <a:xfrm>
              <a:off x="3128568" y="1832124"/>
              <a:ext cx="1299416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367632" y="1883262"/>
              <a:ext cx="216024" cy="2118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 bwMode="auto">
            <a:xfrm>
              <a:off x="4427984" y="1700808"/>
              <a:ext cx="1872208" cy="58876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 and 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52592" y="1895962"/>
              <a:ext cx="216024" cy="211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 bwMode="auto">
            <a:xfrm>
              <a:off x="6584952" y="1844824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 bwMode="auto">
            <a:xfrm>
              <a:off x="7524328" y="3631986"/>
              <a:ext cx="1227408" cy="10211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4800" b="1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4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59632" y="2420888"/>
              <a:ext cx="432048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262212" y="4884638"/>
              <a:ext cx="432048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907704" y="2420888"/>
              <a:ext cx="432048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07704" y="3140968"/>
              <a:ext cx="432048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554288" y="4221088"/>
              <a:ext cx="432048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203848" y="3933056"/>
              <a:ext cx="432048" cy="39604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39220" y="3488308"/>
              <a:ext cx="432048" cy="11090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06796" y="2937644"/>
              <a:ext cx="432048" cy="5002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9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06704" cy="532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5229"/>
            <a:ext cx="1638300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4789487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24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1700808"/>
            <a:ext cx="8405053" cy="4462306"/>
            <a:chOff x="395536" y="1700808"/>
            <a:chExt cx="8405053" cy="4462306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2420888"/>
              <a:ext cx="7488832" cy="316835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H="1">
              <a:off x="395536" y="2420888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395536" y="5587603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83568" y="2420888"/>
              <a:ext cx="0" cy="31838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843" t="-5769" r="-13725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 bwMode="auto">
            <a:xfrm>
              <a:off x="971600" y="5604718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8460432" y="5587603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971600" y="5849007"/>
              <a:ext cx="74888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内容占位符 2"/>
                <p:cNvSpPr txBox="1">
                  <a:spLocks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/>
                          </a:rPr>
                          <m:t>180 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𝑠𝑒𝑐𝑜𝑛𝑑𝑠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2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78" t="-5769" r="-10582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4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259632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9632" y="3284984"/>
              <a:ext cx="432048" cy="11521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07704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07704" y="4581128"/>
              <a:ext cx="432048" cy="10081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55776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420888"/>
              <a:ext cx="432048" cy="10801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203848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03848" y="3573016"/>
              <a:ext cx="432048" cy="11521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39220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29088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29088" y="5013176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22007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20072" y="4437112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94015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940152" y="378904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2132" y="2420888"/>
              <a:ext cx="432048" cy="31838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622132" y="270892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308304" y="2420888"/>
              <a:ext cx="432048" cy="318383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08304" y="3488308"/>
              <a:ext cx="432048" cy="174089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412032" y="1878733"/>
              <a:ext cx="216024" cy="211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内容占位符 2"/>
            <p:cNvSpPr txBox="1">
              <a:spLocks/>
            </p:cNvSpPr>
            <p:nvPr/>
          </p:nvSpPr>
          <p:spPr bwMode="auto">
            <a:xfrm>
              <a:off x="1544392" y="1827595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996208" y="1883262"/>
              <a:ext cx="216024" cy="2118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 bwMode="auto">
            <a:xfrm>
              <a:off x="3128568" y="1832124"/>
              <a:ext cx="1299416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367632" y="1883262"/>
              <a:ext cx="216024" cy="2118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 bwMode="auto">
            <a:xfrm>
              <a:off x="4427984" y="1700808"/>
              <a:ext cx="1872208" cy="58876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 and 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52592" y="1895962"/>
              <a:ext cx="216024" cy="211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 bwMode="auto">
            <a:xfrm>
              <a:off x="6584952" y="1844824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 bwMode="auto">
            <a:xfrm>
              <a:off x="7524328" y="3631986"/>
              <a:ext cx="1227408" cy="10211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4800" b="1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4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95536" y="1700808"/>
            <a:ext cx="8405053" cy="4462306"/>
            <a:chOff x="395536" y="1700808"/>
            <a:chExt cx="8405053" cy="4462306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2420888"/>
              <a:ext cx="7488832" cy="316835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H="1">
              <a:off x="395536" y="2420888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395536" y="5587603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83568" y="2420888"/>
              <a:ext cx="0" cy="31838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843" t="-5769" r="-13725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 bwMode="auto">
            <a:xfrm>
              <a:off x="971600" y="5604718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8460432" y="5587603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971600" y="5849007"/>
              <a:ext cx="74888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内容占位符 2"/>
                <p:cNvSpPr txBox="1">
                  <a:spLocks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/>
                          </a:rPr>
                          <m:t>180 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𝑠𝑒𝑐𝑜𝑛𝑑𝑠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2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78" t="-5769" r="-10582" b="-30769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4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259632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9632" y="3284984"/>
              <a:ext cx="432048" cy="115212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07704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07704" y="4581128"/>
              <a:ext cx="432048" cy="10081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55776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420888"/>
              <a:ext cx="432048" cy="10801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203848" y="2420888"/>
              <a:ext cx="432048" cy="318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03848" y="3573016"/>
              <a:ext cx="432048" cy="115212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39220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29088" y="2420888"/>
              <a:ext cx="432048" cy="318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29088" y="5013176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220072" y="2420888"/>
              <a:ext cx="432048" cy="318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20072" y="4437112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940152" y="2420888"/>
              <a:ext cx="432048" cy="318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940152" y="378904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2132" y="2420888"/>
              <a:ext cx="432048" cy="318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622132" y="2708920"/>
              <a:ext cx="432048" cy="4320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308304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08304" y="3488308"/>
              <a:ext cx="432048" cy="1740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412032" y="1878733"/>
              <a:ext cx="216024" cy="211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内容占位符 2"/>
            <p:cNvSpPr txBox="1">
              <a:spLocks/>
            </p:cNvSpPr>
            <p:nvPr/>
          </p:nvSpPr>
          <p:spPr bwMode="auto">
            <a:xfrm>
              <a:off x="1544392" y="1827595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996208" y="1883262"/>
              <a:ext cx="216024" cy="2118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 bwMode="auto">
            <a:xfrm>
              <a:off x="3128568" y="1832124"/>
              <a:ext cx="1299416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367632" y="1883262"/>
              <a:ext cx="216024" cy="2118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 bwMode="auto">
            <a:xfrm>
              <a:off x="4427984" y="1700808"/>
              <a:ext cx="1872208" cy="58876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 and 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52592" y="1895962"/>
              <a:ext cx="216024" cy="211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 bwMode="auto">
            <a:xfrm>
              <a:off x="6584952" y="1844824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 bwMode="auto">
            <a:xfrm>
              <a:off x="7524328" y="3631986"/>
              <a:ext cx="1227408" cy="10211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4800" b="1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4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59632" y="242088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262212" y="488463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907704" y="242088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07704" y="314096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554288" y="422108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203848" y="3933056"/>
              <a:ext cx="432048" cy="3960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39220" y="3488308"/>
              <a:ext cx="432048" cy="11090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06796" y="2937644"/>
              <a:ext cx="432048" cy="5002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5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5536" y="1827595"/>
            <a:ext cx="8405053" cy="4335519"/>
            <a:chOff x="395536" y="1827595"/>
            <a:chExt cx="8405053" cy="4335519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2420888"/>
              <a:ext cx="7488832" cy="316835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H="1">
              <a:off x="395536" y="2420888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395536" y="5587603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83568" y="2420888"/>
              <a:ext cx="0" cy="31838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411" y="3690957"/>
                  <a:ext cx="312165" cy="3141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843" b="-19231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 bwMode="auto">
            <a:xfrm>
              <a:off x="971600" y="5604718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8460432" y="5587603"/>
              <a:ext cx="0" cy="488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971600" y="5849007"/>
              <a:ext cx="74888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内容占位符 2"/>
                <p:cNvSpPr txBox="1">
                  <a:spLocks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/>
                          </a:rPr>
                          <m:t>180 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𝑠𝑒𝑐𝑜𝑛𝑑𝑠</m:t>
                        </m:r>
                      </m:oMath>
                    </m:oMathPara>
                  </a14:m>
                  <a:endParaRPr lang="en-US" altLang="zh-CN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2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3928" y="5849007"/>
                  <a:ext cx="1152128" cy="3141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78" r="-1587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432" y="5651956"/>
                  <a:ext cx="340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259632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9632" y="3284984"/>
              <a:ext cx="432048" cy="11521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07704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07704" y="4581128"/>
              <a:ext cx="432048" cy="10081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55776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420888"/>
              <a:ext cx="432048" cy="10801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203848" y="2420888"/>
              <a:ext cx="432048" cy="318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03848" y="3573016"/>
              <a:ext cx="432048" cy="115212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39220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308304" y="2420888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08304" y="3488308"/>
              <a:ext cx="432048" cy="1740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412032" y="1878733"/>
              <a:ext cx="216024" cy="211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内容占位符 2"/>
            <p:cNvSpPr txBox="1">
              <a:spLocks/>
            </p:cNvSpPr>
            <p:nvPr/>
          </p:nvSpPr>
          <p:spPr bwMode="auto">
            <a:xfrm>
              <a:off x="1544392" y="1827595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Our signal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996208" y="1883262"/>
              <a:ext cx="216024" cy="2118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 bwMode="auto">
            <a:xfrm>
              <a:off x="3128568" y="1832124"/>
              <a:ext cx="1299416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Interference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503947" y="1883262"/>
              <a:ext cx="216024" cy="211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 bwMode="auto">
            <a:xfrm>
              <a:off x="4636307" y="1832124"/>
              <a:ext cx="1227408" cy="3141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Detection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内容占位符 2"/>
            <p:cNvSpPr txBox="1">
              <a:spLocks/>
            </p:cNvSpPr>
            <p:nvPr/>
          </p:nvSpPr>
          <p:spPr bwMode="auto">
            <a:xfrm>
              <a:off x="7524328" y="3631986"/>
              <a:ext cx="1227408" cy="10211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4800" b="1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4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59632" y="242088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262212" y="488463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907704" y="242088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07704" y="314096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554288" y="4221088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203848" y="3933056"/>
              <a:ext cx="432048" cy="3960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39220" y="3488308"/>
              <a:ext cx="432048" cy="11090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06796" y="2937644"/>
              <a:ext cx="432048" cy="5002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3"/>
            <p:cNvSpPr/>
            <p:nvPr/>
          </p:nvSpPr>
          <p:spPr>
            <a:xfrm>
              <a:off x="4512692" y="2423796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14"/>
            <p:cNvSpPr/>
            <p:nvPr/>
          </p:nvSpPr>
          <p:spPr>
            <a:xfrm>
              <a:off x="4512692" y="3287892"/>
              <a:ext cx="432048" cy="11521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20"/>
            <p:cNvSpPr/>
            <p:nvPr/>
          </p:nvSpPr>
          <p:spPr>
            <a:xfrm>
              <a:off x="5220072" y="2423796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3"/>
            <p:cNvSpPr/>
            <p:nvPr/>
          </p:nvSpPr>
          <p:spPr>
            <a:xfrm>
              <a:off x="5220072" y="4584036"/>
              <a:ext cx="432048" cy="10081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4"/>
            <p:cNvSpPr/>
            <p:nvPr/>
          </p:nvSpPr>
          <p:spPr>
            <a:xfrm>
              <a:off x="5950014" y="2423796"/>
              <a:ext cx="432048" cy="31838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5"/>
            <p:cNvSpPr/>
            <p:nvPr/>
          </p:nvSpPr>
          <p:spPr>
            <a:xfrm>
              <a:off x="5950014" y="2423796"/>
              <a:ext cx="432048" cy="10801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6"/>
            <p:cNvSpPr/>
            <p:nvPr/>
          </p:nvSpPr>
          <p:spPr>
            <a:xfrm>
              <a:off x="6633598" y="2423796"/>
              <a:ext cx="432048" cy="31838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7"/>
            <p:cNvSpPr/>
            <p:nvPr/>
          </p:nvSpPr>
          <p:spPr>
            <a:xfrm>
              <a:off x="6633598" y="3575924"/>
              <a:ext cx="432048" cy="115212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48"/>
            <p:cNvSpPr/>
            <p:nvPr/>
          </p:nvSpPr>
          <p:spPr>
            <a:xfrm>
              <a:off x="4512692" y="2423796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49"/>
            <p:cNvSpPr/>
            <p:nvPr/>
          </p:nvSpPr>
          <p:spPr>
            <a:xfrm>
              <a:off x="4515272" y="4887546"/>
              <a:ext cx="42946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50"/>
            <p:cNvSpPr/>
            <p:nvPr/>
          </p:nvSpPr>
          <p:spPr>
            <a:xfrm>
              <a:off x="5220072" y="2423796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51"/>
            <p:cNvSpPr/>
            <p:nvPr/>
          </p:nvSpPr>
          <p:spPr>
            <a:xfrm>
              <a:off x="5220072" y="3143876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52"/>
            <p:cNvSpPr/>
            <p:nvPr/>
          </p:nvSpPr>
          <p:spPr>
            <a:xfrm>
              <a:off x="5948526" y="4223996"/>
              <a:ext cx="432048" cy="72008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53"/>
            <p:cNvSpPr/>
            <p:nvPr/>
          </p:nvSpPr>
          <p:spPr>
            <a:xfrm>
              <a:off x="6633598" y="3935964"/>
              <a:ext cx="432048" cy="3960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95736" y="1628800"/>
            <a:ext cx="4248472" cy="14401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0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 bwMode="auto">
          <a:xfrm flipH="1">
            <a:off x="719572" y="3861048"/>
            <a:ext cx="67327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1043608" y="283388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7189" y="2840236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789437" y="283594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7308304" y="386104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861048"/>
                <a:ext cx="3709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1998762" y="2840138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915816" y="2841449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357389" y="2841351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317343" y="2840236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597749" y="283594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758916" y="2840138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724128" y="2841449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165701" y="2841351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213583" y="3197278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内容占位符 2"/>
          <p:cNvSpPr txBox="1">
            <a:spLocks/>
          </p:cNvSpPr>
          <p:nvPr/>
        </p:nvSpPr>
        <p:spPr bwMode="auto">
          <a:xfrm>
            <a:off x="5004048" y="3184631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内容占位符 2"/>
          <p:cNvSpPr txBox="1">
            <a:spLocks/>
          </p:cNvSpPr>
          <p:nvPr/>
        </p:nvSpPr>
        <p:spPr bwMode="auto">
          <a:xfrm>
            <a:off x="683568" y="2372963"/>
            <a:ext cx="1008112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1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13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内容占位符 2"/>
          <p:cNvSpPr txBox="1">
            <a:spLocks/>
          </p:cNvSpPr>
          <p:nvPr/>
        </p:nvSpPr>
        <p:spPr bwMode="auto">
          <a:xfrm>
            <a:off x="3563888" y="2376824"/>
            <a:ext cx="1008112" cy="55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254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259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内容占位符 2"/>
          <p:cNvSpPr txBox="1">
            <a:spLocks/>
          </p:cNvSpPr>
          <p:nvPr/>
        </p:nvSpPr>
        <p:spPr bwMode="auto">
          <a:xfrm>
            <a:off x="6402263" y="2376824"/>
            <a:ext cx="1008112" cy="55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500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512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内容占位符 2"/>
          <p:cNvSpPr txBox="1">
            <a:spLocks/>
          </p:cNvSpPr>
          <p:nvPr/>
        </p:nvSpPr>
        <p:spPr bwMode="auto">
          <a:xfrm>
            <a:off x="1398861" y="3879233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</a:t>
            </a:r>
          </a:p>
        </p:txBody>
      </p:sp>
      <p:sp>
        <p:nvSpPr>
          <p:cNvPr id="114" name="内容占位符 2"/>
          <p:cNvSpPr txBox="1">
            <a:spLocks/>
          </p:cNvSpPr>
          <p:nvPr/>
        </p:nvSpPr>
        <p:spPr bwMode="auto">
          <a:xfrm>
            <a:off x="1773213" y="2382156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2</a:t>
            </a:r>
          </a:p>
        </p:txBody>
      </p:sp>
      <p:sp>
        <p:nvSpPr>
          <p:cNvPr id="115" name="内容占位符 2"/>
          <p:cNvSpPr txBox="1">
            <a:spLocks/>
          </p:cNvSpPr>
          <p:nvPr/>
        </p:nvSpPr>
        <p:spPr bwMode="auto">
          <a:xfrm>
            <a:off x="2681635" y="2384322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7</a:t>
            </a:r>
          </a:p>
        </p:txBody>
      </p:sp>
      <p:sp>
        <p:nvSpPr>
          <p:cNvPr id="116" name="内容占位符 2"/>
          <p:cNvSpPr txBox="1">
            <a:spLocks/>
          </p:cNvSpPr>
          <p:nvPr/>
        </p:nvSpPr>
        <p:spPr bwMode="auto">
          <a:xfrm>
            <a:off x="3149687" y="3879233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8</a:t>
            </a:r>
          </a:p>
        </p:txBody>
      </p:sp>
      <p:sp>
        <p:nvSpPr>
          <p:cNvPr id="117" name="内容占位符 2"/>
          <p:cNvSpPr txBox="1">
            <a:spLocks/>
          </p:cNvSpPr>
          <p:nvPr/>
        </p:nvSpPr>
        <p:spPr bwMode="auto">
          <a:xfrm>
            <a:off x="4189326" y="3875906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9</a:t>
            </a:r>
          </a:p>
        </p:txBody>
      </p:sp>
      <p:sp>
        <p:nvSpPr>
          <p:cNvPr id="118" name="内容占位符 2"/>
          <p:cNvSpPr txBox="1">
            <a:spLocks/>
          </p:cNvSpPr>
          <p:nvPr/>
        </p:nvSpPr>
        <p:spPr bwMode="auto">
          <a:xfrm>
            <a:off x="5940152" y="3875906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16</a:t>
            </a:r>
          </a:p>
        </p:txBody>
      </p:sp>
      <p:sp>
        <p:nvSpPr>
          <p:cNvPr id="119" name="内容占位符 2"/>
          <p:cNvSpPr txBox="1">
            <a:spLocks/>
          </p:cNvSpPr>
          <p:nvPr/>
        </p:nvSpPr>
        <p:spPr bwMode="auto">
          <a:xfrm>
            <a:off x="4574282" y="2374797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10</a:t>
            </a:r>
          </a:p>
        </p:txBody>
      </p:sp>
      <p:sp>
        <p:nvSpPr>
          <p:cNvPr id="120" name="内容占位符 2"/>
          <p:cNvSpPr txBox="1">
            <a:spLocks/>
          </p:cNvSpPr>
          <p:nvPr/>
        </p:nvSpPr>
        <p:spPr bwMode="auto">
          <a:xfrm>
            <a:off x="5491708" y="2377455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15</a:t>
            </a:r>
          </a:p>
        </p:txBody>
      </p:sp>
    </p:spTree>
    <p:extLst>
      <p:ext uri="{BB962C8B-B14F-4D97-AF65-F5344CB8AC3E}">
        <p14:creationId xmlns:p14="http://schemas.microsoft.com/office/powerpoint/2010/main" val="74690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1451032" y="463024"/>
            <a:ext cx="6180782" cy="6168526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58936" y="407367"/>
            <a:ext cx="6272878" cy="6230929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191584" y="463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58936" y="407367"/>
            <a:ext cx="432048" cy="432048"/>
          </a:xfrm>
          <a:prstGeom prst="ellipse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99766" y="463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50440" y="22905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2088" y="4378752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62208" y="4378752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51032" y="620624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62208" y="2261093"/>
            <a:ext cx="432048" cy="432048"/>
          </a:xfrm>
          <a:prstGeom prst="ellipse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37120" y="4360602"/>
            <a:ext cx="432048" cy="432048"/>
          </a:xfrm>
          <a:prstGeom prst="ellipse">
            <a:avLst/>
          </a:prstGeom>
          <a:solidFill>
            <a:schemeClr val="accent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64288" y="6199501"/>
            <a:ext cx="432048" cy="432048"/>
          </a:xfrm>
          <a:prstGeom prst="ellipse">
            <a:avLst/>
          </a:prstGeom>
          <a:solidFill>
            <a:schemeClr val="accent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824398" y="4792651"/>
            <a:ext cx="1955514" cy="1948717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7784" y="5614726"/>
            <a:ext cx="850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779912" y="2722568"/>
            <a:ext cx="2088232" cy="2070082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22629" y="3646193"/>
            <a:ext cx="850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5868144" y="840532"/>
            <a:ext cx="1944216" cy="1882037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5579" y="1676318"/>
            <a:ext cx="850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1872" y="255757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>
                <a:latin typeface="+mj-lt"/>
              </a:rPr>
              <a:t>S2</a:t>
            </a:r>
            <a:endParaRPr lang="zh-CN" altLang="en-US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7967" y="1827007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cs typeface="Times New Roman" pitchFamily="18" charset="0"/>
              </a:rPr>
              <a:t>D2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9792" y="3996353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Times New Roman" pitchFamily="18" charset="0"/>
              </a:rPr>
              <a:t>D1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3950" y="5621473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83080" y="170636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cs typeface="Times New Roman" pitchFamily="18" charset="0"/>
              </a:rPr>
              <a:t>S1’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7536" y="1772816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cs typeface="Times New Roman" pitchFamily="18" charset="0"/>
              </a:rPr>
              <a:t>D1’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9168" y="3991851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Times New Roman" pitchFamily="18" charset="0"/>
              </a:rPr>
              <a:t>D</a:t>
            </a:r>
            <a:r>
              <a:rPr lang="en-US" altLang="zh-CN" sz="3200" dirty="0" smtClean="0">
                <a:latin typeface="+mj-lt"/>
                <a:cs typeface="Times New Roman" pitchFamily="18" charset="0"/>
              </a:rPr>
              <a:t>2’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60393" y="5781419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>
                <a:latin typeface="+mj-lt"/>
              </a:rPr>
              <a:t>S2’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92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3985" y="2444717"/>
            <a:ext cx="6772692" cy="155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081502" y="2606736"/>
            <a:ext cx="4134728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55873" y="3546682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60997" y="2948773"/>
            <a:ext cx="1247004" cy="4577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Base band samples from USRP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124472" y="3557508"/>
            <a:ext cx="418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358995" y="3557436"/>
            <a:ext cx="418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00192" y="3558745"/>
            <a:ext cx="418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022083" y="3190197"/>
            <a:ext cx="936104" cy="69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内容占位符 2"/>
          <p:cNvSpPr txBox="1">
            <a:spLocks/>
          </p:cNvSpPr>
          <p:nvPr/>
        </p:nvSpPr>
        <p:spPr bwMode="auto">
          <a:xfrm>
            <a:off x="8021986" y="3300233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Decision making 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7595330" y="3558673"/>
            <a:ext cx="418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829105" y="3191768"/>
            <a:ext cx="651433" cy="69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内容占位符 2"/>
          <p:cNvSpPr txBox="1">
            <a:spLocks/>
          </p:cNvSpPr>
          <p:nvPr/>
        </p:nvSpPr>
        <p:spPr bwMode="auto">
          <a:xfrm>
            <a:off x="3975745" y="3388033"/>
            <a:ext cx="435067" cy="3629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| ∙ |</a:t>
            </a:r>
            <a:r>
              <a:rPr lang="en-US" altLang="zh-CN" sz="1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2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35993" y="3190197"/>
            <a:ext cx="936104" cy="69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1163985" y="3305581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Serial to Parallel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3414625" y="3553966"/>
            <a:ext cx="4182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556520" y="3190269"/>
            <a:ext cx="936104" cy="69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2497212" y="3262205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512-length FFT  and FFT shift</a:t>
            </a:r>
          </a:p>
        </p:txBody>
      </p:sp>
      <p:sp>
        <p:nvSpPr>
          <p:cNvPr id="62" name="矩形 61"/>
          <p:cNvSpPr/>
          <p:nvPr/>
        </p:nvSpPr>
        <p:spPr>
          <a:xfrm>
            <a:off x="6726945" y="3190269"/>
            <a:ext cx="936104" cy="69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内容占位符 2"/>
          <p:cNvSpPr txBox="1">
            <a:spLocks/>
          </p:cNvSpPr>
          <p:nvPr/>
        </p:nvSpPr>
        <p:spPr bwMode="auto">
          <a:xfrm>
            <a:off x="6667637" y="3236805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Average tones in each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ubband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91043" y="3190197"/>
            <a:ext cx="1568360" cy="69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内容占位符 2"/>
          <p:cNvSpPr txBox="1">
            <a:spLocks/>
          </p:cNvSpPr>
          <p:nvPr/>
        </p:nvSpPr>
        <p:spPr bwMode="auto">
          <a:xfrm>
            <a:off x="4778343" y="3224105"/>
            <a:ext cx="1627668" cy="6226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Moving average of each tone across time with window size N 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3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1187624" y="5013176"/>
            <a:ext cx="715243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7956376" y="5014391"/>
            <a:ext cx="864097" cy="4296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requency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1760" y="3848258"/>
            <a:ext cx="432048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43808" y="3789040"/>
            <a:ext cx="432048" cy="12113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75856" y="2564904"/>
            <a:ext cx="43204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07904" y="2552114"/>
            <a:ext cx="43204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79712" y="4885950"/>
            <a:ext cx="432048" cy="127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76056" y="2564904"/>
            <a:ext cx="43204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08104" y="2636912"/>
            <a:ext cx="432048" cy="23634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939408" y="3835468"/>
            <a:ext cx="432048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71456" y="3933056"/>
            <a:ext cx="432048" cy="105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547664" y="4940037"/>
            <a:ext cx="432048" cy="658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236296" y="4866661"/>
            <a:ext cx="432048" cy="127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804248" y="4920748"/>
            <a:ext cx="432048" cy="658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4139952" y="3702269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87624" y="4771516"/>
            <a:ext cx="676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1154138" y="4543544"/>
            <a:ext cx="1085512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Threshold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内容占位符 2"/>
          <p:cNvSpPr txBox="1">
            <a:spLocks/>
          </p:cNvSpPr>
          <p:nvPr/>
        </p:nvSpPr>
        <p:spPr bwMode="auto">
          <a:xfrm>
            <a:off x="3038897" y="2311296"/>
            <a:ext cx="1480889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Information signal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2051720" y="3535432"/>
            <a:ext cx="1008112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Side lobe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内容占位符 2"/>
          <p:cNvSpPr txBox="1">
            <a:spLocks/>
          </p:cNvSpPr>
          <p:nvPr/>
        </p:nvSpPr>
        <p:spPr bwMode="auto">
          <a:xfrm>
            <a:off x="6396633" y="3583215"/>
            <a:ext cx="839663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Side lobe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7452320" y="4170714"/>
            <a:ext cx="656393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noise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>
            <a:stCxn id="39" idx="1"/>
            <a:endCxn id="46" idx="2"/>
          </p:cNvCxnSpPr>
          <p:nvPr/>
        </p:nvCxnSpPr>
        <p:spPr>
          <a:xfrm flipV="1">
            <a:off x="7236296" y="4424322"/>
            <a:ext cx="544221" cy="505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194148" y="1548408"/>
            <a:ext cx="0" cy="3464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1154138" y="1628800"/>
            <a:ext cx="720080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Energy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4492968" y="2139880"/>
            <a:ext cx="230071" cy="6120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内容占位符 2"/>
          <p:cNvSpPr txBox="1">
            <a:spLocks/>
          </p:cNvSpPr>
          <p:nvPr/>
        </p:nvSpPr>
        <p:spPr bwMode="auto">
          <a:xfrm>
            <a:off x="3923928" y="5373216"/>
            <a:ext cx="1404156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subbands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1187624" y="5013176"/>
            <a:ext cx="715243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7956376" y="5014391"/>
            <a:ext cx="864097" cy="4296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requency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1760" y="3848258"/>
            <a:ext cx="432048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43808" y="3789040"/>
            <a:ext cx="432048" cy="12113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75856" y="2564904"/>
            <a:ext cx="43204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07904" y="2552114"/>
            <a:ext cx="43204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79712" y="4885950"/>
            <a:ext cx="432048" cy="127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76056" y="2564904"/>
            <a:ext cx="43204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08104" y="2636912"/>
            <a:ext cx="432048" cy="23634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939408" y="3835468"/>
            <a:ext cx="432048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71456" y="3933056"/>
            <a:ext cx="432048" cy="105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547664" y="4940037"/>
            <a:ext cx="432048" cy="658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236296" y="4866661"/>
            <a:ext cx="432048" cy="127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804248" y="4920748"/>
            <a:ext cx="432048" cy="658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4139952" y="3702269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87624" y="4771516"/>
            <a:ext cx="676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1154138" y="4543544"/>
            <a:ext cx="1085512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Threshold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内容占位符 2"/>
          <p:cNvSpPr txBox="1">
            <a:spLocks/>
          </p:cNvSpPr>
          <p:nvPr/>
        </p:nvSpPr>
        <p:spPr bwMode="auto">
          <a:xfrm>
            <a:off x="3038897" y="2311296"/>
            <a:ext cx="1480889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Information signal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2051720" y="3535432"/>
            <a:ext cx="1008112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Side lobe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内容占位符 2"/>
          <p:cNvSpPr txBox="1">
            <a:spLocks/>
          </p:cNvSpPr>
          <p:nvPr/>
        </p:nvSpPr>
        <p:spPr bwMode="auto">
          <a:xfrm>
            <a:off x="6396633" y="3583215"/>
            <a:ext cx="839663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Side lobe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7452320" y="4170714"/>
            <a:ext cx="656393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noise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>
            <a:stCxn id="39" idx="1"/>
            <a:endCxn id="46" idx="2"/>
          </p:cNvCxnSpPr>
          <p:nvPr/>
        </p:nvCxnSpPr>
        <p:spPr>
          <a:xfrm flipV="1">
            <a:off x="7236296" y="4424322"/>
            <a:ext cx="544221" cy="505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194148" y="1548408"/>
            <a:ext cx="0" cy="3464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1154138" y="1628800"/>
            <a:ext cx="720080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Energy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4492968" y="2139880"/>
            <a:ext cx="230071" cy="6120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内容占位符 2"/>
          <p:cNvSpPr txBox="1">
            <a:spLocks/>
          </p:cNvSpPr>
          <p:nvPr/>
        </p:nvSpPr>
        <p:spPr bwMode="auto">
          <a:xfrm>
            <a:off x="3923928" y="5373216"/>
            <a:ext cx="1404156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subbands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5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 bwMode="auto">
          <a:xfrm flipH="1">
            <a:off x="1417036" y="3917813"/>
            <a:ext cx="622584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矩形 92"/>
          <p:cNvSpPr/>
          <p:nvPr/>
        </p:nvSpPr>
        <p:spPr>
          <a:xfrm>
            <a:off x="1670690" y="2012044"/>
            <a:ext cx="1319826" cy="270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987824" y="2010233"/>
            <a:ext cx="1319826" cy="275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99928" y="2012044"/>
            <a:ext cx="1319826" cy="270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617062" y="2010233"/>
            <a:ext cx="1319826" cy="275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673256" y="2377070"/>
            <a:ext cx="1319826" cy="270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990390" y="2372084"/>
            <a:ext cx="1319826" cy="275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02494" y="2377070"/>
            <a:ext cx="1319826" cy="270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619628" y="2372084"/>
            <a:ext cx="1319826" cy="275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666906" y="1840470"/>
            <a:ext cx="8916" cy="93610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936711" y="1867643"/>
            <a:ext cx="8916" cy="93610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71325" y="3092549"/>
            <a:ext cx="1319826" cy="270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988459" y="3090738"/>
            <a:ext cx="1319826" cy="275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300563" y="3092549"/>
            <a:ext cx="1319826" cy="270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617697" y="3090738"/>
            <a:ext cx="1319826" cy="275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673891" y="3457575"/>
            <a:ext cx="1319826" cy="270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991025" y="3452589"/>
            <a:ext cx="1319826" cy="27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303129" y="3457575"/>
            <a:ext cx="1319826" cy="270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620263" y="3452589"/>
            <a:ext cx="1319826" cy="27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1667541" y="2920975"/>
            <a:ext cx="8916" cy="93610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936076" y="2948148"/>
            <a:ext cx="8916" cy="93610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7544" y="2097848"/>
            <a:ext cx="68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FDD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7544" y="3203684"/>
            <a:ext cx="68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TDD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75808" y="1988840"/>
            <a:ext cx="48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FL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78681" y="2367750"/>
            <a:ext cx="48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RL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81506" y="3077970"/>
            <a:ext cx="48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FL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284380" y="3456880"/>
            <a:ext cx="47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RL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7308304" y="3861048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861048"/>
                <a:ext cx="33457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7020272" y="1929487"/>
                <a:ext cx="527645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𝐹𝐿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929487"/>
                <a:ext cx="527645" cy="362984"/>
              </a:xfrm>
              <a:prstGeom prst="rect">
                <a:avLst/>
              </a:prstGeom>
              <a:blipFill rotWithShape="1">
                <a:blip r:embed="rId3"/>
                <a:stretch>
                  <a:fillRect r="-3488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7020272" y="2317361"/>
                <a:ext cx="53085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𝑅𝐿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317361"/>
                <a:ext cx="530851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448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号 4"/>
          <p:cNvSpPr/>
          <p:nvPr/>
        </p:nvSpPr>
        <p:spPr>
          <a:xfrm>
            <a:off x="7020272" y="3077970"/>
            <a:ext cx="144016" cy="686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7172672" y="3206858"/>
                <a:ext cx="817724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𝐹𝐿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&amp;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𝑅𝐿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72" y="3206858"/>
                <a:ext cx="817724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149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34577" y="1870659"/>
            <a:ext cx="5187290" cy="140384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062171" y="2699169"/>
            <a:ext cx="108012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1967295" y="2216132"/>
            <a:ext cx="1247004" cy="4577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Data packet from upper layer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030770" y="2709995"/>
            <a:ext cx="4182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3142291" y="2342684"/>
            <a:ext cx="936104" cy="69460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3070283" y="2384513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GNU Radio Signal Progressing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320923" y="2706453"/>
            <a:ext cx="4182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4462818" y="2342756"/>
            <a:ext cx="936104" cy="69460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4515246" y="2557104"/>
            <a:ext cx="882932" cy="29163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Tagger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58218" y="2346413"/>
            <a:ext cx="936104" cy="69460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3" name="内容占位符 2"/>
          <p:cNvSpPr txBox="1">
            <a:spLocks/>
          </p:cNvSpPr>
          <p:nvPr/>
        </p:nvSpPr>
        <p:spPr bwMode="auto">
          <a:xfrm>
            <a:off x="5738638" y="2473295"/>
            <a:ext cx="1023189" cy="29163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USRP Transmitter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内容占位符 2"/>
          <p:cNvSpPr txBox="1">
            <a:spLocks/>
          </p:cNvSpPr>
          <p:nvPr/>
        </p:nvSpPr>
        <p:spPr bwMode="auto">
          <a:xfrm>
            <a:off x="2615145" y="1870659"/>
            <a:ext cx="4134728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Transmission Flow graph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37291" y="3420288"/>
            <a:ext cx="5187290" cy="1335375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078593" y="4235302"/>
            <a:ext cx="108012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60" name="内容占位符 2"/>
          <p:cNvSpPr txBox="1">
            <a:spLocks/>
          </p:cNvSpPr>
          <p:nvPr/>
        </p:nvSpPr>
        <p:spPr bwMode="auto">
          <a:xfrm>
            <a:off x="1983717" y="3767505"/>
            <a:ext cx="1247004" cy="4577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Data packet to upper layer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4093380" y="4246007"/>
            <a:ext cx="4182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62" name="直接箭头连接符 61"/>
          <p:cNvCxnSpPr/>
          <p:nvPr/>
        </p:nvCxnSpPr>
        <p:spPr>
          <a:xfrm>
            <a:off x="5404764" y="4242465"/>
            <a:ext cx="4182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5761086" y="3878696"/>
            <a:ext cx="936104" cy="69460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59411" y="3878768"/>
            <a:ext cx="936104" cy="69460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5" name="内容占位符 2"/>
          <p:cNvSpPr txBox="1">
            <a:spLocks/>
          </p:cNvSpPr>
          <p:nvPr/>
        </p:nvSpPr>
        <p:spPr bwMode="auto">
          <a:xfrm>
            <a:off x="4527079" y="4093116"/>
            <a:ext cx="882932" cy="29163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Muter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158713" y="3878939"/>
            <a:ext cx="936104" cy="69460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7" name="内容占位符 2"/>
          <p:cNvSpPr txBox="1">
            <a:spLocks/>
          </p:cNvSpPr>
          <p:nvPr/>
        </p:nvSpPr>
        <p:spPr bwMode="auto">
          <a:xfrm>
            <a:off x="5751001" y="4024133"/>
            <a:ext cx="1023189" cy="29163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USRP Receiver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内容占位符 2"/>
          <p:cNvSpPr txBox="1">
            <a:spLocks/>
          </p:cNvSpPr>
          <p:nvPr/>
        </p:nvSpPr>
        <p:spPr bwMode="auto">
          <a:xfrm>
            <a:off x="2617859" y="3420288"/>
            <a:ext cx="4134728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Receiving Flow graph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内容占位符 2"/>
          <p:cNvSpPr txBox="1">
            <a:spLocks/>
          </p:cNvSpPr>
          <p:nvPr/>
        </p:nvSpPr>
        <p:spPr bwMode="auto">
          <a:xfrm>
            <a:off x="3106177" y="3914618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GNU Radio Signal Progressing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2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267744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03848" y="2996952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544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835696" y="249289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168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27127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267744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03848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03848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544" y="378904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Destination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91680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91680" y="40088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799692" y="4653136"/>
            <a:ext cx="5508612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92280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67744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743908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680012" y="2996952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743908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80012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68001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743908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220072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156176" y="2996952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220072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156176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156176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22007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835696" y="2996952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835696" y="429309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835696" y="379273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0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7504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475656" y="2492896"/>
            <a:ext cx="7668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164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31640" y="27127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2843808" y="2204864"/>
            <a:ext cx="0" cy="2448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504" y="378904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Destination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31640" y="40088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439652" y="4653136"/>
            <a:ext cx="7704348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820472" y="46656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3383868" y="2492896"/>
            <a:ext cx="0" cy="21727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475656" y="2996952"/>
            <a:ext cx="7668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475656" y="4293096"/>
            <a:ext cx="7668344" cy="30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475656" y="3792736"/>
            <a:ext cx="7668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972584" y="2204864"/>
            <a:ext cx="0" cy="2448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41574" y="4665692"/>
            <a:ext cx="4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07412" y="1881252"/>
            <a:ext cx="46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△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7812360" y="2492896"/>
            <a:ext cx="0" cy="2160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31428" y="4672186"/>
            <a:ext cx="4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668344" y="4674979"/>
            <a:ext cx="4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81" name="内容占位符 2"/>
          <p:cNvSpPr txBox="1">
            <a:spLocks/>
          </p:cNvSpPr>
          <p:nvPr/>
        </p:nvSpPr>
        <p:spPr bwMode="auto">
          <a:xfrm>
            <a:off x="2429762" y="692696"/>
            <a:ext cx="4134728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Two-way TDD timing adjustment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07704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843808" y="299695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907704" y="4293096"/>
            <a:ext cx="10441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951820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907704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83868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448748" y="2996952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91880" y="4293096"/>
            <a:ext cx="8280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458464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31997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004048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940152" y="2996952"/>
            <a:ext cx="3960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860032" y="4293096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796136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796136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86003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43808" y="2348880"/>
            <a:ext cx="128776" cy="0"/>
          </a:xfrm>
          <a:prstGeom prst="straightConnector1">
            <a:avLst/>
          </a:prstGeom>
          <a:ln w="317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474688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272300" y="2996952"/>
            <a:ext cx="6840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336196" y="4293096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416316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272300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336196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812360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956376" y="4296132"/>
            <a:ext cx="8280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4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7544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835696" y="249289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168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27127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378904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Destination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91680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91680" y="40088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799692" y="4653136"/>
            <a:ext cx="5508612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92280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835696" y="2996952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835696" y="429309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835696" y="379273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17638" y="2204864"/>
            <a:ext cx="0" cy="2448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46414" y="2204864"/>
            <a:ext cx="0" cy="2448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15404" y="4665692"/>
            <a:ext cx="4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217638" y="2348880"/>
            <a:ext cx="128776" cy="0"/>
          </a:xfrm>
          <a:prstGeom prst="straightConnector1">
            <a:avLst/>
          </a:prstGeom>
          <a:ln w="317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75106" y="2123564"/>
            <a:ext cx="46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△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2429762" y="692696"/>
            <a:ext cx="4134728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One-way TDD timing adjustment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67744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03848" y="299695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375756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11860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267744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743908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788024" y="2996952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51920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788024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68001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743908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28084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264188" y="2996952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28084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264188" y="3789040"/>
            <a:ext cx="540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156176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22007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0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7544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27127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378904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Destination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91680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91680" y="40088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799692" y="4653136"/>
            <a:ext cx="5508612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92280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835696" y="2996952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835696" y="429309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835696" y="379273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835696" y="2492896"/>
            <a:ext cx="51125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267744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03848" y="299695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27784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03848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267744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63888" y="3789040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419872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5976" y="299695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779912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355976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41987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716016" y="3789040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72000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508104" y="299695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932040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508104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572000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868144" y="3789040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724128" y="24928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660232" y="299695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084168" y="429309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660232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724128" y="2492896"/>
            <a:ext cx="0" cy="19442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051720" y="429309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11760" y="3789040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4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708971" y="1412776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59632" y="195184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902902" y="988464"/>
            <a:ext cx="432048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817896" y="403689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Times New Roman" pitchFamily="18" charset="0"/>
              </a:rPr>
              <a:t>D1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4408" y="2374620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331640" y="1960820"/>
            <a:ext cx="432048" cy="4320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59632" y="988464"/>
            <a:ext cx="432048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66456" y="403942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>
                <a:latin typeface="+mj-lt"/>
              </a:rPr>
              <a:t>S1</a:t>
            </a:r>
            <a:endParaRPr lang="zh-CN" altLang="en-US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47664" y="2379220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S3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1462008" y="1210400"/>
            <a:ext cx="5682582" cy="9340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1920" y="934659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475656" y="1204488"/>
            <a:ext cx="0" cy="972356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0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1451032" y="463024"/>
            <a:ext cx="6180782" cy="6168526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191584" y="463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99766" y="463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50440" y="22905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2088" y="4378752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62208" y="4378752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51032" y="620624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824398" y="4792651"/>
            <a:ext cx="1955514" cy="1948717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7784" y="5614726"/>
            <a:ext cx="850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779912" y="2722568"/>
            <a:ext cx="2088232" cy="2070082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22629" y="3646193"/>
            <a:ext cx="850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5868144" y="840532"/>
            <a:ext cx="1944216" cy="1882037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5579" y="1676318"/>
            <a:ext cx="850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1872" y="255757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>
                <a:latin typeface="+mj-lt"/>
              </a:rPr>
              <a:t>S2</a:t>
            </a:r>
            <a:endParaRPr lang="zh-CN" altLang="en-US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7967" y="1827007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cs typeface="Times New Roman" pitchFamily="18" charset="0"/>
              </a:rPr>
              <a:t>D2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9792" y="3996353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Times New Roman" pitchFamily="18" charset="0"/>
              </a:rPr>
              <a:t>D1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3950" y="5621473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CN" dirty="0"/>
              <a:t>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209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6890202" y="19168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708971" y="1412776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59632" y="18914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902902" y="988464"/>
            <a:ext cx="432048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817896" y="403689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Times New Roman" pitchFamily="18" charset="0"/>
              </a:rPr>
              <a:t>D1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3280" y="2374620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1259632" y="988464"/>
            <a:ext cx="432048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66456" y="403942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>
                <a:latin typeface="+mj-lt"/>
              </a:rPr>
              <a:t>S1</a:t>
            </a:r>
            <a:endParaRPr lang="zh-CN" altLang="en-US" dirty="0">
              <a:latin typeface="+mj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462008" y="1210400"/>
            <a:ext cx="5682582" cy="9340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1920" y="934659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475656" y="1204488"/>
            <a:ext cx="0" cy="972356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58764" y="2136216"/>
            <a:ext cx="5682582" cy="9340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9211" y="1840468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7896" y="2340169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Times New Roman" pitchFamily="18" charset="0"/>
              </a:rPr>
              <a:t>D</a:t>
            </a:r>
            <a:r>
              <a:rPr lang="en-US" altLang="zh-CN" sz="3200" dirty="0" smtClean="0">
                <a:latin typeface="+mj-lt"/>
                <a:cs typeface="Times New Roman" pitchFamily="18" charset="0"/>
              </a:rPr>
              <a:t>2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6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50611" y="5679214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42" idx="3"/>
          </p:cNvCxnSpPr>
          <p:nvPr/>
        </p:nvCxnSpPr>
        <p:spPr>
          <a:xfrm flipV="1">
            <a:off x="2413155" y="463024"/>
            <a:ext cx="5218659" cy="5198203"/>
          </a:xfrm>
          <a:prstGeom prst="line">
            <a:avLst/>
          </a:prstGeom>
          <a:ln w="349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191584" y="463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99766" y="4630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91584" y="1340768"/>
            <a:ext cx="432048" cy="4320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253531" y="463024"/>
            <a:ext cx="432048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81992" y="1340768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cs typeface="Times New Roman" pitchFamily="18" charset="0"/>
              </a:rPr>
              <a:t>D2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0238" y="895072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cs typeface="Times New Roman" pitchFamily="18" charset="0"/>
              </a:rPr>
              <a:t>D1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68032" y="5894280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2341701" y="52924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349883" y="52924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341701" y="6170195"/>
            <a:ext cx="432048" cy="4320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03648" y="5292451"/>
            <a:ext cx="432048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69224" y="5216087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>
                <a:latin typeface="+mj-lt"/>
              </a:rPr>
              <a:t>S1</a:t>
            </a:r>
            <a:endParaRPr lang="zh-CN" altLang="en-US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85448" y="5229200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1992" y="386660"/>
            <a:ext cx="8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  <a:cs typeface="Times New Roman" pitchFamily="18" charset="0"/>
              </a:rPr>
              <a:t>D3</a:t>
            </a:r>
            <a:endParaRPr lang="zh-CN" altLang="en-US" sz="3200" dirty="0">
              <a:latin typeface="+mj-lt"/>
              <a:cs typeface="Times New Roman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1374737" y="463024"/>
            <a:ext cx="4869681" cy="4829427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619671" y="5521587"/>
            <a:ext cx="926437" cy="3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881874" y="1991777"/>
            <a:ext cx="4708746" cy="4716135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42158" y="2585349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546108" y="5527681"/>
            <a:ext cx="0" cy="887843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99476" y="3933055"/>
            <a:ext cx="1134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~R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1331640" y="241598"/>
            <a:ext cx="7309912" cy="2579588"/>
            <a:chOff x="259860" y="241598"/>
            <a:chExt cx="7309912" cy="257958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602861" y="824012"/>
              <a:ext cx="0" cy="599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/>
          </p:nvSpPr>
          <p:spPr>
            <a:xfrm rot="10800000">
              <a:off x="494848" y="647197"/>
              <a:ext cx="216025" cy="17681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箭头连接符 84"/>
            <p:cNvCxnSpPr/>
            <p:nvPr/>
          </p:nvCxnSpPr>
          <p:spPr>
            <a:xfrm flipH="1" flipV="1">
              <a:off x="1630186" y="1335077"/>
              <a:ext cx="205510" cy="727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等腰三角形 148"/>
            <p:cNvSpPr/>
            <p:nvPr/>
          </p:nvSpPr>
          <p:spPr>
            <a:xfrm rot="5400000" flipV="1">
              <a:off x="1305047" y="1389094"/>
              <a:ext cx="650211" cy="622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734294" y="1022647"/>
              <a:ext cx="2437450" cy="1557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4742411" y="1638577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4733514" y="1781770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内容占位符 2"/>
            <p:cNvSpPr txBox="1">
              <a:spLocks/>
            </p:cNvSpPr>
            <p:nvPr/>
          </p:nvSpPr>
          <p:spPr bwMode="auto">
            <a:xfrm>
              <a:off x="6271455" y="1407193"/>
              <a:ext cx="1298317" cy="7786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Ethernet</a:t>
              </a:r>
            </a:p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 (from GNU Radio software)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内容占位符 2"/>
            <p:cNvSpPr txBox="1">
              <a:spLocks/>
            </p:cNvSpPr>
            <p:nvPr/>
          </p:nvSpPr>
          <p:spPr bwMode="auto">
            <a:xfrm>
              <a:off x="1396554" y="413482"/>
              <a:ext cx="1637008" cy="6282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SBX Daughterboard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内容占位符 2"/>
            <p:cNvSpPr txBox="1">
              <a:spLocks/>
            </p:cNvSpPr>
            <p:nvPr/>
          </p:nvSpPr>
          <p:spPr bwMode="auto">
            <a:xfrm>
              <a:off x="3501281" y="413111"/>
              <a:ext cx="1637008" cy="7518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USRP Motherboard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内容占位符 2"/>
            <p:cNvSpPr txBox="1">
              <a:spLocks/>
            </p:cNvSpPr>
            <p:nvPr/>
          </p:nvSpPr>
          <p:spPr bwMode="auto">
            <a:xfrm>
              <a:off x="1392868" y="1544092"/>
              <a:ext cx="586844" cy="3759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Gain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59860" y="1423337"/>
              <a:ext cx="720080" cy="555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989264" y="1703983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2303958" y="1531392"/>
              <a:ext cx="340865" cy="3547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1941196" y="1710856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内容占位符 2"/>
            <p:cNvSpPr txBox="1">
              <a:spLocks/>
            </p:cNvSpPr>
            <p:nvPr/>
          </p:nvSpPr>
          <p:spPr bwMode="auto">
            <a:xfrm>
              <a:off x="326477" y="1554535"/>
              <a:ext cx="586844" cy="3759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LPF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261542" y="153480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×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2215057" y="2197509"/>
              <a:ext cx="537447" cy="40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内容占位符 2"/>
            <p:cNvSpPr txBox="1">
              <a:spLocks/>
            </p:cNvSpPr>
            <p:nvPr/>
          </p:nvSpPr>
          <p:spPr bwMode="auto">
            <a:xfrm>
              <a:off x="2240458" y="2258957"/>
              <a:ext cx="470828" cy="2292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LO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flipV="1">
              <a:off x="2388414" y="1894637"/>
              <a:ext cx="0" cy="30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V="1">
              <a:off x="2540814" y="1891432"/>
              <a:ext cx="0" cy="30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2616711" y="1660056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621140" y="1798956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等腰三角形 105"/>
            <p:cNvSpPr/>
            <p:nvPr/>
          </p:nvSpPr>
          <p:spPr>
            <a:xfrm rot="5400000" flipV="1">
              <a:off x="2863873" y="1452019"/>
              <a:ext cx="650211" cy="53362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7" name="内容占位符 2"/>
            <p:cNvSpPr txBox="1">
              <a:spLocks/>
            </p:cNvSpPr>
            <p:nvPr/>
          </p:nvSpPr>
          <p:spPr bwMode="auto">
            <a:xfrm>
              <a:off x="2980658" y="1581145"/>
              <a:ext cx="586844" cy="3759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DAC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823345" y="1454720"/>
              <a:ext cx="936105" cy="555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内容占位符 2"/>
            <p:cNvSpPr txBox="1">
              <a:spLocks/>
            </p:cNvSpPr>
            <p:nvPr/>
          </p:nvSpPr>
          <p:spPr bwMode="auto">
            <a:xfrm>
              <a:off x="3751337" y="1503467"/>
              <a:ext cx="1085512" cy="5072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Digital UP Converter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102450" y="1453034"/>
              <a:ext cx="936105" cy="555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内容占位符 2"/>
            <p:cNvSpPr txBox="1">
              <a:spLocks/>
            </p:cNvSpPr>
            <p:nvPr/>
          </p:nvSpPr>
          <p:spPr bwMode="auto">
            <a:xfrm>
              <a:off x="5030442" y="1557884"/>
              <a:ext cx="1085512" cy="32719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Interpolation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内容占位符 2"/>
            <p:cNvSpPr txBox="1">
              <a:spLocks/>
            </p:cNvSpPr>
            <p:nvPr/>
          </p:nvSpPr>
          <p:spPr bwMode="auto">
            <a:xfrm>
              <a:off x="2671217" y="1381026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内容占位符 2"/>
            <p:cNvSpPr txBox="1">
              <a:spLocks/>
            </p:cNvSpPr>
            <p:nvPr/>
          </p:nvSpPr>
          <p:spPr bwMode="auto">
            <a:xfrm>
              <a:off x="2671217" y="1750571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6047451" y="1648673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内容占位符 2"/>
            <p:cNvSpPr txBox="1">
              <a:spLocks/>
            </p:cNvSpPr>
            <p:nvPr/>
          </p:nvSpPr>
          <p:spPr bwMode="auto">
            <a:xfrm>
              <a:off x="6150786" y="1381849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内容占位符 2"/>
            <p:cNvSpPr txBox="1">
              <a:spLocks/>
            </p:cNvSpPr>
            <p:nvPr/>
          </p:nvSpPr>
          <p:spPr bwMode="auto">
            <a:xfrm>
              <a:off x="6150786" y="1755824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2904110" y="269095"/>
              <a:ext cx="0" cy="2552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182570" y="241598"/>
              <a:ext cx="0" cy="2552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内容占位符 2"/>
            <p:cNvSpPr txBox="1">
              <a:spLocks/>
            </p:cNvSpPr>
            <p:nvPr/>
          </p:nvSpPr>
          <p:spPr bwMode="auto">
            <a:xfrm>
              <a:off x="5332573" y="1026119"/>
              <a:ext cx="855321" cy="33422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FPGA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>
              <a:off x="6048079" y="1801073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454217" y="1641006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3454845" y="1793406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872295" y="3009652"/>
            <a:ext cx="8094366" cy="2579588"/>
            <a:chOff x="872295" y="3009652"/>
            <a:chExt cx="8094366" cy="2579588"/>
          </a:xfrm>
        </p:grpSpPr>
        <p:sp>
          <p:nvSpPr>
            <p:cNvPr id="79" name="矩形 78"/>
            <p:cNvSpPr/>
            <p:nvPr/>
          </p:nvSpPr>
          <p:spPr>
            <a:xfrm>
              <a:off x="4465276" y="3790701"/>
              <a:ext cx="3137247" cy="1557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5508104" y="4421658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5512533" y="4560558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1542274" y="4113078"/>
              <a:ext cx="175823" cy="6744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内容占位符 2"/>
            <p:cNvSpPr txBox="1">
              <a:spLocks/>
            </p:cNvSpPr>
            <p:nvPr/>
          </p:nvSpPr>
          <p:spPr bwMode="auto">
            <a:xfrm>
              <a:off x="7668344" y="4142760"/>
              <a:ext cx="1298317" cy="7786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Ethernet</a:t>
              </a:r>
            </a:p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 (to GNU Radio software)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1379515" y="3162486"/>
              <a:ext cx="1637008" cy="6282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SBX Daughterboard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 bwMode="auto">
            <a:xfrm>
              <a:off x="4321944" y="3181165"/>
              <a:ext cx="1637008" cy="7518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USRP Motherboard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285891" y="4158827"/>
              <a:ext cx="674489" cy="58299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内容占位符 2"/>
            <p:cNvSpPr txBox="1">
              <a:spLocks/>
            </p:cNvSpPr>
            <p:nvPr/>
          </p:nvSpPr>
          <p:spPr bwMode="auto">
            <a:xfrm>
              <a:off x="1248852" y="4293096"/>
              <a:ext cx="586844" cy="3759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Gain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972225" y="4462512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286919" y="4280396"/>
              <a:ext cx="340865" cy="3547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914632" y="4459860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244503" y="428380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×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98018" y="4946513"/>
              <a:ext cx="537447" cy="40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内容占位符 2"/>
            <p:cNvSpPr txBox="1">
              <a:spLocks/>
            </p:cNvSpPr>
            <p:nvPr/>
          </p:nvSpPr>
          <p:spPr bwMode="auto">
            <a:xfrm>
              <a:off x="2223419" y="5007961"/>
              <a:ext cx="470828" cy="2292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LO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2371375" y="4643641"/>
              <a:ext cx="0" cy="30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2523775" y="4640436"/>
              <a:ext cx="0" cy="30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929033" y="4267818"/>
              <a:ext cx="537447" cy="40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内容占位符 2"/>
            <p:cNvSpPr txBox="1">
              <a:spLocks/>
            </p:cNvSpPr>
            <p:nvPr/>
          </p:nvSpPr>
          <p:spPr bwMode="auto">
            <a:xfrm>
              <a:off x="2954434" y="4329266"/>
              <a:ext cx="470828" cy="2292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LPF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2599672" y="4409060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604101" y="4547960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 rot="5400000">
              <a:off x="3752635" y="4193811"/>
              <a:ext cx="674489" cy="58299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 bwMode="auto">
            <a:xfrm>
              <a:off x="3715596" y="4349199"/>
              <a:ext cx="586844" cy="3759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ADC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3462677" y="4415904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3467106" y="4554804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4644008" y="4222774"/>
              <a:ext cx="936105" cy="555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 bwMode="auto">
            <a:xfrm>
              <a:off x="4572000" y="4271521"/>
              <a:ext cx="1085512" cy="5072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Digital Down Converter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4298011" y="4415904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302440" y="4554804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589019" y="4221088"/>
              <a:ext cx="936105" cy="555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 bwMode="auto">
            <a:xfrm>
              <a:off x="6517011" y="4325938"/>
              <a:ext cx="1085512" cy="32719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Decimation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6243022" y="4414218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6247451" y="4553118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内容占位符 2"/>
            <p:cNvSpPr txBox="1">
              <a:spLocks/>
            </p:cNvSpPr>
            <p:nvPr/>
          </p:nvSpPr>
          <p:spPr bwMode="auto">
            <a:xfrm>
              <a:off x="3491880" y="4149080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 bwMode="auto">
            <a:xfrm>
              <a:off x="3491880" y="4518625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7516186" y="4416727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7520615" y="4555627"/>
              <a:ext cx="346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内容占位符 2"/>
            <p:cNvSpPr txBox="1">
              <a:spLocks/>
            </p:cNvSpPr>
            <p:nvPr/>
          </p:nvSpPr>
          <p:spPr bwMode="auto">
            <a:xfrm>
              <a:off x="7545389" y="4149903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 bwMode="auto">
            <a:xfrm>
              <a:off x="7545389" y="4519448"/>
              <a:ext cx="293422" cy="2330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529980" y="3037149"/>
              <a:ext cx="0" cy="2552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614603" y="3009652"/>
              <a:ext cx="0" cy="2552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5837465" y="4280416"/>
              <a:ext cx="537447" cy="40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内容占位符 2"/>
            <p:cNvSpPr txBox="1">
              <a:spLocks/>
            </p:cNvSpPr>
            <p:nvPr/>
          </p:nvSpPr>
          <p:spPr bwMode="auto">
            <a:xfrm>
              <a:off x="5862866" y="4341864"/>
              <a:ext cx="470828" cy="2292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LPF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内容占位符 2"/>
            <p:cNvSpPr txBox="1">
              <a:spLocks/>
            </p:cNvSpPr>
            <p:nvPr/>
          </p:nvSpPr>
          <p:spPr bwMode="auto">
            <a:xfrm>
              <a:off x="6747202" y="3802156"/>
              <a:ext cx="855321" cy="33422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FPGA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980308" y="3865083"/>
              <a:ext cx="0" cy="599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等腰三角形 157"/>
            <p:cNvSpPr/>
            <p:nvPr/>
          </p:nvSpPr>
          <p:spPr>
            <a:xfrm rot="10800000">
              <a:off x="872295" y="3688268"/>
              <a:ext cx="216025" cy="17681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36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409463" y="824012"/>
            <a:ext cx="0" cy="599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rot="10800000">
            <a:off x="1301450" y="647197"/>
            <a:ext cx="216025" cy="1768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/>
          <p:nvPr/>
        </p:nvCxnSpPr>
        <p:spPr>
          <a:xfrm flipH="1" flipV="1">
            <a:off x="2436788" y="1335077"/>
            <a:ext cx="205510" cy="7279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等腰三角形 148"/>
          <p:cNvSpPr/>
          <p:nvPr/>
        </p:nvSpPr>
        <p:spPr>
          <a:xfrm rot="5400000" flipV="1">
            <a:off x="2111649" y="1389094"/>
            <a:ext cx="650211" cy="62208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540896" y="1022647"/>
            <a:ext cx="2437450" cy="155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5549013" y="1638577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5540116" y="1781770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内容占位符 2"/>
          <p:cNvSpPr txBox="1">
            <a:spLocks/>
          </p:cNvSpPr>
          <p:nvPr/>
        </p:nvSpPr>
        <p:spPr bwMode="auto">
          <a:xfrm>
            <a:off x="2203156" y="413482"/>
            <a:ext cx="1637008" cy="6282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SBX Daughterboard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 bwMode="auto">
          <a:xfrm>
            <a:off x="4307883" y="413111"/>
            <a:ext cx="1637008" cy="7518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USRP Motherboard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内容占位符 2"/>
          <p:cNvSpPr txBox="1">
            <a:spLocks/>
          </p:cNvSpPr>
          <p:nvPr/>
        </p:nvSpPr>
        <p:spPr bwMode="auto">
          <a:xfrm>
            <a:off x="2199470" y="1544092"/>
            <a:ext cx="586844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Gain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66462" y="1423337"/>
            <a:ext cx="720080" cy="55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1795866" y="1703983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3110560" y="1531392"/>
            <a:ext cx="340865" cy="354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2747798" y="1710856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内容占位符 2"/>
          <p:cNvSpPr txBox="1">
            <a:spLocks/>
          </p:cNvSpPr>
          <p:nvPr/>
        </p:nvSpPr>
        <p:spPr bwMode="auto">
          <a:xfrm>
            <a:off x="1133079" y="1554535"/>
            <a:ext cx="586844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LPF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068144" y="15348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021659" y="2197509"/>
            <a:ext cx="537447" cy="40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内容占位符 2"/>
          <p:cNvSpPr txBox="1">
            <a:spLocks/>
          </p:cNvSpPr>
          <p:nvPr/>
        </p:nvSpPr>
        <p:spPr bwMode="auto">
          <a:xfrm>
            <a:off x="3047060" y="2258957"/>
            <a:ext cx="470828" cy="2292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LO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3195016" y="1894637"/>
            <a:ext cx="0" cy="302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3347416" y="1891432"/>
            <a:ext cx="0" cy="302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3423313" y="1660056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427742" y="1798956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/>
          <p:cNvSpPr/>
          <p:nvPr/>
        </p:nvSpPr>
        <p:spPr>
          <a:xfrm rot="5400000" flipV="1">
            <a:off x="3670475" y="1452019"/>
            <a:ext cx="650211" cy="5336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3787260" y="1581145"/>
            <a:ext cx="586844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DAC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629947" y="1454720"/>
            <a:ext cx="936105" cy="55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内容占位符 2"/>
          <p:cNvSpPr txBox="1">
            <a:spLocks/>
          </p:cNvSpPr>
          <p:nvPr/>
        </p:nvSpPr>
        <p:spPr bwMode="auto">
          <a:xfrm>
            <a:off x="4557939" y="1503467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Digital UP Converter</a:t>
            </a:r>
          </a:p>
        </p:txBody>
      </p:sp>
      <p:sp>
        <p:nvSpPr>
          <p:cNvPr id="114" name="矩形 113"/>
          <p:cNvSpPr/>
          <p:nvPr/>
        </p:nvSpPr>
        <p:spPr>
          <a:xfrm>
            <a:off x="5909052" y="1453034"/>
            <a:ext cx="936105" cy="55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内容占位符 2"/>
          <p:cNvSpPr txBox="1">
            <a:spLocks/>
          </p:cNvSpPr>
          <p:nvPr/>
        </p:nvSpPr>
        <p:spPr bwMode="auto">
          <a:xfrm>
            <a:off x="5837044" y="1557884"/>
            <a:ext cx="1085512" cy="3271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Interpolation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内容占位符 2"/>
          <p:cNvSpPr txBox="1">
            <a:spLocks/>
          </p:cNvSpPr>
          <p:nvPr/>
        </p:nvSpPr>
        <p:spPr bwMode="auto">
          <a:xfrm>
            <a:off x="3477819" y="1381026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内容占位符 2"/>
          <p:cNvSpPr txBox="1">
            <a:spLocks/>
          </p:cNvSpPr>
          <p:nvPr/>
        </p:nvSpPr>
        <p:spPr bwMode="auto">
          <a:xfrm>
            <a:off x="3477819" y="1750571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6854053" y="1648673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内容占位符 2"/>
          <p:cNvSpPr txBox="1">
            <a:spLocks/>
          </p:cNvSpPr>
          <p:nvPr/>
        </p:nvSpPr>
        <p:spPr bwMode="auto">
          <a:xfrm>
            <a:off x="6957388" y="1381849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内容占位符 2"/>
          <p:cNvSpPr txBox="1">
            <a:spLocks/>
          </p:cNvSpPr>
          <p:nvPr/>
        </p:nvSpPr>
        <p:spPr bwMode="auto">
          <a:xfrm>
            <a:off x="6957388" y="1755824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3710712" y="269095"/>
            <a:ext cx="0" cy="25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989172" y="241598"/>
            <a:ext cx="0" cy="25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内容占位符 2"/>
          <p:cNvSpPr txBox="1">
            <a:spLocks/>
          </p:cNvSpPr>
          <p:nvPr/>
        </p:nvSpPr>
        <p:spPr bwMode="auto">
          <a:xfrm>
            <a:off x="6139175" y="1026119"/>
            <a:ext cx="855321" cy="334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FPGA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>
            <a:off x="6854681" y="1801073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4260819" y="1641006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4261447" y="1793406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834243" y="3790701"/>
            <a:ext cx="3137247" cy="155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877071" y="4421658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4881500" y="4560558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11241" y="4113078"/>
            <a:ext cx="175823" cy="674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48482" y="3162486"/>
            <a:ext cx="1637008" cy="6282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SBX Daughterboard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690911" y="3181165"/>
            <a:ext cx="1637008" cy="7518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USRP Motherboard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654858" y="4158827"/>
            <a:ext cx="674489" cy="58299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17819" y="4293096"/>
            <a:ext cx="586844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Gain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41192" y="4462512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55886" y="4280396"/>
            <a:ext cx="340865" cy="354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283599" y="4459860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13470" y="428380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566985" y="4946513"/>
            <a:ext cx="537447" cy="40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1592386" y="5007961"/>
            <a:ext cx="470828" cy="2292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LO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740342" y="4643641"/>
            <a:ext cx="0" cy="302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892742" y="4640436"/>
            <a:ext cx="0" cy="302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298000" y="4267818"/>
            <a:ext cx="537447" cy="40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2323401" y="4329266"/>
            <a:ext cx="470828" cy="2292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LPF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968639" y="4409060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973068" y="4547960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 rot="5400000">
            <a:off x="3121602" y="4193811"/>
            <a:ext cx="674489" cy="58299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内容占位符 2"/>
          <p:cNvSpPr txBox="1">
            <a:spLocks/>
          </p:cNvSpPr>
          <p:nvPr/>
        </p:nvSpPr>
        <p:spPr bwMode="auto">
          <a:xfrm>
            <a:off x="3084563" y="4349199"/>
            <a:ext cx="586844" cy="3759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ADC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831644" y="4415904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836073" y="4554804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12975" y="4222774"/>
            <a:ext cx="936105" cy="55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3940967" y="4271521"/>
            <a:ext cx="1085512" cy="507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Digital Down Converter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666978" y="4415904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671407" y="4554804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957986" y="4221088"/>
            <a:ext cx="936105" cy="55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内容占位符 2"/>
          <p:cNvSpPr txBox="1">
            <a:spLocks/>
          </p:cNvSpPr>
          <p:nvPr/>
        </p:nvSpPr>
        <p:spPr bwMode="auto">
          <a:xfrm>
            <a:off x="5885978" y="4325938"/>
            <a:ext cx="1085512" cy="3271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Decimation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611989" y="4414218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616418" y="4553118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2860847" y="4149080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内容占位符 2"/>
          <p:cNvSpPr txBox="1">
            <a:spLocks/>
          </p:cNvSpPr>
          <p:nvPr/>
        </p:nvSpPr>
        <p:spPr bwMode="auto">
          <a:xfrm>
            <a:off x="2860847" y="4518625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885153" y="4416727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889582" y="4555627"/>
            <a:ext cx="3467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内容占位符 2"/>
          <p:cNvSpPr txBox="1">
            <a:spLocks/>
          </p:cNvSpPr>
          <p:nvPr/>
        </p:nvSpPr>
        <p:spPr bwMode="auto">
          <a:xfrm>
            <a:off x="6914356" y="4149903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内容占位符 2"/>
          <p:cNvSpPr txBox="1">
            <a:spLocks/>
          </p:cNvSpPr>
          <p:nvPr/>
        </p:nvSpPr>
        <p:spPr bwMode="auto">
          <a:xfrm>
            <a:off x="6914356" y="4519448"/>
            <a:ext cx="293422" cy="23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2898947" y="3037149"/>
            <a:ext cx="0" cy="25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983570" y="3009652"/>
            <a:ext cx="0" cy="25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06432" y="4280416"/>
            <a:ext cx="537447" cy="40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内容占位符 2"/>
          <p:cNvSpPr txBox="1">
            <a:spLocks/>
          </p:cNvSpPr>
          <p:nvPr/>
        </p:nvSpPr>
        <p:spPr bwMode="auto">
          <a:xfrm>
            <a:off x="5231833" y="4341864"/>
            <a:ext cx="470828" cy="2292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LPF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内容占位符 2"/>
          <p:cNvSpPr txBox="1">
            <a:spLocks/>
          </p:cNvSpPr>
          <p:nvPr/>
        </p:nvSpPr>
        <p:spPr bwMode="auto">
          <a:xfrm>
            <a:off x="6116169" y="3802156"/>
            <a:ext cx="855321" cy="334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FPGA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349275" y="3865083"/>
            <a:ext cx="0" cy="599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等腰三角形 157"/>
          <p:cNvSpPr/>
          <p:nvPr/>
        </p:nvSpPr>
        <p:spPr>
          <a:xfrm rot="10800000">
            <a:off x="241262" y="3688268"/>
            <a:ext cx="216025" cy="1768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208533" y="1022647"/>
            <a:ext cx="1683947" cy="455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597367" y="2564904"/>
            <a:ext cx="936105" cy="813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7524328" y="2696421"/>
            <a:ext cx="1082185" cy="68229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GNU Radio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内容占位符 2"/>
          <p:cNvSpPr txBox="1">
            <a:spLocks/>
          </p:cNvSpPr>
          <p:nvPr/>
        </p:nvSpPr>
        <p:spPr bwMode="auto">
          <a:xfrm>
            <a:off x="8025288" y="1030474"/>
            <a:ext cx="867192" cy="368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9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 bwMode="auto">
          <a:xfrm flipH="1">
            <a:off x="719572" y="3861048"/>
            <a:ext cx="67327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1043608" y="283388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7189" y="2840236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789437" y="283594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7308304" y="386104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861048"/>
                <a:ext cx="3709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1998762" y="2840138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915816" y="2841449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357389" y="2841351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317343" y="2840236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597749" y="283594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758916" y="2840138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724128" y="2841449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165701" y="2841351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213583" y="3197278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内容占位符 2"/>
          <p:cNvSpPr txBox="1">
            <a:spLocks/>
          </p:cNvSpPr>
          <p:nvPr/>
        </p:nvSpPr>
        <p:spPr bwMode="auto">
          <a:xfrm>
            <a:off x="5004048" y="3184631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内容占位符 2"/>
          <p:cNvSpPr txBox="1">
            <a:spLocks/>
          </p:cNvSpPr>
          <p:nvPr/>
        </p:nvSpPr>
        <p:spPr bwMode="auto">
          <a:xfrm>
            <a:off x="683568" y="2003398"/>
            <a:ext cx="1008112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1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13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内容占位符 2"/>
          <p:cNvSpPr txBox="1">
            <a:spLocks/>
          </p:cNvSpPr>
          <p:nvPr/>
        </p:nvSpPr>
        <p:spPr bwMode="auto">
          <a:xfrm>
            <a:off x="3563888" y="2007259"/>
            <a:ext cx="1008112" cy="55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254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259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内容占位符 2"/>
          <p:cNvSpPr txBox="1">
            <a:spLocks/>
          </p:cNvSpPr>
          <p:nvPr/>
        </p:nvSpPr>
        <p:spPr bwMode="auto">
          <a:xfrm>
            <a:off x="6402263" y="2007259"/>
            <a:ext cx="1008112" cy="55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500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512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内容占位符 2"/>
          <p:cNvSpPr txBox="1">
            <a:spLocks/>
          </p:cNvSpPr>
          <p:nvPr/>
        </p:nvSpPr>
        <p:spPr bwMode="auto">
          <a:xfrm>
            <a:off x="1398861" y="3879233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</a:t>
            </a:r>
          </a:p>
        </p:txBody>
      </p:sp>
      <p:sp>
        <p:nvSpPr>
          <p:cNvPr id="114" name="内容占位符 2"/>
          <p:cNvSpPr txBox="1">
            <a:spLocks/>
          </p:cNvSpPr>
          <p:nvPr/>
        </p:nvSpPr>
        <p:spPr bwMode="auto">
          <a:xfrm>
            <a:off x="1773213" y="2012591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2</a:t>
            </a:r>
          </a:p>
        </p:txBody>
      </p:sp>
      <p:sp>
        <p:nvSpPr>
          <p:cNvPr id="115" name="内容占位符 2"/>
          <p:cNvSpPr txBox="1">
            <a:spLocks/>
          </p:cNvSpPr>
          <p:nvPr/>
        </p:nvSpPr>
        <p:spPr bwMode="auto">
          <a:xfrm>
            <a:off x="2681635" y="2014757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7</a:t>
            </a:r>
          </a:p>
        </p:txBody>
      </p:sp>
      <p:sp>
        <p:nvSpPr>
          <p:cNvPr id="116" name="内容占位符 2"/>
          <p:cNvSpPr txBox="1">
            <a:spLocks/>
          </p:cNvSpPr>
          <p:nvPr/>
        </p:nvSpPr>
        <p:spPr bwMode="auto">
          <a:xfrm>
            <a:off x="3149687" y="3879233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8</a:t>
            </a:r>
          </a:p>
        </p:txBody>
      </p:sp>
      <p:sp>
        <p:nvSpPr>
          <p:cNvPr id="117" name="内容占位符 2"/>
          <p:cNvSpPr txBox="1">
            <a:spLocks/>
          </p:cNvSpPr>
          <p:nvPr/>
        </p:nvSpPr>
        <p:spPr bwMode="auto">
          <a:xfrm>
            <a:off x="4189326" y="3875906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9</a:t>
            </a:r>
          </a:p>
        </p:txBody>
      </p:sp>
      <p:sp>
        <p:nvSpPr>
          <p:cNvPr id="118" name="内容占位符 2"/>
          <p:cNvSpPr txBox="1">
            <a:spLocks/>
          </p:cNvSpPr>
          <p:nvPr/>
        </p:nvSpPr>
        <p:spPr bwMode="auto">
          <a:xfrm>
            <a:off x="5940152" y="3875906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16</a:t>
            </a:r>
          </a:p>
        </p:txBody>
      </p:sp>
      <p:sp>
        <p:nvSpPr>
          <p:cNvPr id="119" name="内容占位符 2"/>
          <p:cNvSpPr txBox="1">
            <a:spLocks/>
          </p:cNvSpPr>
          <p:nvPr/>
        </p:nvSpPr>
        <p:spPr bwMode="auto">
          <a:xfrm>
            <a:off x="4574282" y="2005232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10</a:t>
            </a:r>
          </a:p>
        </p:txBody>
      </p:sp>
      <p:sp>
        <p:nvSpPr>
          <p:cNvPr id="120" name="内容占位符 2"/>
          <p:cNvSpPr txBox="1">
            <a:spLocks/>
          </p:cNvSpPr>
          <p:nvPr/>
        </p:nvSpPr>
        <p:spPr bwMode="auto">
          <a:xfrm>
            <a:off x="5491708" y="2007890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15</a:t>
            </a:r>
          </a:p>
        </p:txBody>
      </p:sp>
      <p:sp>
        <p:nvSpPr>
          <p:cNvPr id="28" name="矩形 27"/>
          <p:cNvSpPr/>
          <p:nvPr/>
        </p:nvSpPr>
        <p:spPr>
          <a:xfrm>
            <a:off x="1043608" y="2634852"/>
            <a:ext cx="504056" cy="1990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57189" y="2641203"/>
            <a:ext cx="432048" cy="1926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789437" y="2636912"/>
            <a:ext cx="504056" cy="204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8762" y="2641104"/>
            <a:ext cx="432048" cy="2003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915816" y="2642416"/>
            <a:ext cx="432048" cy="199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357389" y="2642317"/>
            <a:ext cx="432048" cy="1991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317343" y="2641203"/>
            <a:ext cx="432048" cy="2002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597749" y="2636912"/>
            <a:ext cx="504056" cy="20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58916" y="2641104"/>
            <a:ext cx="432048" cy="2003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724128" y="2642416"/>
            <a:ext cx="432048" cy="1990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65701" y="2642317"/>
            <a:ext cx="432048" cy="1991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2213583" y="2998244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5004048" y="2985597"/>
            <a:ext cx="936104" cy="266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●●●</a:t>
            </a:r>
            <a:endParaRPr lang="en-US" altLang="zh-CN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 flipH="1" flipV="1">
            <a:off x="701570" y="2564904"/>
            <a:ext cx="18002" cy="1592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20997" y="3861048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7" y="3861048"/>
                <a:ext cx="3345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内容占位符 2"/>
          <p:cNvSpPr txBox="1">
            <a:spLocks/>
          </p:cNvSpPr>
          <p:nvPr/>
        </p:nvSpPr>
        <p:spPr bwMode="auto">
          <a:xfrm>
            <a:off x="7139170" y="2583954"/>
            <a:ext cx="1624534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 symbol of preamble</a:t>
            </a: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7035512" y="3202819"/>
            <a:ext cx="1624534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16 symbols of data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7092280" y="2840138"/>
            <a:ext cx="144016" cy="10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7101805" y="2634852"/>
            <a:ext cx="134491" cy="199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 bwMode="auto">
          <a:xfrm flipH="1" flipV="1">
            <a:off x="1727253" y="3844058"/>
            <a:ext cx="5725069" cy="169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2060290" y="283388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573871" y="2840236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324350" y="283594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7308304" y="386104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861048"/>
                <a:ext cx="3709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3015444" y="2840138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450729" y="2841449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892302" y="2841351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839556" y="2840236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597749" y="2835946"/>
            <a:ext cx="504056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5281129" y="2840138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724128" y="2841449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165701" y="2841351"/>
            <a:ext cx="432048" cy="10006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内容占位符 2"/>
          <p:cNvSpPr txBox="1">
            <a:spLocks/>
          </p:cNvSpPr>
          <p:nvPr/>
        </p:nvSpPr>
        <p:spPr bwMode="auto">
          <a:xfrm>
            <a:off x="1700250" y="1955773"/>
            <a:ext cx="1008112" cy="253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1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13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内容占位符 2"/>
          <p:cNvSpPr txBox="1">
            <a:spLocks/>
          </p:cNvSpPr>
          <p:nvPr/>
        </p:nvSpPr>
        <p:spPr bwMode="auto">
          <a:xfrm>
            <a:off x="4072322" y="3855652"/>
            <a:ext cx="1008112" cy="55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254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259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内容占位符 2"/>
          <p:cNvSpPr txBox="1">
            <a:spLocks/>
          </p:cNvSpPr>
          <p:nvPr/>
        </p:nvSpPr>
        <p:spPr bwMode="auto">
          <a:xfrm>
            <a:off x="6402263" y="1959634"/>
            <a:ext cx="1008112" cy="55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Tone 500</a:t>
            </a:r>
          </a:p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to 512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内容占位符 2"/>
          <p:cNvSpPr txBox="1">
            <a:spLocks/>
          </p:cNvSpPr>
          <p:nvPr/>
        </p:nvSpPr>
        <p:spPr bwMode="auto">
          <a:xfrm>
            <a:off x="2415543" y="3855652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1</a:t>
            </a:r>
          </a:p>
        </p:txBody>
      </p:sp>
      <p:sp>
        <p:nvSpPr>
          <p:cNvPr id="114" name="内容占位符 2"/>
          <p:cNvSpPr txBox="1">
            <a:spLocks/>
          </p:cNvSpPr>
          <p:nvPr/>
        </p:nvSpPr>
        <p:spPr bwMode="auto">
          <a:xfrm>
            <a:off x="2789895" y="1964457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2</a:t>
            </a:r>
          </a:p>
        </p:txBody>
      </p:sp>
      <p:sp>
        <p:nvSpPr>
          <p:cNvPr id="115" name="内容占位符 2"/>
          <p:cNvSpPr txBox="1">
            <a:spLocks/>
          </p:cNvSpPr>
          <p:nvPr/>
        </p:nvSpPr>
        <p:spPr bwMode="auto">
          <a:xfrm>
            <a:off x="3666753" y="1967132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4</a:t>
            </a:r>
          </a:p>
        </p:txBody>
      </p:sp>
      <p:sp>
        <p:nvSpPr>
          <p:cNvPr id="116" name="内容占位符 2"/>
          <p:cNvSpPr txBox="1">
            <a:spLocks/>
          </p:cNvSpPr>
          <p:nvPr/>
        </p:nvSpPr>
        <p:spPr bwMode="auto">
          <a:xfrm>
            <a:off x="3275670" y="3850753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3</a:t>
            </a:r>
          </a:p>
        </p:txBody>
      </p:sp>
      <p:sp>
        <p:nvSpPr>
          <p:cNvPr id="117" name="内容占位符 2"/>
          <p:cNvSpPr txBox="1">
            <a:spLocks/>
          </p:cNvSpPr>
          <p:nvPr/>
        </p:nvSpPr>
        <p:spPr bwMode="auto">
          <a:xfrm>
            <a:off x="5073470" y="3861048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6</a:t>
            </a:r>
          </a:p>
        </p:txBody>
      </p:sp>
      <p:sp>
        <p:nvSpPr>
          <p:cNvPr id="118" name="内容占位符 2"/>
          <p:cNvSpPr txBox="1">
            <a:spLocks/>
          </p:cNvSpPr>
          <p:nvPr/>
        </p:nvSpPr>
        <p:spPr bwMode="auto">
          <a:xfrm>
            <a:off x="5940152" y="3866380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内容占位符 2"/>
          <p:cNvSpPr txBox="1">
            <a:spLocks/>
          </p:cNvSpPr>
          <p:nvPr/>
        </p:nvSpPr>
        <p:spPr bwMode="auto">
          <a:xfrm>
            <a:off x="4634644" y="1967132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内容占位符 2"/>
          <p:cNvSpPr txBox="1">
            <a:spLocks/>
          </p:cNvSpPr>
          <p:nvPr/>
        </p:nvSpPr>
        <p:spPr bwMode="auto">
          <a:xfrm>
            <a:off x="5491708" y="1960265"/>
            <a:ext cx="836476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Sub-band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60290" y="2634852"/>
            <a:ext cx="504056" cy="1990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73871" y="2641203"/>
            <a:ext cx="432048" cy="1926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24350" y="2636912"/>
            <a:ext cx="504056" cy="204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5444" y="2641104"/>
            <a:ext cx="432048" cy="2003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50729" y="2642416"/>
            <a:ext cx="432048" cy="199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92302" y="2642317"/>
            <a:ext cx="432048" cy="1991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839556" y="2641203"/>
            <a:ext cx="432048" cy="2002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597749" y="2636912"/>
            <a:ext cx="504056" cy="20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81129" y="2641104"/>
            <a:ext cx="432048" cy="2003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724128" y="2642416"/>
            <a:ext cx="432048" cy="1990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65701" y="2642317"/>
            <a:ext cx="432048" cy="1991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 bwMode="auto">
          <a:xfrm flipH="1" flipV="1">
            <a:off x="1718252" y="2430731"/>
            <a:ext cx="18002" cy="1726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437679" y="3861048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79" y="3861048"/>
                <a:ext cx="3345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内容占位符 2"/>
          <p:cNvSpPr txBox="1">
            <a:spLocks/>
          </p:cNvSpPr>
          <p:nvPr/>
        </p:nvSpPr>
        <p:spPr bwMode="auto">
          <a:xfrm>
            <a:off x="7144673" y="2583954"/>
            <a:ext cx="1353329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 symbol of pilot</a:t>
            </a: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7035512" y="3202819"/>
            <a:ext cx="1624534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16 symbols of data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7092280" y="2840138"/>
            <a:ext cx="144016" cy="10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7101805" y="2634852"/>
            <a:ext cx="134491" cy="199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60290" y="2430413"/>
            <a:ext cx="504056" cy="1990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573871" y="2436764"/>
            <a:ext cx="432048" cy="1926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324350" y="2432473"/>
            <a:ext cx="504056" cy="2045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15444" y="2436665"/>
            <a:ext cx="432048" cy="2003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450729" y="2437977"/>
            <a:ext cx="432048" cy="199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892302" y="2437878"/>
            <a:ext cx="432048" cy="1991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839556" y="2436764"/>
            <a:ext cx="432048" cy="2002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597749" y="2432473"/>
            <a:ext cx="504056" cy="20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281129" y="2436665"/>
            <a:ext cx="432048" cy="2003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724128" y="2437977"/>
            <a:ext cx="432048" cy="1990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165701" y="2437878"/>
            <a:ext cx="432048" cy="1991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7146312" y="2379833"/>
            <a:ext cx="1624534" cy="351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 symbol of preamble</a:t>
            </a:r>
          </a:p>
        </p:txBody>
      </p:sp>
      <p:sp>
        <p:nvSpPr>
          <p:cNvPr id="59" name="右大括号 58"/>
          <p:cNvSpPr/>
          <p:nvPr/>
        </p:nvSpPr>
        <p:spPr>
          <a:xfrm>
            <a:off x="7108947" y="2430731"/>
            <a:ext cx="134491" cy="199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8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552" y="1340768"/>
            <a:ext cx="7992888" cy="4896544"/>
            <a:chOff x="611560" y="692696"/>
            <a:chExt cx="7992888" cy="4896544"/>
          </a:xfrm>
        </p:grpSpPr>
        <p:grpSp>
          <p:nvGrpSpPr>
            <p:cNvPr id="48" name="组合 47"/>
            <p:cNvGrpSpPr/>
            <p:nvPr/>
          </p:nvGrpSpPr>
          <p:grpSpPr>
            <a:xfrm>
              <a:off x="611560" y="692696"/>
              <a:ext cx="7992888" cy="4896544"/>
              <a:chOff x="611560" y="692696"/>
              <a:chExt cx="7992888" cy="4896544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611560" y="692696"/>
                <a:ext cx="7992888" cy="4896544"/>
                <a:chOff x="611560" y="692696"/>
                <a:chExt cx="7992888" cy="4896544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611560" y="692696"/>
                  <a:ext cx="7992888" cy="4896544"/>
                  <a:chOff x="611560" y="692696"/>
                  <a:chExt cx="7992888" cy="4896544"/>
                </a:xfrm>
              </p:grpSpPr>
              <p:cxnSp>
                <p:nvCxnSpPr>
                  <p:cNvPr id="5" name="直接箭头连接符 4"/>
                  <p:cNvCxnSpPr/>
                  <p:nvPr/>
                </p:nvCxnSpPr>
                <p:spPr>
                  <a:xfrm>
                    <a:off x="3429752" y="2706305"/>
                    <a:ext cx="288032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11560" y="1475492"/>
                    <a:ext cx="1800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Stage 1: Sensing</a:t>
                    </a:r>
                    <a:endParaRPr lang="zh-CN" altLang="en-US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740611" y="971436"/>
                    <a:ext cx="10393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Source</a:t>
                    </a:r>
                    <a:endParaRPr lang="zh-CN" altLang="en-US" dirty="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868144" y="971436"/>
                    <a:ext cx="1584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Destination</a:t>
                    </a:r>
                    <a:endParaRPr lang="zh-CN" altLang="en-US" dirty="0"/>
                  </a:p>
                </p:txBody>
              </p:sp>
              <p:cxnSp>
                <p:nvCxnSpPr>
                  <p:cNvPr id="9" name="直接箭头连接符 8"/>
                  <p:cNvCxnSpPr/>
                  <p:nvPr/>
                </p:nvCxnSpPr>
                <p:spPr>
                  <a:xfrm>
                    <a:off x="2419174" y="692696"/>
                    <a:ext cx="0" cy="489654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椭圆 10"/>
                  <p:cNvSpPr/>
                  <p:nvPr/>
                </p:nvSpPr>
                <p:spPr>
                  <a:xfrm>
                    <a:off x="2987824" y="1597442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6405605" y="1593086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419872" y="1330888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Spectrum Sensing</a:t>
                    </a:r>
                    <a:endParaRPr lang="zh-CN" altLang="en-US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04248" y="1461267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Receiving control packet</a:t>
                    </a:r>
                    <a:endParaRPr lang="zh-CN" alt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11560" y="2132856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Stage 2: Control packet</a:t>
                    </a:r>
                    <a:endParaRPr lang="zh-CN" altLang="en-US" dirty="0"/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>
                  <a:xfrm>
                    <a:off x="2987824" y="2535287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6405605" y="2530931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419872" y="2088144"/>
                    <a:ext cx="194421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Transmitting Control packet</a:t>
                    </a:r>
                    <a:endParaRPr lang="zh-CN" altLang="en-US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804248" y="2327104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Receiving control packet</a:t>
                    </a:r>
                    <a:endParaRPr lang="zh-CN" altLang="en-US" dirty="0"/>
                  </a:p>
                </p:txBody>
              </p:sp>
              <p:cxnSp>
                <p:nvCxnSpPr>
                  <p:cNvPr id="22" name="直接箭头连接符 21"/>
                  <p:cNvCxnSpPr/>
                  <p:nvPr/>
                </p:nvCxnSpPr>
                <p:spPr>
                  <a:xfrm>
                    <a:off x="3429752" y="3714417"/>
                    <a:ext cx="2880320" cy="0"/>
                  </a:xfrm>
                  <a:prstGeom prst="straightConnector1">
                    <a:avLst/>
                  </a:prstGeom>
                  <a:ln w="38100"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11560" y="3284984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Stage 3: Feedback</a:t>
                    </a:r>
                    <a:endParaRPr lang="zh-CN" altLang="en-US" dirty="0"/>
                  </a:p>
                </p:txBody>
              </p:sp>
              <p:sp>
                <p:nvSpPr>
                  <p:cNvPr id="24" name="椭圆 23"/>
                  <p:cNvSpPr/>
                  <p:nvPr/>
                </p:nvSpPr>
                <p:spPr>
                  <a:xfrm>
                    <a:off x="2987824" y="3543399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/>
                  <p:cNvSpPr/>
                  <p:nvPr/>
                </p:nvSpPr>
                <p:spPr>
                  <a:xfrm>
                    <a:off x="6405605" y="3539043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19872" y="3140968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Receiving feedback packet</a:t>
                    </a:r>
                    <a:endParaRPr lang="zh-CN" altLang="en-US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804248" y="3356992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Transmitting Feedback packet</a:t>
                    </a:r>
                    <a:endParaRPr lang="zh-CN" altLang="en-US" dirty="0"/>
                  </a:p>
                </p:txBody>
              </p:sp>
              <p:cxnSp>
                <p:nvCxnSpPr>
                  <p:cNvPr id="35" name="直接箭头连接符 34"/>
                  <p:cNvCxnSpPr/>
                  <p:nvPr/>
                </p:nvCxnSpPr>
                <p:spPr>
                  <a:xfrm>
                    <a:off x="3429752" y="4744305"/>
                    <a:ext cx="288032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11560" y="4438853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Stage 4: Data transmission</a:t>
                    </a:r>
                    <a:endParaRPr lang="zh-CN" altLang="en-US" dirty="0"/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2987824" y="4573287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6405605" y="4568931"/>
                    <a:ext cx="272437" cy="3193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419872" y="4388621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Transmitting Data packet</a:t>
                    </a:r>
                    <a:endParaRPr lang="zh-CN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04248" y="4365104"/>
                    <a:ext cx="18002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Receiving data packet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4" name="矩形 43"/>
                <p:cNvSpPr/>
                <p:nvPr/>
              </p:nvSpPr>
              <p:spPr>
                <a:xfrm>
                  <a:off x="2740611" y="3223101"/>
                  <a:ext cx="2479462" cy="1955867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矩形 45"/>
              <p:cNvSpPr/>
              <p:nvPr/>
            </p:nvSpPr>
            <p:spPr>
              <a:xfrm>
                <a:off x="5825647" y="1314030"/>
                <a:ext cx="2778801" cy="165940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5823432" y="3226624"/>
              <a:ext cx="2781016" cy="195586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66942" y="5733256"/>
            <a:ext cx="4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670944" y="1958323"/>
            <a:ext cx="2477122" cy="1659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12799" y="251937"/>
            <a:ext cx="427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One cooperative cycle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986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572</Words>
  <Application>Microsoft Office PowerPoint</Application>
  <PresentationFormat>全屏显示(4:3)</PresentationFormat>
  <Paragraphs>320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</dc:creator>
  <cp:lastModifiedBy>ming</cp:lastModifiedBy>
  <cp:revision>64</cp:revision>
  <cp:lastPrinted>2014-04-25T03:41:41Z</cp:lastPrinted>
  <dcterms:created xsi:type="dcterms:W3CDTF">2013-08-21T20:58:36Z</dcterms:created>
  <dcterms:modified xsi:type="dcterms:W3CDTF">2014-05-05T21:39:56Z</dcterms:modified>
</cp:coreProperties>
</file>