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74"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5143500" type="screen16x9"/>
  <p:notesSz cx="6858000" cy="9144000"/>
  <p:embeddedFontLst>
    <p:embeddedFont>
      <p:font typeface="Maven Pro" panose="020B0604020202020204" charset="0"/>
      <p:regular r:id="rId22"/>
      <p:bold r:id="rId23"/>
    </p:embeddedFont>
    <p:embeddedFont>
      <p:font typeface="Roboto" panose="020B0604020202020204" charset="0"/>
      <p:regular r:id="rId24"/>
      <p:bold r:id="rId25"/>
      <p:italic r:id="rId26"/>
      <p:boldItalic r:id="rId27"/>
    </p:embeddedFont>
    <p:embeddedFont>
      <p:font typeface="Nunit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8b7a05f21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8b7a05f21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7a05f21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7a05f21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b7a05f21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b7a05f21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8b7a05f21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8b7a05f21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8b7a05f22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8b7a05f22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8b7a05f22c_8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8b7a05f22c_8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8b70f7b5df_0_10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8b70f7b5df_0_1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8b70f7b5df_0_10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8b70f7b5df_0_10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8b70f7b5df_0_1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8b70f7b5df_0_1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8b70f7b5df_0_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8b70f7b5df_0_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8b70f7b5df_0_1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8b70f7b5df_0_1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b70f7b5df_0_10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b70f7b5df_0_10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8b7a05f22c_8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8b7a05f22c_8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8b7a05f22c_8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8b7a05f22c_8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b70f7b5df_0_10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b70f7b5df_0_10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8b7a05f22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8b7a05f22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8b7a05f22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8b7a05f22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benroshan/factors-affecting-campus-placement"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630450" y="863600"/>
            <a:ext cx="7883100" cy="88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FINAL PROJECT MILESTONE 03 </a:t>
            </a:r>
            <a:endParaRPr lang="en-US" dirty="0">
              <a:latin typeface="Times New Roman" panose="02020603050405020304" pitchFamily="18" charset="0"/>
              <a:cs typeface="Times New Roman" panose="02020603050405020304" pitchFamily="18" charset="0"/>
            </a:endParaRPr>
          </a:p>
        </p:txBody>
      </p:sp>
      <p:sp>
        <p:nvSpPr>
          <p:cNvPr id="278" name="Google Shape;278;p13"/>
          <p:cNvSpPr txBox="1">
            <a:spLocks noGrp="1"/>
          </p:cNvSpPr>
          <p:nvPr>
            <p:ph type="subTitle" idx="1"/>
          </p:nvPr>
        </p:nvSpPr>
        <p:spPr>
          <a:xfrm>
            <a:off x="2284675" y="1747700"/>
            <a:ext cx="4255500" cy="48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latin typeface="Times New Roman" panose="02020603050405020304" pitchFamily="18" charset="0"/>
                <a:ea typeface="Maven Pro"/>
                <a:cs typeface="Times New Roman" panose="02020603050405020304" pitchFamily="18" charset="0"/>
                <a:sym typeface="Maven Pro"/>
              </a:rPr>
              <a:t>Team 03</a:t>
            </a:r>
            <a:endParaRPr sz="2800" b="1" dirty="0">
              <a:latin typeface="Times New Roman" panose="02020603050405020304" pitchFamily="18" charset="0"/>
              <a:ea typeface="Maven Pro"/>
              <a:cs typeface="Times New Roman" panose="02020603050405020304" pitchFamily="18" charset="0"/>
              <a:sym typeface="Maven Pro"/>
            </a:endParaRPr>
          </a:p>
          <a:p>
            <a:pPr marL="0" lvl="0" indent="0" algn="ctr" rtl="0">
              <a:spcBef>
                <a:spcPts val="0"/>
              </a:spcBef>
              <a:spcAft>
                <a:spcPts val="0"/>
              </a:spcAft>
              <a:buNone/>
            </a:pPr>
            <a:r>
              <a:rPr lang="en" sz="2200" dirty="0">
                <a:latin typeface="Times New Roman" panose="02020603050405020304" pitchFamily="18" charset="0"/>
                <a:ea typeface="Maven Pro"/>
                <a:cs typeface="Times New Roman" panose="02020603050405020304" pitchFamily="18" charset="0"/>
                <a:sym typeface="Maven Pro"/>
              </a:rPr>
              <a:t>		</a:t>
            </a:r>
            <a:endParaRPr sz="2200" dirty="0">
              <a:latin typeface="Times New Roman" panose="02020603050405020304" pitchFamily="18" charset="0"/>
              <a:ea typeface="Maven Pro"/>
              <a:cs typeface="Times New Roman" panose="02020603050405020304" pitchFamily="18" charset="0"/>
              <a:sym typeface="Maven Pro"/>
            </a:endParaRPr>
          </a:p>
        </p:txBody>
      </p:sp>
      <p:pic>
        <p:nvPicPr>
          <p:cNvPr id="279" name="Google Shape;279;p13"/>
          <p:cNvPicPr preferRelativeResize="0"/>
          <p:nvPr/>
        </p:nvPicPr>
        <p:blipFill>
          <a:blip r:embed="rId3">
            <a:alphaModFix/>
          </a:blip>
          <a:stretch>
            <a:fillRect/>
          </a:stretch>
        </p:blipFill>
        <p:spPr>
          <a:xfrm>
            <a:off x="2809519" y="2433941"/>
            <a:ext cx="3580771" cy="24848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b="1" smtClean="0">
                <a:solidFill>
                  <a:schemeClr val="bg2"/>
                </a:solidFill>
              </a:rPr>
              <a:t>1</a:t>
            </a:fld>
            <a:endParaRPr lang="en" b="1" dirty="0">
              <a:solidFill>
                <a:schemeClr val="bg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1"/>
          <p:cNvSpPr txBox="1">
            <a:spLocks noGrp="1"/>
          </p:cNvSpPr>
          <p:nvPr>
            <p:ph type="title"/>
          </p:nvPr>
        </p:nvSpPr>
        <p:spPr>
          <a:xfrm>
            <a:off x="1303800" y="598575"/>
            <a:ext cx="7030500" cy="73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GOAL-1 DEMONSTRATION</a:t>
            </a:r>
            <a:endParaRPr lang="en-US" dirty="0">
              <a:latin typeface="Times New Roman" panose="02020603050405020304" pitchFamily="18" charset="0"/>
              <a:cs typeface="Times New Roman" panose="02020603050405020304" pitchFamily="18" charset="0"/>
            </a:endParaRPr>
          </a:p>
        </p:txBody>
      </p:sp>
      <p:sp>
        <p:nvSpPr>
          <p:cNvPr id="345" name="Google Shape;345;p21"/>
          <p:cNvSpPr txBox="1">
            <a:spLocks noGrp="1"/>
          </p:cNvSpPr>
          <p:nvPr>
            <p:ph type="body" idx="1"/>
          </p:nvPr>
        </p:nvSpPr>
        <p:spPr>
          <a:xfrm>
            <a:off x="1181800" y="1195150"/>
            <a:ext cx="7464000" cy="87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dirty="0">
                <a:solidFill>
                  <a:srgbClr val="000000"/>
                </a:solidFill>
                <a:latin typeface="Times New Roman" panose="02020603050405020304" pitchFamily="18" charset="0"/>
                <a:ea typeface="Roboto"/>
                <a:cs typeface="Times New Roman" panose="02020603050405020304" pitchFamily="18" charset="0"/>
                <a:sym typeface="Roboto"/>
              </a:rPr>
              <a:t>Distribution of students with respect to internship and their placement status</a:t>
            </a:r>
            <a:endParaRPr sz="2000" dirty="0">
              <a:latin typeface="Times New Roman" panose="02020603050405020304" pitchFamily="18" charset="0"/>
              <a:cs typeface="Times New Roman" panose="02020603050405020304" pitchFamily="18" charset="0"/>
            </a:endParaRPr>
          </a:p>
        </p:txBody>
      </p:sp>
      <p:pic>
        <p:nvPicPr>
          <p:cNvPr id="346" name="Google Shape;346;p21"/>
          <p:cNvPicPr preferRelativeResize="0"/>
          <p:nvPr/>
        </p:nvPicPr>
        <p:blipFill>
          <a:blip r:embed="rId3">
            <a:alphaModFix/>
          </a:blip>
          <a:stretch>
            <a:fillRect/>
          </a:stretch>
        </p:blipFill>
        <p:spPr>
          <a:xfrm>
            <a:off x="2112579" y="1926250"/>
            <a:ext cx="4911245" cy="3109825"/>
          </a:xfrm>
          <a:prstGeom prst="rect">
            <a:avLst/>
          </a:prstGeom>
          <a:noFill/>
          <a:ln>
            <a:noFill/>
          </a:ln>
        </p:spPr>
      </p:pic>
      <p:sp>
        <p:nvSpPr>
          <p:cNvPr id="347" name="Google Shape;347;p21"/>
          <p:cNvSpPr txBox="1"/>
          <p:nvPr/>
        </p:nvSpPr>
        <p:spPr>
          <a:xfrm>
            <a:off x="7131325" y="4737875"/>
            <a:ext cx="2012700" cy="29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ea typeface="Maven Pro"/>
                <a:cs typeface="Times New Roman" panose="02020603050405020304" pitchFamily="18" charset="0"/>
                <a:sym typeface="Maven Pro"/>
              </a:rPr>
              <a:t>Soujanya Janapatla</a:t>
            </a:r>
            <a:endParaRPr dirty="0">
              <a:latin typeface="Times New Roman" panose="02020603050405020304" pitchFamily="18" charset="0"/>
              <a:ea typeface="Maven Pro"/>
              <a:cs typeface="Times New Roman" panose="02020603050405020304" pitchFamily="18" charset="0"/>
              <a:sym typeface="Maven Pro"/>
            </a:endParaRPr>
          </a:p>
          <a:p>
            <a:pPr marL="0" lvl="0" indent="0" algn="l" rtl="0">
              <a:spcBef>
                <a:spcPts val="0"/>
              </a:spcBef>
              <a:spcAft>
                <a:spcPts val="0"/>
              </a:spcAft>
              <a:buNone/>
            </a:pPr>
            <a:endParaRPr dirty="0">
              <a:latin typeface="Times New Roman" panose="02020603050405020304" pitchFamily="18" charset="0"/>
              <a:ea typeface="Nunito"/>
              <a:cs typeface="Times New Roman" panose="02020603050405020304" pitchFamily="18" charset="0"/>
              <a:sym typeface="Nunito"/>
            </a:endParaRPr>
          </a:p>
        </p:txBody>
      </p:sp>
      <p:pic>
        <p:nvPicPr>
          <p:cNvPr id="6" name="Google Shape;279;p13"/>
          <p:cNvPicPr preferRelativeResize="0"/>
          <p:nvPr/>
        </p:nvPicPr>
        <p:blipFill>
          <a:blip r:embed="rId4">
            <a:alphaModFix/>
          </a:blip>
          <a:stretch>
            <a:fillRect/>
          </a:stretch>
        </p:blipFill>
        <p:spPr>
          <a:xfrm>
            <a:off x="8123250" y="252377"/>
            <a:ext cx="939678" cy="692396"/>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2"/>
          <p:cNvSpPr txBox="1">
            <a:spLocks noGrp="1"/>
          </p:cNvSpPr>
          <p:nvPr>
            <p:ph type="title"/>
          </p:nvPr>
        </p:nvSpPr>
        <p:spPr>
          <a:xfrm>
            <a:off x="1303800" y="598575"/>
            <a:ext cx="7030500" cy="73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GOAL-2 DEMONSTRATION</a:t>
            </a:r>
            <a:endParaRPr lang="en-US" dirty="0">
              <a:latin typeface="Times New Roman" panose="02020603050405020304" pitchFamily="18" charset="0"/>
              <a:cs typeface="Times New Roman" panose="02020603050405020304" pitchFamily="18" charset="0"/>
            </a:endParaRPr>
          </a:p>
        </p:txBody>
      </p:sp>
      <p:sp>
        <p:nvSpPr>
          <p:cNvPr id="353" name="Google Shape;353;p22"/>
          <p:cNvSpPr txBox="1">
            <a:spLocks noGrp="1"/>
          </p:cNvSpPr>
          <p:nvPr>
            <p:ph type="body" idx="1"/>
          </p:nvPr>
        </p:nvSpPr>
        <p:spPr>
          <a:xfrm>
            <a:off x="1181800" y="1195150"/>
            <a:ext cx="7464000" cy="87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dirty="0">
                <a:solidFill>
                  <a:srgbClr val="000000"/>
                </a:solidFill>
                <a:latin typeface="Times New Roman" panose="02020603050405020304" pitchFamily="18" charset="0"/>
                <a:ea typeface="Roboto"/>
                <a:cs typeface="Times New Roman" panose="02020603050405020304" pitchFamily="18" charset="0"/>
                <a:sym typeface="Roboto"/>
              </a:rPr>
              <a:t>Highest percentage in each B_Tech stream</a:t>
            </a:r>
            <a:endParaRPr sz="2000" dirty="0">
              <a:latin typeface="Times New Roman" panose="02020603050405020304" pitchFamily="18" charset="0"/>
              <a:cs typeface="Times New Roman" panose="02020603050405020304" pitchFamily="18" charset="0"/>
            </a:endParaRPr>
          </a:p>
        </p:txBody>
      </p:sp>
      <p:pic>
        <p:nvPicPr>
          <p:cNvPr id="354" name="Google Shape;354;p22"/>
          <p:cNvPicPr preferRelativeResize="0"/>
          <p:nvPr/>
        </p:nvPicPr>
        <p:blipFill>
          <a:blip r:embed="rId3">
            <a:alphaModFix/>
          </a:blip>
          <a:stretch>
            <a:fillRect/>
          </a:stretch>
        </p:blipFill>
        <p:spPr>
          <a:xfrm>
            <a:off x="1797269" y="1718950"/>
            <a:ext cx="5126955" cy="3236525"/>
          </a:xfrm>
          <a:prstGeom prst="rect">
            <a:avLst/>
          </a:prstGeom>
          <a:noFill/>
          <a:ln>
            <a:noFill/>
          </a:ln>
        </p:spPr>
      </p:pic>
      <p:sp>
        <p:nvSpPr>
          <p:cNvPr id="355" name="Google Shape;355;p22"/>
          <p:cNvSpPr txBox="1"/>
          <p:nvPr/>
        </p:nvSpPr>
        <p:spPr>
          <a:xfrm>
            <a:off x="6367909" y="4611578"/>
            <a:ext cx="3000000" cy="51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ea typeface="Maven Pro"/>
                <a:cs typeface="Times New Roman" panose="02020603050405020304" pitchFamily="18" charset="0"/>
                <a:sym typeface="Maven Pro"/>
              </a:rPr>
              <a:t>Rohith Chittimalla</a:t>
            </a:r>
            <a:endParaRPr dirty="0">
              <a:latin typeface="Times New Roman" panose="02020603050405020304" pitchFamily="18" charset="0"/>
              <a:ea typeface="Maven Pro"/>
              <a:cs typeface="Times New Roman" panose="02020603050405020304" pitchFamily="18" charset="0"/>
              <a:sym typeface="Maven Pro"/>
            </a:endParaRPr>
          </a:p>
        </p:txBody>
      </p:sp>
      <p:pic>
        <p:nvPicPr>
          <p:cNvPr id="6" name="Google Shape;279;p13"/>
          <p:cNvPicPr preferRelativeResize="0"/>
          <p:nvPr/>
        </p:nvPicPr>
        <p:blipFill>
          <a:blip r:embed="rId4">
            <a:alphaModFix/>
          </a:blip>
          <a:stretch>
            <a:fillRect/>
          </a:stretch>
        </p:blipFill>
        <p:spPr>
          <a:xfrm>
            <a:off x="8123250" y="252377"/>
            <a:ext cx="939678" cy="692396"/>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3"/>
          <p:cNvSpPr txBox="1">
            <a:spLocks noGrp="1"/>
          </p:cNvSpPr>
          <p:nvPr>
            <p:ph type="title"/>
          </p:nvPr>
        </p:nvSpPr>
        <p:spPr>
          <a:xfrm>
            <a:off x="1303800" y="598575"/>
            <a:ext cx="7030500" cy="73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GOAL-3 DEMONSTRATION</a:t>
            </a:r>
            <a:endParaRPr lang="en-US" dirty="0">
              <a:latin typeface="Times New Roman" panose="02020603050405020304" pitchFamily="18" charset="0"/>
              <a:cs typeface="Times New Roman" panose="02020603050405020304" pitchFamily="18" charset="0"/>
            </a:endParaRPr>
          </a:p>
        </p:txBody>
      </p:sp>
      <p:sp>
        <p:nvSpPr>
          <p:cNvPr id="361" name="Google Shape;361;p23"/>
          <p:cNvSpPr txBox="1">
            <a:spLocks noGrp="1"/>
          </p:cNvSpPr>
          <p:nvPr>
            <p:ph type="body" idx="1"/>
          </p:nvPr>
        </p:nvSpPr>
        <p:spPr>
          <a:xfrm>
            <a:off x="1181800" y="1195150"/>
            <a:ext cx="7464000" cy="873000"/>
          </a:xfrm>
          <a:prstGeom prst="rect">
            <a:avLst/>
          </a:prstGeom>
        </p:spPr>
        <p:txBody>
          <a:bodyPr spcFirstLastPara="1" wrap="square" lIns="91425" tIns="91425" rIns="91425" bIns="91425" anchor="t" anchorCtr="0">
            <a:noAutofit/>
          </a:bodyPr>
          <a:lstStyle/>
          <a:p>
            <a:pPr marL="0" lvl="0" indent="0" algn="l" rtl="0">
              <a:spcBef>
                <a:spcPts val="1200"/>
              </a:spcBef>
              <a:spcAft>
                <a:spcPts val="1200"/>
              </a:spcAft>
              <a:buNone/>
            </a:pPr>
            <a:r>
              <a:rPr lang="en" sz="2000" dirty="0">
                <a:solidFill>
                  <a:srgbClr val="000000"/>
                </a:solidFill>
                <a:latin typeface="Times New Roman" panose="02020603050405020304" pitchFamily="18" charset="0"/>
                <a:ea typeface="Roboto"/>
                <a:cs typeface="Times New Roman" panose="02020603050405020304" pitchFamily="18" charset="0"/>
                <a:sym typeface="Roboto"/>
              </a:rPr>
              <a:t>Distribution of placement status of students based on their gender</a:t>
            </a:r>
            <a:endParaRPr sz="2000" dirty="0">
              <a:latin typeface="Times New Roman" panose="02020603050405020304" pitchFamily="18" charset="0"/>
              <a:cs typeface="Times New Roman" panose="02020603050405020304" pitchFamily="18" charset="0"/>
            </a:endParaRPr>
          </a:p>
        </p:txBody>
      </p:sp>
      <p:pic>
        <p:nvPicPr>
          <p:cNvPr id="362" name="Google Shape;362;p23"/>
          <p:cNvPicPr preferRelativeResize="0"/>
          <p:nvPr/>
        </p:nvPicPr>
        <p:blipFill>
          <a:blip r:embed="rId3">
            <a:alphaModFix/>
          </a:blip>
          <a:stretch>
            <a:fillRect/>
          </a:stretch>
        </p:blipFill>
        <p:spPr>
          <a:xfrm>
            <a:off x="2007476" y="1963850"/>
            <a:ext cx="4893899" cy="3112350"/>
          </a:xfrm>
          <a:prstGeom prst="rect">
            <a:avLst/>
          </a:prstGeom>
          <a:noFill/>
          <a:ln>
            <a:noFill/>
          </a:ln>
        </p:spPr>
      </p:pic>
      <p:sp>
        <p:nvSpPr>
          <p:cNvPr id="363" name="Google Shape;363;p23"/>
          <p:cNvSpPr txBox="1"/>
          <p:nvPr/>
        </p:nvSpPr>
        <p:spPr>
          <a:xfrm>
            <a:off x="7330100" y="4696250"/>
            <a:ext cx="1813800" cy="26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ea typeface="Maven Pro"/>
                <a:cs typeface="Times New Roman" panose="02020603050405020304" pitchFamily="18" charset="0"/>
                <a:sym typeface="Maven Pro"/>
              </a:rPr>
              <a:t>Nithya Karepe</a:t>
            </a:r>
            <a:endParaRPr dirty="0">
              <a:latin typeface="Times New Roman" panose="02020603050405020304" pitchFamily="18" charset="0"/>
              <a:ea typeface="Maven Pro"/>
              <a:cs typeface="Times New Roman" panose="02020603050405020304" pitchFamily="18" charset="0"/>
              <a:sym typeface="Maven Pro"/>
            </a:endParaRPr>
          </a:p>
        </p:txBody>
      </p:sp>
      <p:pic>
        <p:nvPicPr>
          <p:cNvPr id="6" name="Google Shape;279;p13"/>
          <p:cNvPicPr preferRelativeResize="0"/>
          <p:nvPr/>
        </p:nvPicPr>
        <p:blipFill>
          <a:blip r:embed="rId4">
            <a:alphaModFix/>
          </a:blip>
          <a:stretch>
            <a:fillRect/>
          </a:stretch>
        </p:blipFill>
        <p:spPr>
          <a:xfrm>
            <a:off x="8123250" y="252377"/>
            <a:ext cx="939678" cy="692396"/>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4"/>
          <p:cNvSpPr txBox="1">
            <a:spLocks noGrp="1"/>
          </p:cNvSpPr>
          <p:nvPr>
            <p:ph type="title"/>
          </p:nvPr>
        </p:nvSpPr>
        <p:spPr>
          <a:xfrm>
            <a:off x="1303800" y="598575"/>
            <a:ext cx="7030500" cy="73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GOAL-4 DEMONSTRATION</a:t>
            </a:r>
            <a:endParaRPr lang="en-US" dirty="0">
              <a:latin typeface="Times New Roman" panose="02020603050405020304" pitchFamily="18" charset="0"/>
              <a:cs typeface="Times New Roman" panose="02020603050405020304" pitchFamily="18" charset="0"/>
            </a:endParaRPr>
          </a:p>
        </p:txBody>
      </p:sp>
      <p:sp>
        <p:nvSpPr>
          <p:cNvPr id="369" name="Google Shape;369;p24"/>
          <p:cNvSpPr txBox="1">
            <a:spLocks noGrp="1"/>
          </p:cNvSpPr>
          <p:nvPr>
            <p:ph type="body" idx="1"/>
          </p:nvPr>
        </p:nvSpPr>
        <p:spPr>
          <a:xfrm>
            <a:off x="1181800" y="1195150"/>
            <a:ext cx="7464000" cy="87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dirty="0">
                <a:solidFill>
                  <a:srgbClr val="000000"/>
                </a:solidFill>
                <a:latin typeface="Times New Roman" panose="02020603050405020304" pitchFamily="18" charset="0"/>
                <a:ea typeface="Roboto"/>
                <a:cs typeface="Times New Roman" panose="02020603050405020304" pitchFamily="18" charset="0"/>
                <a:sym typeface="Roboto"/>
              </a:rPr>
              <a:t>Distribution of student’s data based on their B_Tech streams and working sectors</a:t>
            </a:r>
            <a:endParaRPr sz="2000" dirty="0">
              <a:latin typeface="Times New Roman" panose="02020603050405020304" pitchFamily="18" charset="0"/>
              <a:cs typeface="Times New Roman" panose="02020603050405020304" pitchFamily="18" charset="0"/>
            </a:endParaRPr>
          </a:p>
        </p:txBody>
      </p:sp>
      <p:pic>
        <p:nvPicPr>
          <p:cNvPr id="370" name="Google Shape;370;p24"/>
          <p:cNvPicPr preferRelativeResize="0"/>
          <p:nvPr/>
        </p:nvPicPr>
        <p:blipFill>
          <a:blip r:embed="rId3">
            <a:alphaModFix/>
          </a:blip>
          <a:stretch>
            <a:fillRect/>
          </a:stretch>
        </p:blipFill>
        <p:spPr>
          <a:xfrm>
            <a:off x="2007476" y="2014425"/>
            <a:ext cx="5010399" cy="3028075"/>
          </a:xfrm>
          <a:prstGeom prst="rect">
            <a:avLst/>
          </a:prstGeom>
          <a:noFill/>
          <a:ln>
            <a:noFill/>
          </a:ln>
        </p:spPr>
      </p:pic>
      <p:sp>
        <p:nvSpPr>
          <p:cNvPr id="371" name="Google Shape;371;p24"/>
          <p:cNvSpPr txBox="1"/>
          <p:nvPr/>
        </p:nvSpPr>
        <p:spPr>
          <a:xfrm>
            <a:off x="7089900" y="4652528"/>
            <a:ext cx="2066700" cy="51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ea typeface="Maven Pro"/>
                <a:cs typeface="Times New Roman" panose="02020603050405020304" pitchFamily="18" charset="0"/>
                <a:sym typeface="Maven Pro"/>
              </a:rPr>
              <a:t>Manisha Mengani</a:t>
            </a:r>
            <a:endParaRPr dirty="0">
              <a:latin typeface="Times New Roman" panose="02020603050405020304" pitchFamily="18" charset="0"/>
              <a:ea typeface="Maven Pro"/>
              <a:cs typeface="Times New Roman" panose="02020603050405020304" pitchFamily="18" charset="0"/>
              <a:sym typeface="Maven Pro"/>
            </a:endParaRPr>
          </a:p>
        </p:txBody>
      </p:sp>
      <p:pic>
        <p:nvPicPr>
          <p:cNvPr id="6" name="Google Shape;279;p13"/>
          <p:cNvPicPr preferRelativeResize="0"/>
          <p:nvPr/>
        </p:nvPicPr>
        <p:blipFill>
          <a:blip r:embed="rId4">
            <a:alphaModFix/>
          </a:blip>
          <a:stretch>
            <a:fillRect/>
          </a:stretch>
        </p:blipFill>
        <p:spPr>
          <a:xfrm>
            <a:off x="8123250" y="252377"/>
            <a:ext cx="939678" cy="692396"/>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5"/>
          <p:cNvSpPr txBox="1">
            <a:spLocks noGrp="1"/>
          </p:cNvSpPr>
          <p:nvPr>
            <p:ph type="title"/>
          </p:nvPr>
        </p:nvSpPr>
        <p:spPr>
          <a:xfrm>
            <a:off x="1303800" y="598575"/>
            <a:ext cx="7030500" cy="73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GOAL-5 DEMONSTRATION</a:t>
            </a:r>
            <a:endParaRPr lang="en-US" dirty="0">
              <a:latin typeface="Times New Roman" panose="02020603050405020304" pitchFamily="18" charset="0"/>
              <a:cs typeface="Times New Roman" panose="02020603050405020304" pitchFamily="18" charset="0"/>
            </a:endParaRPr>
          </a:p>
        </p:txBody>
      </p:sp>
      <p:sp>
        <p:nvSpPr>
          <p:cNvPr id="377" name="Google Shape;377;p25"/>
          <p:cNvSpPr txBox="1">
            <a:spLocks noGrp="1"/>
          </p:cNvSpPr>
          <p:nvPr>
            <p:ph type="body" idx="1"/>
          </p:nvPr>
        </p:nvSpPr>
        <p:spPr>
          <a:xfrm>
            <a:off x="1181800" y="1195150"/>
            <a:ext cx="7464000" cy="87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dirty="0">
                <a:solidFill>
                  <a:srgbClr val="000000"/>
                </a:solidFill>
                <a:latin typeface="Times New Roman" panose="02020603050405020304" pitchFamily="18" charset="0"/>
                <a:ea typeface="Roboto"/>
                <a:cs typeface="Times New Roman" panose="02020603050405020304" pitchFamily="18" charset="0"/>
                <a:sym typeface="Roboto"/>
              </a:rPr>
              <a:t>Students who have secured a percent which is greater than or equal to 60 in their placement exam and their placement status</a:t>
            </a:r>
            <a:endParaRPr sz="2000" dirty="0">
              <a:latin typeface="Times New Roman" panose="02020603050405020304" pitchFamily="18" charset="0"/>
              <a:cs typeface="Times New Roman" panose="02020603050405020304" pitchFamily="18" charset="0"/>
            </a:endParaRPr>
          </a:p>
        </p:txBody>
      </p:sp>
      <p:pic>
        <p:nvPicPr>
          <p:cNvPr id="378" name="Google Shape;378;p25"/>
          <p:cNvPicPr preferRelativeResize="0"/>
          <p:nvPr/>
        </p:nvPicPr>
        <p:blipFill>
          <a:blip r:embed="rId3">
            <a:alphaModFix/>
          </a:blip>
          <a:stretch>
            <a:fillRect/>
          </a:stretch>
        </p:blipFill>
        <p:spPr>
          <a:xfrm>
            <a:off x="1734207" y="2068150"/>
            <a:ext cx="5181600" cy="2913849"/>
          </a:xfrm>
          <a:prstGeom prst="rect">
            <a:avLst/>
          </a:prstGeom>
          <a:noFill/>
          <a:ln>
            <a:noFill/>
          </a:ln>
        </p:spPr>
      </p:pic>
      <p:sp>
        <p:nvSpPr>
          <p:cNvPr id="379" name="Google Shape;379;p25"/>
          <p:cNvSpPr txBox="1"/>
          <p:nvPr/>
        </p:nvSpPr>
        <p:spPr>
          <a:xfrm>
            <a:off x="7019500" y="4621700"/>
            <a:ext cx="1987800" cy="36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ea typeface="Maven Pro"/>
                <a:cs typeface="Times New Roman" panose="02020603050405020304" pitchFamily="18" charset="0"/>
                <a:sym typeface="Maven Pro"/>
              </a:rPr>
              <a:t>Sai Jyothsna Mathi</a:t>
            </a:r>
            <a:endParaRPr dirty="0">
              <a:latin typeface="Times New Roman" panose="02020603050405020304" pitchFamily="18" charset="0"/>
              <a:ea typeface="Maven Pro"/>
              <a:cs typeface="Times New Roman" panose="02020603050405020304" pitchFamily="18" charset="0"/>
              <a:sym typeface="Maven Pro"/>
            </a:endParaRPr>
          </a:p>
        </p:txBody>
      </p:sp>
      <p:pic>
        <p:nvPicPr>
          <p:cNvPr id="6" name="Google Shape;279;p13"/>
          <p:cNvPicPr preferRelativeResize="0"/>
          <p:nvPr/>
        </p:nvPicPr>
        <p:blipFill>
          <a:blip r:embed="rId4">
            <a:alphaModFix/>
          </a:blip>
          <a:stretch>
            <a:fillRect/>
          </a:stretch>
        </p:blipFill>
        <p:spPr>
          <a:xfrm>
            <a:off x="8123250" y="252377"/>
            <a:ext cx="939678" cy="692396"/>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GOAL-6 DEMONSTRATION</a:t>
            </a:r>
            <a:endParaRPr lang="en-US" dirty="0">
              <a:latin typeface="Times New Roman" panose="02020603050405020304" pitchFamily="18" charset="0"/>
              <a:cs typeface="Times New Roman" panose="02020603050405020304" pitchFamily="18" charset="0"/>
            </a:endParaRPr>
          </a:p>
        </p:txBody>
      </p:sp>
      <p:sp>
        <p:nvSpPr>
          <p:cNvPr id="385" name="Google Shape;385;p26"/>
          <p:cNvSpPr txBox="1">
            <a:spLocks noGrp="1"/>
          </p:cNvSpPr>
          <p:nvPr>
            <p:ph type="body" idx="1"/>
          </p:nvPr>
        </p:nvSpPr>
        <p:spPr>
          <a:xfrm>
            <a:off x="1156075" y="1235425"/>
            <a:ext cx="7613400" cy="819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dirty="0">
                <a:solidFill>
                  <a:srgbClr val="000000"/>
                </a:solidFill>
                <a:latin typeface="Times New Roman" panose="02020603050405020304" pitchFamily="18" charset="0"/>
                <a:ea typeface="Roboto"/>
                <a:cs typeface="Times New Roman" panose="02020603050405020304" pitchFamily="18" charset="0"/>
                <a:sym typeface="Roboto"/>
              </a:rPr>
              <a:t>Distribution of students data based on salary greater than 300,000 and company sector</a:t>
            </a:r>
            <a:endParaRPr sz="2000" dirty="0">
              <a:latin typeface="Times New Roman" panose="02020603050405020304" pitchFamily="18" charset="0"/>
              <a:cs typeface="Times New Roman" panose="02020603050405020304" pitchFamily="18" charset="0"/>
            </a:endParaRPr>
          </a:p>
        </p:txBody>
      </p:sp>
      <p:pic>
        <p:nvPicPr>
          <p:cNvPr id="386" name="Google Shape;386;p26"/>
          <p:cNvPicPr preferRelativeResize="0"/>
          <p:nvPr/>
        </p:nvPicPr>
        <p:blipFill>
          <a:blip r:embed="rId3">
            <a:alphaModFix/>
          </a:blip>
          <a:stretch>
            <a:fillRect/>
          </a:stretch>
        </p:blipFill>
        <p:spPr>
          <a:xfrm>
            <a:off x="1303800" y="2136300"/>
            <a:ext cx="5585525" cy="2659325"/>
          </a:xfrm>
          <a:prstGeom prst="rect">
            <a:avLst/>
          </a:prstGeom>
          <a:noFill/>
          <a:ln>
            <a:noFill/>
          </a:ln>
        </p:spPr>
      </p:pic>
      <p:sp>
        <p:nvSpPr>
          <p:cNvPr id="387" name="Google Shape;387;p26"/>
          <p:cNvSpPr txBox="1"/>
          <p:nvPr/>
        </p:nvSpPr>
        <p:spPr>
          <a:xfrm>
            <a:off x="7677975" y="4795625"/>
            <a:ext cx="1329300" cy="29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88" name="Google Shape;388;p26"/>
          <p:cNvSpPr txBox="1"/>
          <p:nvPr/>
        </p:nvSpPr>
        <p:spPr>
          <a:xfrm>
            <a:off x="6889325" y="4604575"/>
            <a:ext cx="2644200" cy="29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ea typeface="Maven Pro"/>
                <a:cs typeface="Times New Roman" panose="02020603050405020304" pitchFamily="18" charset="0"/>
                <a:sym typeface="Maven Pro"/>
              </a:rPr>
              <a:t>Omkar Abhiteja Badda</a:t>
            </a:r>
            <a:endParaRPr dirty="0">
              <a:latin typeface="Times New Roman" panose="02020603050405020304" pitchFamily="18" charset="0"/>
              <a:ea typeface="Maven Pro"/>
              <a:cs typeface="Times New Roman" panose="02020603050405020304" pitchFamily="18" charset="0"/>
              <a:sym typeface="Maven Pro"/>
            </a:endParaRPr>
          </a:p>
          <a:p>
            <a:pPr marL="0" lvl="0" indent="0" algn="l" rtl="0">
              <a:spcBef>
                <a:spcPts val="0"/>
              </a:spcBef>
              <a:spcAft>
                <a:spcPts val="0"/>
              </a:spcAft>
              <a:buNone/>
            </a:pPr>
            <a:endParaRPr dirty="0">
              <a:latin typeface="Times New Roman" panose="02020603050405020304" pitchFamily="18" charset="0"/>
              <a:ea typeface="Maven Pro"/>
              <a:cs typeface="Times New Roman" panose="02020603050405020304" pitchFamily="18" charset="0"/>
              <a:sym typeface="Maven Pro"/>
            </a:endParaRPr>
          </a:p>
          <a:p>
            <a:pPr marL="0" lvl="0" indent="0" algn="l" rtl="0">
              <a:spcBef>
                <a:spcPts val="0"/>
              </a:spcBef>
              <a:spcAft>
                <a:spcPts val="0"/>
              </a:spcAft>
              <a:buNone/>
            </a:pPr>
            <a:endParaRPr sz="1600" dirty="0">
              <a:latin typeface="Times New Roman" panose="02020603050405020304" pitchFamily="18" charset="0"/>
              <a:ea typeface="Maven Pro"/>
              <a:cs typeface="Times New Roman" panose="02020603050405020304" pitchFamily="18" charset="0"/>
              <a:sym typeface="Maven Pro"/>
            </a:endParaRPr>
          </a:p>
        </p:txBody>
      </p:sp>
      <p:pic>
        <p:nvPicPr>
          <p:cNvPr id="7" name="Google Shape;279;p13"/>
          <p:cNvPicPr preferRelativeResize="0"/>
          <p:nvPr/>
        </p:nvPicPr>
        <p:blipFill>
          <a:blip r:embed="rId4">
            <a:alphaModFix/>
          </a:blip>
          <a:stretch>
            <a:fillRect/>
          </a:stretch>
        </p:blipFill>
        <p:spPr>
          <a:xfrm>
            <a:off x="8123250" y="252377"/>
            <a:ext cx="939678" cy="692396"/>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LESSONS LEARNED</a:t>
            </a:r>
            <a:endParaRPr lang="en-US" dirty="0">
              <a:latin typeface="Times New Roman" panose="02020603050405020304" pitchFamily="18" charset="0"/>
              <a:cs typeface="Times New Roman" panose="02020603050405020304" pitchFamily="18" charset="0"/>
            </a:endParaRPr>
          </a:p>
        </p:txBody>
      </p:sp>
      <p:sp>
        <p:nvSpPr>
          <p:cNvPr id="394" name="Google Shape;394;p27"/>
          <p:cNvSpPr txBox="1">
            <a:spLocks noGrp="1"/>
          </p:cNvSpPr>
          <p:nvPr>
            <p:ph type="body" idx="1"/>
          </p:nvPr>
        </p:nvSpPr>
        <p:spPr>
          <a:xfrm>
            <a:off x="1303800" y="1460938"/>
            <a:ext cx="7030500" cy="3070612"/>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000" dirty="0">
                <a:latin typeface="Times New Roman" panose="02020603050405020304" pitchFamily="18" charset="0"/>
                <a:ea typeface="Roboto"/>
                <a:cs typeface="Times New Roman" panose="02020603050405020304" pitchFamily="18" charset="0"/>
                <a:sym typeface="Roboto"/>
              </a:rPr>
              <a:t>Collecting </a:t>
            </a:r>
            <a:r>
              <a:rPr lang="en" sz="2000" dirty="0" smtClean="0">
                <a:latin typeface="Times New Roman" panose="02020603050405020304" pitchFamily="18" charset="0"/>
                <a:ea typeface="Roboto"/>
                <a:cs typeface="Times New Roman" panose="02020603050405020304" pitchFamily="18" charset="0"/>
                <a:sym typeface="Roboto"/>
              </a:rPr>
              <a:t>data</a:t>
            </a:r>
            <a:endParaRPr sz="2000" dirty="0">
              <a:latin typeface="Times New Roman" panose="02020603050405020304" pitchFamily="18" charset="0"/>
              <a:ea typeface="Roboto"/>
              <a:cs typeface="Times New Roman" panose="02020603050405020304" pitchFamily="18" charset="0"/>
              <a:sym typeface="Roboto"/>
            </a:endParaRPr>
          </a:p>
          <a:p>
            <a:pPr marL="457200" lvl="0" indent="-368300" algn="l" rtl="0">
              <a:spcBef>
                <a:spcPts val="0"/>
              </a:spcBef>
              <a:spcAft>
                <a:spcPts val="0"/>
              </a:spcAft>
              <a:buSzPts val="2200"/>
              <a:buFont typeface="Roboto"/>
              <a:buChar char="●"/>
            </a:pPr>
            <a:r>
              <a:rPr lang="en" sz="2000" dirty="0">
                <a:latin typeface="Times New Roman" panose="02020603050405020304" pitchFamily="18" charset="0"/>
                <a:ea typeface="Roboto"/>
                <a:cs typeface="Times New Roman" panose="02020603050405020304" pitchFamily="18" charset="0"/>
                <a:sym typeface="Roboto"/>
              </a:rPr>
              <a:t>Cleaning the data set</a:t>
            </a:r>
            <a:endParaRPr sz="2000" dirty="0">
              <a:latin typeface="Times New Roman" panose="02020603050405020304" pitchFamily="18" charset="0"/>
              <a:ea typeface="Roboto"/>
              <a:cs typeface="Times New Roman" panose="02020603050405020304" pitchFamily="18" charset="0"/>
              <a:sym typeface="Roboto"/>
            </a:endParaRPr>
          </a:p>
          <a:p>
            <a:pPr marL="457200" lvl="0" indent="-368300" algn="l" rtl="0">
              <a:spcBef>
                <a:spcPts val="0"/>
              </a:spcBef>
              <a:spcAft>
                <a:spcPts val="0"/>
              </a:spcAft>
              <a:buSzPts val="2200"/>
              <a:buFont typeface="Roboto"/>
              <a:buChar char="●"/>
            </a:pPr>
            <a:r>
              <a:rPr lang="en" sz="2000" dirty="0">
                <a:latin typeface="Times New Roman" panose="02020603050405020304" pitchFamily="18" charset="0"/>
                <a:ea typeface="Roboto"/>
                <a:cs typeface="Times New Roman" panose="02020603050405020304" pitchFamily="18" charset="0"/>
                <a:sym typeface="Roboto"/>
              </a:rPr>
              <a:t>Writing the goals based on data set</a:t>
            </a:r>
            <a:endParaRPr sz="2000" dirty="0">
              <a:latin typeface="Times New Roman" panose="02020603050405020304" pitchFamily="18" charset="0"/>
              <a:ea typeface="Roboto"/>
              <a:cs typeface="Times New Roman" panose="02020603050405020304" pitchFamily="18" charset="0"/>
              <a:sym typeface="Roboto"/>
            </a:endParaRPr>
          </a:p>
          <a:p>
            <a:pPr marL="457200" lvl="0" indent="-368300" algn="l" rtl="0">
              <a:spcBef>
                <a:spcPts val="0"/>
              </a:spcBef>
              <a:spcAft>
                <a:spcPts val="0"/>
              </a:spcAft>
              <a:buSzPts val="2200"/>
              <a:buFont typeface="Roboto"/>
              <a:buChar char="●"/>
            </a:pPr>
            <a:r>
              <a:rPr lang="en" sz="2000" dirty="0">
                <a:latin typeface="Times New Roman" panose="02020603050405020304" pitchFamily="18" charset="0"/>
                <a:ea typeface="Roboto"/>
                <a:cs typeface="Times New Roman" panose="02020603050405020304" pitchFamily="18" charset="0"/>
                <a:sym typeface="Roboto"/>
              </a:rPr>
              <a:t>Creating the charts, legends, filters, and data filtration with goals using tools</a:t>
            </a:r>
            <a:endParaRPr sz="2000" dirty="0">
              <a:latin typeface="Times New Roman" panose="02020603050405020304" pitchFamily="18" charset="0"/>
              <a:ea typeface="Roboto"/>
              <a:cs typeface="Times New Roman" panose="02020603050405020304" pitchFamily="18" charset="0"/>
              <a:sym typeface="Roboto"/>
            </a:endParaRPr>
          </a:p>
          <a:p>
            <a:pPr marL="457200" lvl="0" indent="-368300" algn="l" rtl="0">
              <a:spcBef>
                <a:spcPts val="0"/>
              </a:spcBef>
              <a:spcAft>
                <a:spcPts val="0"/>
              </a:spcAft>
              <a:buSzPts val="2200"/>
              <a:buFont typeface="Roboto"/>
              <a:buChar char="●"/>
            </a:pPr>
            <a:r>
              <a:rPr lang="en" sz="2000" dirty="0">
                <a:latin typeface="Times New Roman" panose="02020603050405020304" pitchFamily="18" charset="0"/>
                <a:ea typeface="Roboto"/>
                <a:cs typeface="Times New Roman" panose="02020603050405020304" pitchFamily="18" charset="0"/>
                <a:sym typeface="Roboto"/>
              </a:rPr>
              <a:t>We have gained a great experience of visualizing data by learning data storytelling</a:t>
            </a:r>
            <a:endParaRPr sz="2000" dirty="0">
              <a:latin typeface="Times New Roman" panose="02020603050405020304" pitchFamily="18" charset="0"/>
              <a:ea typeface="Roboto"/>
              <a:cs typeface="Times New Roman" panose="02020603050405020304" pitchFamily="18" charset="0"/>
              <a:sym typeface="Roboto"/>
            </a:endParaRPr>
          </a:p>
        </p:txBody>
      </p:sp>
      <p:pic>
        <p:nvPicPr>
          <p:cNvPr id="4" name="Google Shape;279;p13"/>
          <p:cNvPicPr preferRelativeResize="0"/>
          <p:nvPr/>
        </p:nvPicPr>
        <p:blipFill>
          <a:blip r:embed="rId3">
            <a:alphaModFix/>
          </a:blip>
          <a:stretch>
            <a:fillRect/>
          </a:stretch>
        </p:blipFill>
        <p:spPr>
          <a:xfrm>
            <a:off x="8123250" y="252377"/>
            <a:ext cx="939678" cy="692396"/>
          </a:xfrm>
          <a:prstGeom prst="rect">
            <a:avLst/>
          </a:prstGeom>
          <a:noFill/>
          <a:ln>
            <a:noFill/>
          </a:ln>
        </p:spPr>
      </p:pic>
      <p:sp>
        <p:nvSpPr>
          <p:cNvPr id="2" name="Rectangle 1"/>
          <p:cNvSpPr/>
          <p:nvPr/>
        </p:nvSpPr>
        <p:spPr>
          <a:xfrm>
            <a:off x="6693923" y="4531550"/>
            <a:ext cx="1563248" cy="307777"/>
          </a:xfrm>
          <a:prstGeom prst="rect">
            <a:avLst/>
          </a:prstGeom>
        </p:spPr>
        <p:txBody>
          <a:bodyPr wrap="none">
            <a:spAutoFit/>
          </a:bodyPr>
          <a:lstStyle/>
          <a:p>
            <a:pPr lvl="0"/>
            <a:r>
              <a:rPr lang="en-US" dirty="0">
                <a:latin typeface="Times New Roman" panose="02020603050405020304" pitchFamily="18" charset="0"/>
                <a:ea typeface="Maven Pro"/>
                <a:cs typeface="Times New Roman" panose="02020603050405020304" pitchFamily="18" charset="0"/>
                <a:sym typeface="Maven Pro"/>
              </a:rPr>
              <a:t>Sai Jyothsna Mathi</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8"/>
          <p:cNvSpPr txBox="1">
            <a:spLocks noGrp="1"/>
          </p:cNvSpPr>
          <p:nvPr>
            <p:ph type="title"/>
          </p:nvPr>
        </p:nvSpPr>
        <p:spPr>
          <a:xfrm>
            <a:off x="1357525" y="598575"/>
            <a:ext cx="7030500" cy="74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400" name="Google Shape;400;p28"/>
          <p:cNvSpPr txBox="1">
            <a:spLocks noGrp="1"/>
          </p:cNvSpPr>
          <p:nvPr>
            <p:ph type="body" idx="1"/>
          </p:nvPr>
        </p:nvSpPr>
        <p:spPr>
          <a:xfrm>
            <a:off x="1303800" y="1651825"/>
            <a:ext cx="7030500" cy="2879700"/>
          </a:xfrm>
          <a:prstGeom prst="rect">
            <a:avLst/>
          </a:prstGeom>
        </p:spPr>
        <p:txBody>
          <a:bodyPr spcFirstLastPara="1" wrap="square" lIns="91425" tIns="91425" rIns="91425" bIns="91425" anchor="t" anchorCtr="0">
            <a:noAutofit/>
          </a:bodyPr>
          <a:lstStyle/>
          <a:p>
            <a:pPr marL="146050" indent="0">
              <a:buNone/>
            </a:pPr>
            <a:r>
              <a:rPr lang="en-US" sz="2000" b="1" dirty="0">
                <a:latin typeface="Times New Roman" panose="02020603050405020304" pitchFamily="18" charset="0"/>
                <a:cs typeface="Times New Roman" panose="02020603050405020304" pitchFamily="18" charset="0"/>
              </a:rPr>
              <a:t>Placement data </a:t>
            </a:r>
            <a:r>
              <a:rPr lang="en-US" sz="2000" dirty="0">
                <a:latin typeface="Times New Roman" panose="02020603050405020304" pitchFamily="18" charset="0"/>
                <a:cs typeface="Times New Roman" panose="02020603050405020304" pitchFamily="18" charset="0"/>
              </a:rPr>
              <a:t>is analyzed to understand the student job state.</a:t>
            </a:r>
          </a:p>
          <a:p>
            <a:pPr marL="146050" indent="0">
              <a:buNone/>
            </a:pPr>
            <a:r>
              <a:rPr lang="en-US" sz="2000" dirty="0">
                <a:latin typeface="Times New Roman" panose="02020603050405020304" pitchFamily="18" charset="0"/>
                <a:cs typeface="Times New Roman" panose="02020603050405020304" pitchFamily="18" charset="0"/>
              </a:rPr>
              <a:t>This data also converses regarding student academics from tenth until masters of technology. It gathers that irrespective of attending internship, students with good academics got placed in both public and private sector earns a good number of </a:t>
            </a:r>
            <a:r>
              <a:rPr lang="en-US" sz="2000" dirty="0" smtClean="0">
                <a:latin typeface="Times New Roman" panose="02020603050405020304" pitchFamily="18" charset="0"/>
                <a:cs typeface="Times New Roman" panose="02020603050405020304" pitchFamily="18" charset="0"/>
              </a:rPr>
              <a:t>salary.</a:t>
            </a:r>
            <a:endParaRPr lang="en-US" sz="2000" dirty="0">
              <a:latin typeface="Times New Roman" panose="02020603050405020304" pitchFamily="18" charset="0"/>
              <a:cs typeface="Times New Roman" panose="02020603050405020304" pitchFamily="18" charset="0"/>
            </a:endParaRPr>
          </a:p>
          <a:p>
            <a:pPr indent="0">
              <a:spcBef>
                <a:spcPts val="1600"/>
              </a:spcBef>
              <a:spcAft>
                <a:spcPts val="1600"/>
              </a:spcAft>
              <a:buNone/>
            </a:pPr>
            <a:endParaRPr sz="2000" dirty="0">
              <a:latin typeface="Times New Roman" panose="02020603050405020304" pitchFamily="18" charset="0"/>
              <a:ea typeface="Roboto"/>
              <a:cs typeface="Times New Roman" panose="02020603050405020304" pitchFamily="18" charset="0"/>
              <a:sym typeface="Roboto"/>
            </a:endParaRPr>
          </a:p>
        </p:txBody>
      </p:sp>
      <p:sp>
        <p:nvSpPr>
          <p:cNvPr id="401" name="Google Shape;401;p28"/>
          <p:cNvSpPr txBox="1"/>
          <p:nvPr/>
        </p:nvSpPr>
        <p:spPr>
          <a:xfrm>
            <a:off x="6327228" y="4634125"/>
            <a:ext cx="2508012" cy="3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latin typeface="Times New Roman" panose="02020603050405020304" pitchFamily="18" charset="0"/>
                <a:ea typeface="Maven Pro"/>
                <a:cs typeface="Times New Roman" panose="02020603050405020304" pitchFamily="18" charset="0"/>
                <a:sym typeface="Maven Pro"/>
              </a:rPr>
              <a:t>Omkar Abhiteja Badda</a:t>
            </a:r>
            <a:endParaRPr dirty="0">
              <a:latin typeface="Times New Roman" panose="02020603050405020304" pitchFamily="18" charset="0"/>
              <a:ea typeface="Maven Pro"/>
              <a:cs typeface="Times New Roman" panose="02020603050405020304" pitchFamily="18" charset="0"/>
              <a:sym typeface="Maven Pro"/>
            </a:endParaRPr>
          </a:p>
          <a:p>
            <a:pPr marL="0" lvl="0" indent="0" algn="l" rtl="0">
              <a:spcBef>
                <a:spcPts val="0"/>
              </a:spcBef>
              <a:spcAft>
                <a:spcPts val="0"/>
              </a:spcAft>
              <a:buNone/>
            </a:pPr>
            <a:endParaRPr dirty="0">
              <a:latin typeface="Times New Roman" panose="02020603050405020304" pitchFamily="18" charset="0"/>
              <a:ea typeface="Nunito"/>
              <a:cs typeface="Times New Roman" panose="02020603050405020304" pitchFamily="18" charset="0"/>
              <a:sym typeface="Nunito"/>
            </a:endParaRPr>
          </a:p>
        </p:txBody>
      </p:sp>
      <p:pic>
        <p:nvPicPr>
          <p:cNvPr id="5" name="Google Shape;279;p13"/>
          <p:cNvPicPr preferRelativeResize="0"/>
          <p:nvPr/>
        </p:nvPicPr>
        <p:blipFill>
          <a:blip r:embed="rId3">
            <a:alphaModFix/>
          </a:blip>
          <a:stretch>
            <a:fillRect/>
          </a:stretch>
        </p:blipFill>
        <p:spPr>
          <a:xfrm>
            <a:off x="8123250" y="252377"/>
            <a:ext cx="939678" cy="692396"/>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29"/>
          <p:cNvSpPr txBox="1">
            <a:spLocks noGrp="1"/>
          </p:cNvSpPr>
          <p:nvPr>
            <p:ph type="title"/>
          </p:nvPr>
        </p:nvSpPr>
        <p:spPr>
          <a:xfrm>
            <a:off x="1357525" y="598575"/>
            <a:ext cx="7030500" cy="74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REFERENCES TO DATA SET</a:t>
            </a:r>
            <a:endParaRPr lang="en-US" dirty="0">
              <a:latin typeface="Times New Roman" panose="02020603050405020304" pitchFamily="18" charset="0"/>
              <a:cs typeface="Times New Roman" panose="02020603050405020304" pitchFamily="18" charset="0"/>
            </a:endParaRPr>
          </a:p>
        </p:txBody>
      </p:sp>
      <p:sp>
        <p:nvSpPr>
          <p:cNvPr id="407" name="Google Shape;407;p29"/>
          <p:cNvSpPr txBox="1">
            <a:spLocks noGrp="1"/>
          </p:cNvSpPr>
          <p:nvPr>
            <p:ph type="body" idx="1"/>
          </p:nvPr>
        </p:nvSpPr>
        <p:spPr>
          <a:xfrm>
            <a:off x="1303800" y="1651825"/>
            <a:ext cx="7030500" cy="287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000000"/>
                </a:solidFill>
                <a:latin typeface="Times New Roman" panose="02020603050405020304" pitchFamily="18" charset="0"/>
                <a:ea typeface="Roboto"/>
                <a:cs typeface="Times New Roman" panose="02020603050405020304" pitchFamily="18" charset="0"/>
                <a:sym typeface="Roboto"/>
              </a:rPr>
              <a:t>Content in the data set is from </a:t>
            </a:r>
            <a:endParaRPr sz="2000" dirty="0">
              <a:solidFill>
                <a:srgbClr val="000000"/>
              </a:solidFill>
              <a:latin typeface="Times New Roman" panose="02020603050405020304" pitchFamily="18" charset="0"/>
              <a:ea typeface="Roboto"/>
              <a:cs typeface="Times New Roman" panose="02020603050405020304" pitchFamily="18" charset="0"/>
              <a:sym typeface="Roboto"/>
            </a:endParaRPr>
          </a:p>
          <a:p>
            <a:pPr marL="0" lvl="0" indent="0" algn="l" rtl="0">
              <a:spcBef>
                <a:spcPts val="1600"/>
              </a:spcBef>
              <a:spcAft>
                <a:spcPts val="1600"/>
              </a:spcAft>
              <a:buNone/>
            </a:pPr>
            <a:r>
              <a:rPr lang="en" sz="2000" u="sng" dirty="0">
                <a:solidFill>
                  <a:schemeClr val="hlink"/>
                </a:solidFill>
                <a:latin typeface="Times New Roman" panose="02020603050405020304" pitchFamily="18" charset="0"/>
                <a:ea typeface="Roboto"/>
                <a:cs typeface="Times New Roman" panose="02020603050405020304" pitchFamily="18" charset="0"/>
                <a:sym typeface="Roboto"/>
                <a:hlinkClick r:id="rId3"/>
              </a:rPr>
              <a:t>https://www.kaggle.com/benroshan/factors-affecting-campus-placement</a:t>
            </a:r>
            <a:endParaRPr sz="2000" dirty="0">
              <a:latin typeface="Times New Roman" panose="02020603050405020304" pitchFamily="18" charset="0"/>
              <a:ea typeface="Roboto"/>
              <a:cs typeface="Times New Roman" panose="02020603050405020304" pitchFamily="18" charset="0"/>
              <a:sym typeface="Roboto"/>
            </a:endParaRPr>
          </a:p>
        </p:txBody>
      </p:sp>
      <p:sp>
        <p:nvSpPr>
          <p:cNvPr id="408" name="Google Shape;408;p29"/>
          <p:cNvSpPr txBox="1"/>
          <p:nvPr/>
        </p:nvSpPr>
        <p:spPr>
          <a:xfrm>
            <a:off x="6298425" y="4646550"/>
            <a:ext cx="3041400" cy="29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ea typeface="Maven Pro"/>
                <a:cs typeface="Times New Roman" panose="02020603050405020304" pitchFamily="18" charset="0"/>
                <a:sym typeface="Maven Pro"/>
              </a:rPr>
              <a:t>Omkar Abhiteja Badda</a:t>
            </a:r>
            <a:endParaRPr dirty="0">
              <a:latin typeface="Times New Roman" panose="02020603050405020304" pitchFamily="18" charset="0"/>
              <a:ea typeface="Maven Pro"/>
              <a:cs typeface="Times New Roman" panose="02020603050405020304" pitchFamily="18" charset="0"/>
              <a:sym typeface="Maven Pro"/>
            </a:endParaRPr>
          </a:p>
          <a:p>
            <a:pPr marL="0" lvl="0" indent="0" algn="l" rtl="0">
              <a:spcBef>
                <a:spcPts val="0"/>
              </a:spcBef>
              <a:spcAft>
                <a:spcPts val="0"/>
              </a:spcAft>
              <a:buNone/>
            </a:pPr>
            <a:endParaRPr dirty="0">
              <a:latin typeface="Times New Roman" panose="02020603050405020304" pitchFamily="18" charset="0"/>
              <a:ea typeface="Maven Pro"/>
              <a:cs typeface="Times New Roman" panose="02020603050405020304" pitchFamily="18" charset="0"/>
              <a:sym typeface="Maven Pro"/>
            </a:endParaRPr>
          </a:p>
        </p:txBody>
      </p:sp>
      <p:pic>
        <p:nvPicPr>
          <p:cNvPr id="5" name="Google Shape;279;p13"/>
          <p:cNvPicPr preferRelativeResize="0"/>
          <p:nvPr/>
        </p:nvPicPr>
        <p:blipFill>
          <a:blip r:embed="rId4">
            <a:alphaModFix/>
          </a:blip>
          <a:stretch>
            <a:fillRect/>
          </a:stretch>
        </p:blipFill>
        <p:spPr>
          <a:xfrm>
            <a:off x="8123250" y="252377"/>
            <a:ext cx="939678" cy="692396"/>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0"/>
          <p:cNvSpPr txBox="1">
            <a:spLocks noGrp="1"/>
          </p:cNvSpPr>
          <p:nvPr>
            <p:ph type="body" idx="1"/>
          </p:nvPr>
        </p:nvSpPr>
        <p:spPr>
          <a:xfrm>
            <a:off x="1303800" y="1651825"/>
            <a:ext cx="7030500" cy="287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200">
              <a:latin typeface="Roboto"/>
              <a:ea typeface="Roboto"/>
              <a:cs typeface="Roboto"/>
              <a:sym typeface="Roboto"/>
            </a:endParaRPr>
          </a:p>
          <a:p>
            <a:pPr marL="457200" lvl="0" indent="0" algn="l" rtl="0">
              <a:spcBef>
                <a:spcPts val="1600"/>
              </a:spcBef>
              <a:spcAft>
                <a:spcPts val="1600"/>
              </a:spcAft>
              <a:buNone/>
            </a:pPr>
            <a:endParaRPr sz="1800">
              <a:latin typeface="Roboto"/>
              <a:ea typeface="Roboto"/>
              <a:cs typeface="Roboto"/>
              <a:sym typeface="Roboto"/>
            </a:endParaRPr>
          </a:p>
        </p:txBody>
      </p:sp>
      <p:pic>
        <p:nvPicPr>
          <p:cNvPr id="414" name="Google Shape;414;p30"/>
          <p:cNvPicPr preferRelativeResize="0"/>
          <p:nvPr/>
        </p:nvPicPr>
        <p:blipFill>
          <a:blip r:embed="rId3">
            <a:alphaModFix/>
          </a:blip>
          <a:stretch>
            <a:fillRect/>
          </a:stretch>
        </p:blipFill>
        <p:spPr>
          <a:xfrm>
            <a:off x="2897799" y="765525"/>
            <a:ext cx="3348400" cy="3915475"/>
          </a:xfrm>
          <a:prstGeom prst="rect">
            <a:avLst/>
          </a:prstGeom>
          <a:noFill/>
          <a:ln>
            <a:noFill/>
          </a:ln>
        </p:spPr>
      </p:pic>
      <p:pic>
        <p:nvPicPr>
          <p:cNvPr id="5" name="Google Shape;279;p13"/>
          <p:cNvPicPr preferRelativeResize="0"/>
          <p:nvPr/>
        </p:nvPicPr>
        <p:blipFill>
          <a:blip r:embed="rId4">
            <a:alphaModFix/>
          </a:blip>
          <a:stretch>
            <a:fillRect/>
          </a:stretch>
        </p:blipFill>
        <p:spPr>
          <a:xfrm>
            <a:off x="8123250" y="252377"/>
            <a:ext cx="939678" cy="692396"/>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1357525" y="598575"/>
            <a:ext cx="7030500" cy="74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AGENDA</a:t>
            </a:r>
            <a:endParaRPr lang="en-US" dirty="0">
              <a:latin typeface="Times New Roman" panose="02020603050405020304" pitchFamily="18" charset="0"/>
              <a:cs typeface="Times New Roman" panose="02020603050405020304" pitchFamily="18" charset="0"/>
            </a:endParaRPr>
          </a:p>
        </p:txBody>
      </p:sp>
      <p:sp>
        <p:nvSpPr>
          <p:cNvPr id="285" name="Google Shape;285;p14"/>
          <p:cNvSpPr txBox="1">
            <a:spLocks noGrp="1"/>
          </p:cNvSpPr>
          <p:nvPr>
            <p:ph type="body" idx="1"/>
          </p:nvPr>
        </p:nvSpPr>
        <p:spPr>
          <a:xfrm>
            <a:off x="1303800" y="1388625"/>
            <a:ext cx="7030500" cy="3599400"/>
          </a:xfrm>
          <a:prstGeom prst="rect">
            <a:avLst/>
          </a:prstGeom>
        </p:spPr>
        <p:txBody>
          <a:bodyPr spcFirstLastPara="1" wrap="square" lIns="91425" tIns="91425" rIns="91425" bIns="91425" anchor="t" anchorCtr="0">
            <a:noAutofit/>
          </a:bodyPr>
          <a:lstStyle/>
          <a:p>
            <a:pPr marL="546100" lvl="0" indent="-457200" algn="l" rtl="0">
              <a:spcBef>
                <a:spcPts val="0"/>
              </a:spcBef>
              <a:spcAft>
                <a:spcPts val="0"/>
              </a:spcAft>
              <a:buSzPts val="2200"/>
              <a:buFont typeface="Wingdings" panose="05000000000000000000" pitchFamily="2" charset="2"/>
              <a:buChar char="§"/>
            </a:pPr>
            <a:r>
              <a:rPr lang="en" sz="2000" dirty="0">
                <a:latin typeface="Times New Roman" panose="02020603050405020304" pitchFamily="18" charset="0"/>
                <a:ea typeface="Roboto"/>
                <a:cs typeface="Times New Roman" panose="02020603050405020304" pitchFamily="18" charset="0"/>
                <a:sym typeface="Roboto"/>
              </a:rPr>
              <a:t>Introduction of Project</a:t>
            </a:r>
            <a:endParaRPr sz="2000" dirty="0">
              <a:latin typeface="Times New Roman" panose="02020603050405020304" pitchFamily="18" charset="0"/>
              <a:ea typeface="Roboto"/>
              <a:cs typeface="Times New Roman" panose="02020603050405020304" pitchFamily="18" charset="0"/>
              <a:sym typeface="Roboto"/>
            </a:endParaRPr>
          </a:p>
          <a:p>
            <a:pPr marL="546100" lvl="0" indent="-457200" algn="l" rtl="0">
              <a:spcBef>
                <a:spcPts val="0"/>
              </a:spcBef>
              <a:spcAft>
                <a:spcPts val="0"/>
              </a:spcAft>
              <a:buSzPts val="2200"/>
              <a:buFont typeface="Wingdings" panose="05000000000000000000" pitchFamily="2" charset="2"/>
              <a:buChar char="§"/>
            </a:pPr>
            <a:r>
              <a:rPr lang="en" sz="2000" dirty="0">
                <a:latin typeface="Times New Roman" panose="02020603050405020304" pitchFamily="18" charset="0"/>
                <a:ea typeface="Roboto"/>
                <a:cs typeface="Times New Roman" panose="02020603050405020304" pitchFamily="18" charset="0"/>
                <a:sym typeface="Roboto"/>
              </a:rPr>
              <a:t>Explanation of Data set</a:t>
            </a:r>
            <a:endParaRPr sz="2000" dirty="0">
              <a:latin typeface="Times New Roman" panose="02020603050405020304" pitchFamily="18" charset="0"/>
              <a:ea typeface="Roboto"/>
              <a:cs typeface="Times New Roman" panose="02020603050405020304" pitchFamily="18" charset="0"/>
              <a:sym typeface="Roboto"/>
            </a:endParaRPr>
          </a:p>
          <a:p>
            <a:pPr marL="546100" lvl="0" indent="-457200" algn="l" rtl="0">
              <a:spcBef>
                <a:spcPts val="0"/>
              </a:spcBef>
              <a:spcAft>
                <a:spcPts val="0"/>
              </a:spcAft>
              <a:buSzPts val="2200"/>
              <a:buFont typeface="Wingdings" panose="05000000000000000000" pitchFamily="2" charset="2"/>
              <a:buChar char="§"/>
            </a:pPr>
            <a:r>
              <a:rPr lang="en" sz="2000" dirty="0">
                <a:latin typeface="Times New Roman" panose="02020603050405020304" pitchFamily="18" charset="0"/>
                <a:ea typeface="Roboto"/>
                <a:cs typeface="Times New Roman" panose="02020603050405020304" pitchFamily="18" charset="0"/>
                <a:sym typeface="Roboto"/>
              </a:rPr>
              <a:t>Introduction of the data set</a:t>
            </a:r>
            <a:endParaRPr sz="2000" dirty="0">
              <a:latin typeface="Times New Roman" panose="02020603050405020304" pitchFamily="18" charset="0"/>
              <a:ea typeface="Roboto"/>
              <a:cs typeface="Times New Roman" panose="02020603050405020304" pitchFamily="18" charset="0"/>
              <a:sym typeface="Roboto"/>
            </a:endParaRPr>
          </a:p>
          <a:p>
            <a:pPr marL="546100" lvl="0" indent="-457200" algn="l" rtl="0">
              <a:spcBef>
                <a:spcPts val="0"/>
              </a:spcBef>
              <a:spcAft>
                <a:spcPts val="0"/>
              </a:spcAft>
              <a:buSzPts val="2200"/>
              <a:buFont typeface="Wingdings" panose="05000000000000000000" pitchFamily="2" charset="2"/>
              <a:buChar char="§"/>
            </a:pPr>
            <a:r>
              <a:rPr lang="en" sz="2000" dirty="0">
                <a:latin typeface="Times New Roman" panose="02020603050405020304" pitchFamily="18" charset="0"/>
                <a:ea typeface="Roboto"/>
                <a:cs typeface="Times New Roman" panose="02020603050405020304" pitchFamily="18" charset="0"/>
                <a:sym typeface="Roboto"/>
              </a:rPr>
              <a:t>Goals for Data Analysis</a:t>
            </a:r>
            <a:endParaRPr sz="2000" dirty="0">
              <a:latin typeface="Times New Roman" panose="02020603050405020304" pitchFamily="18" charset="0"/>
              <a:ea typeface="Roboto"/>
              <a:cs typeface="Times New Roman" panose="02020603050405020304" pitchFamily="18" charset="0"/>
              <a:sym typeface="Roboto"/>
            </a:endParaRPr>
          </a:p>
          <a:p>
            <a:pPr marL="546100" lvl="0" indent="-457200" algn="l" rtl="0">
              <a:spcBef>
                <a:spcPts val="0"/>
              </a:spcBef>
              <a:spcAft>
                <a:spcPts val="0"/>
              </a:spcAft>
              <a:buSzPts val="2200"/>
              <a:buFont typeface="Wingdings" panose="05000000000000000000" pitchFamily="2" charset="2"/>
              <a:buChar char="§"/>
            </a:pPr>
            <a:r>
              <a:rPr lang="en" sz="2000" dirty="0">
                <a:latin typeface="Times New Roman" panose="02020603050405020304" pitchFamily="18" charset="0"/>
                <a:ea typeface="Roboto"/>
                <a:cs typeface="Times New Roman" panose="02020603050405020304" pitchFamily="18" charset="0"/>
                <a:sym typeface="Roboto"/>
              </a:rPr>
              <a:t>Demonstration of goals</a:t>
            </a:r>
            <a:endParaRPr sz="2000" dirty="0">
              <a:latin typeface="Times New Roman" panose="02020603050405020304" pitchFamily="18" charset="0"/>
              <a:ea typeface="Roboto"/>
              <a:cs typeface="Times New Roman" panose="02020603050405020304" pitchFamily="18" charset="0"/>
              <a:sym typeface="Roboto"/>
            </a:endParaRPr>
          </a:p>
          <a:p>
            <a:pPr marL="546100" lvl="0" indent="-457200" algn="l" rtl="0">
              <a:spcBef>
                <a:spcPts val="0"/>
              </a:spcBef>
              <a:spcAft>
                <a:spcPts val="0"/>
              </a:spcAft>
              <a:buSzPts val="2200"/>
              <a:buFont typeface="Wingdings" panose="05000000000000000000" pitchFamily="2" charset="2"/>
              <a:buChar char="§"/>
            </a:pPr>
            <a:r>
              <a:rPr lang="en" sz="2000" dirty="0">
                <a:latin typeface="Times New Roman" panose="02020603050405020304" pitchFamily="18" charset="0"/>
                <a:ea typeface="Roboto"/>
                <a:cs typeface="Times New Roman" panose="02020603050405020304" pitchFamily="18" charset="0"/>
                <a:sym typeface="Roboto"/>
              </a:rPr>
              <a:t>Lessons Learned</a:t>
            </a:r>
            <a:endParaRPr sz="2000" dirty="0">
              <a:latin typeface="Times New Roman" panose="02020603050405020304" pitchFamily="18" charset="0"/>
              <a:ea typeface="Roboto"/>
              <a:cs typeface="Times New Roman" panose="02020603050405020304" pitchFamily="18" charset="0"/>
              <a:sym typeface="Roboto"/>
            </a:endParaRPr>
          </a:p>
          <a:p>
            <a:pPr marL="546100" lvl="0" indent="-457200" algn="l" rtl="0">
              <a:spcBef>
                <a:spcPts val="0"/>
              </a:spcBef>
              <a:spcAft>
                <a:spcPts val="0"/>
              </a:spcAft>
              <a:buSzPts val="2200"/>
              <a:buFont typeface="Wingdings" panose="05000000000000000000" pitchFamily="2" charset="2"/>
              <a:buChar char="§"/>
            </a:pPr>
            <a:r>
              <a:rPr lang="en" sz="2000" dirty="0">
                <a:latin typeface="Times New Roman" panose="02020603050405020304" pitchFamily="18" charset="0"/>
                <a:ea typeface="Roboto"/>
                <a:cs typeface="Times New Roman" panose="02020603050405020304" pitchFamily="18" charset="0"/>
                <a:sym typeface="Roboto"/>
              </a:rPr>
              <a:t>Conclusion</a:t>
            </a:r>
            <a:endParaRPr sz="2000" dirty="0">
              <a:latin typeface="Times New Roman" panose="02020603050405020304" pitchFamily="18" charset="0"/>
              <a:ea typeface="Roboto"/>
              <a:cs typeface="Times New Roman" panose="02020603050405020304" pitchFamily="18" charset="0"/>
              <a:sym typeface="Roboto"/>
            </a:endParaRPr>
          </a:p>
          <a:p>
            <a:pPr marL="546100" lvl="0" indent="-457200" algn="l" rtl="0">
              <a:spcBef>
                <a:spcPts val="0"/>
              </a:spcBef>
              <a:spcAft>
                <a:spcPts val="0"/>
              </a:spcAft>
              <a:buSzPts val="2200"/>
              <a:buFont typeface="Wingdings" panose="05000000000000000000" pitchFamily="2" charset="2"/>
              <a:buChar char="§"/>
            </a:pPr>
            <a:r>
              <a:rPr lang="en" sz="2000" dirty="0">
                <a:latin typeface="Times New Roman" panose="02020603050405020304" pitchFamily="18" charset="0"/>
                <a:ea typeface="Roboto"/>
                <a:cs typeface="Times New Roman" panose="02020603050405020304" pitchFamily="18" charset="0"/>
                <a:sym typeface="Roboto"/>
              </a:rPr>
              <a:t>References to Data set</a:t>
            </a:r>
            <a:endParaRPr sz="2000" dirty="0">
              <a:latin typeface="Times New Roman" panose="02020603050405020304" pitchFamily="18" charset="0"/>
              <a:ea typeface="Roboto"/>
              <a:cs typeface="Times New Roman" panose="02020603050405020304" pitchFamily="18" charset="0"/>
              <a:sym typeface="Roboto"/>
            </a:endParaRPr>
          </a:p>
          <a:p>
            <a:pPr marL="457200" lvl="0" indent="0" algn="l" rtl="0">
              <a:spcBef>
                <a:spcPts val="1600"/>
              </a:spcBef>
              <a:spcAft>
                <a:spcPts val="1600"/>
              </a:spcAft>
              <a:buNone/>
            </a:pPr>
            <a:endParaRPr sz="2000" dirty="0">
              <a:latin typeface="Times New Roman" panose="02020603050405020304" pitchFamily="18" charset="0"/>
              <a:ea typeface="Roboto"/>
              <a:cs typeface="Times New Roman" panose="02020603050405020304" pitchFamily="18" charset="0"/>
              <a:sym typeface="Roboto"/>
            </a:endParaRPr>
          </a:p>
        </p:txBody>
      </p:sp>
      <p:sp>
        <p:nvSpPr>
          <p:cNvPr id="286" name="Google Shape;286;p14"/>
          <p:cNvSpPr txBox="1"/>
          <p:nvPr/>
        </p:nvSpPr>
        <p:spPr>
          <a:xfrm>
            <a:off x="6566045" y="4447791"/>
            <a:ext cx="20229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ea typeface="Maven Pro"/>
                <a:cs typeface="Times New Roman" panose="02020603050405020304" pitchFamily="18" charset="0"/>
                <a:sym typeface="Maven Pro"/>
              </a:rPr>
              <a:t>Soujanya Janapatla</a:t>
            </a:r>
            <a:endParaRPr dirty="0">
              <a:latin typeface="Times New Roman" panose="02020603050405020304" pitchFamily="18" charset="0"/>
              <a:ea typeface="Maven Pro"/>
              <a:cs typeface="Times New Roman" panose="02020603050405020304" pitchFamily="18" charset="0"/>
              <a:sym typeface="Maven Pro"/>
            </a:endParaRPr>
          </a:p>
        </p:txBody>
      </p:sp>
      <p:pic>
        <p:nvPicPr>
          <p:cNvPr id="6" name="Google Shape;279;p13"/>
          <p:cNvPicPr preferRelativeResize="0"/>
          <p:nvPr/>
        </p:nvPicPr>
        <p:blipFill>
          <a:blip r:embed="rId3">
            <a:alphaModFix/>
          </a:blip>
          <a:stretch>
            <a:fillRect/>
          </a:stretch>
        </p:blipFill>
        <p:spPr>
          <a:xfrm>
            <a:off x="8123250" y="252377"/>
            <a:ext cx="939678" cy="692396"/>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a:spLocks noGrp="1"/>
          </p:cNvSpPr>
          <p:nvPr>
            <p:ph type="title"/>
          </p:nvPr>
        </p:nvSpPr>
        <p:spPr>
          <a:xfrm>
            <a:off x="1162700" y="420463"/>
            <a:ext cx="7030500" cy="74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TEAM MEMBERS</a:t>
            </a:r>
            <a:endParaRPr lang="en-US" dirty="0">
              <a:latin typeface="Times New Roman" panose="02020603050405020304" pitchFamily="18" charset="0"/>
              <a:cs typeface="Times New Roman" panose="02020603050405020304" pitchFamily="18" charset="0"/>
            </a:endParaRPr>
          </a:p>
        </p:txBody>
      </p:sp>
      <p:sp>
        <p:nvSpPr>
          <p:cNvPr id="292" name="Google Shape;292;p15"/>
          <p:cNvSpPr txBox="1">
            <a:spLocks noGrp="1"/>
          </p:cNvSpPr>
          <p:nvPr>
            <p:ph type="body" idx="1"/>
          </p:nvPr>
        </p:nvSpPr>
        <p:spPr>
          <a:xfrm>
            <a:off x="616000" y="1342875"/>
            <a:ext cx="7977000" cy="369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b="1">
              <a:solidFill>
                <a:srgbClr val="000000"/>
              </a:solidFill>
              <a:highlight>
                <a:srgbClr val="FFFFFF"/>
              </a:highlight>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2200" b="1">
              <a:solidFill>
                <a:srgbClr val="000000"/>
              </a:solidFill>
              <a:highlight>
                <a:srgbClr val="FFFFFF"/>
              </a:highlight>
              <a:latin typeface="Times New Roman" panose="02020603050405020304" pitchFamily="18" charset="0"/>
              <a:ea typeface="Roboto"/>
              <a:cs typeface="Times New Roman" panose="02020603050405020304" pitchFamily="18" charset="0"/>
              <a:sym typeface="Roboto"/>
            </a:endParaRPr>
          </a:p>
          <a:p>
            <a:pPr marL="457200" lvl="0" indent="0" algn="l" rtl="0">
              <a:spcBef>
                <a:spcPts val="1600"/>
              </a:spcBef>
              <a:spcAft>
                <a:spcPts val="1600"/>
              </a:spcAft>
              <a:buNone/>
            </a:pPr>
            <a:endParaRPr sz="1800" b="1">
              <a:solidFill>
                <a:srgbClr val="000000"/>
              </a:solidFill>
              <a:highlight>
                <a:srgbClr val="FFFFFF"/>
              </a:highlight>
              <a:latin typeface="Times New Roman" panose="02020603050405020304" pitchFamily="18" charset="0"/>
              <a:ea typeface="Roboto"/>
              <a:cs typeface="Times New Roman" panose="02020603050405020304" pitchFamily="18" charset="0"/>
              <a:sym typeface="Roboto"/>
            </a:endParaRPr>
          </a:p>
        </p:txBody>
      </p:sp>
      <p:pic>
        <p:nvPicPr>
          <p:cNvPr id="293" name="Google Shape;293;p15"/>
          <p:cNvPicPr preferRelativeResize="0"/>
          <p:nvPr/>
        </p:nvPicPr>
        <p:blipFill rotWithShape="1">
          <a:blip r:embed="rId3">
            <a:alphaModFix/>
          </a:blip>
          <a:srcRect l="11205" t="3090" r="32962" b="45135"/>
          <a:stretch/>
        </p:blipFill>
        <p:spPr>
          <a:xfrm>
            <a:off x="1277525" y="1204300"/>
            <a:ext cx="1502100" cy="1489200"/>
          </a:xfrm>
          <a:prstGeom prst="ellipse">
            <a:avLst/>
          </a:prstGeom>
          <a:noFill/>
          <a:ln>
            <a:noFill/>
          </a:ln>
        </p:spPr>
      </p:pic>
      <p:pic>
        <p:nvPicPr>
          <p:cNvPr id="294" name="Google Shape;294;p15"/>
          <p:cNvPicPr preferRelativeResize="0"/>
          <p:nvPr/>
        </p:nvPicPr>
        <p:blipFill rotWithShape="1">
          <a:blip r:embed="rId4">
            <a:alphaModFix/>
          </a:blip>
          <a:srcRect l="16909" t="2192" r="16909" b="47857"/>
          <a:stretch/>
        </p:blipFill>
        <p:spPr>
          <a:xfrm>
            <a:off x="3800350" y="1234050"/>
            <a:ext cx="1502100" cy="1489200"/>
          </a:xfrm>
          <a:prstGeom prst="ellipse">
            <a:avLst/>
          </a:prstGeom>
          <a:noFill/>
          <a:ln>
            <a:noFill/>
          </a:ln>
        </p:spPr>
      </p:pic>
      <p:pic>
        <p:nvPicPr>
          <p:cNvPr id="295" name="Google Shape;295;p15"/>
          <p:cNvPicPr preferRelativeResize="0"/>
          <p:nvPr/>
        </p:nvPicPr>
        <p:blipFill>
          <a:blip r:embed="rId5">
            <a:alphaModFix/>
          </a:blip>
          <a:stretch>
            <a:fillRect/>
          </a:stretch>
        </p:blipFill>
        <p:spPr>
          <a:xfrm>
            <a:off x="6323175" y="1165013"/>
            <a:ext cx="1445700" cy="1489200"/>
          </a:xfrm>
          <a:prstGeom prst="flowChartConnector">
            <a:avLst/>
          </a:prstGeom>
          <a:noFill/>
          <a:ln>
            <a:noFill/>
          </a:ln>
        </p:spPr>
      </p:pic>
      <p:sp>
        <p:nvSpPr>
          <p:cNvPr id="296" name="Google Shape;296;p15"/>
          <p:cNvSpPr txBox="1"/>
          <p:nvPr/>
        </p:nvSpPr>
        <p:spPr>
          <a:xfrm>
            <a:off x="1120048" y="2682094"/>
            <a:ext cx="2017200" cy="35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latin typeface="Times New Roman" panose="02020603050405020304" pitchFamily="18" charset="0"/>
                <a:ea typeface="Maven Pro"/>
                <a:cs typeface="Times New Roman" panose="02020603050405020304" pitchFamily="18" charset="0"/>
                <a:sym typeface="Maven Pro"/>
              </a:rPr>
              <a:t>Rohith Chittimalla</a:t>
            </a:r>
            <a:endParaRPr sz="1600" dirty="0">
              <a:latin typeface="Times New Roman" panose="02020603050405020304" pitchFamily="18" charset="0"/>
              <a:ea typeface="Maven Pro"/>
              <a:cs typeface="Times New Roman" panose="02020603050405020304" pitchFamily="18" charset="0"/>
              <a:sym typeface="Maven Pro"/>
            </a:endParaRPr>
          </a:p>
        </p:txBody>
      </p:sp>
      <p:sp>
        <p:nvSpPr>
          <p:cNvPr id="297" name="Google Shape;297;p15"/>
          <p:cNvSpPr txBox="1"/>
          <p:nvPr/>
        </p:nvSpPr>
        <p:spPr>
          <a:xfrm>
            <a:off x="6016454" y="2693500"/>
            <a:ext cx="2217600" cy="35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latin typeface="Times New Roman" panose="02020603050405020304" pitchFamily="18" charset="0"/>
                <a:ea typeface="Maven Pro"/>
                <a:cs typeface="Times New Roman" panose="02020603050405020304" pitchFamily="18" charset="0"/>
                <a:sym typeface="Maven Pro"/>
              </a:rPr>
              <a:t>Soujanya Janapatla</a:t>
            </a:r>
            <a:endParaRPr sz="1600" dirty="0">
              <a:latin typeface="Times New Roman" panose="02020603050405020304" pitchFamily="18" charset="0"/>
              <a:ea typeface="Maven Pro"/>
              <a:cs typeface="Times New Roman" panose="02020603050405020304" pitchFamily="18" charset="0"/>
              <a:sym typeface="Maven Pro"/>
            </a:endParaRPr>
          </a:p>
        </p:txBody>
      </p:sp>
      <p:sp>
        <p:nvSpPr>
          <p:cNvPr id="298" name="Google Shape;298;p15"/>
          <p:cNvSpPr txBox="1"/>
          <p:nvPr/>
        </p:nvSpPr>
        <p:spPr>
          <a:xfrm>
            <a:off x="3637638" y="2693500"/>
            <a:ext cx="1925100" cy="35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latin typeface="Times New Roman" panose="02020603050405020304" pitchFamily="18" charset="0"/>
                <a:ea typeface="Maven Pro"/>
                <a:cs typeface="Times New Roman" panose="02020603050405020304" pitchFamily="18" charset="0"/>
                <a:sym typeface="Maven Pro"/>
              </a:rPr>
              <a:t>Manisha Mengani</a:t>
            </a:r>
            <a:endParaRPr sz="1600">
              <a:latin typeface="Times New Roman" panose="02020603050405020304" pitchFamily="18" charset="0"/>
              <a:ea typeface="Maven Pro"/>
              <a:cs typeface="Times New Roman" panose="02020603050405020304" pitchFamily="18" charset="0"/>
              <a:sym typeface="Maven Pro"/>
            </a:endParaRPr>
          </a:p>
        </p:txBody>
      </p:sp>
      <p:pic>
        <p:nvPicPr>
          <p:cNvPr id="299" name="Google Shape;299;p15"/>
          <p:cNvPicPr preferRelativeResize="0"/>
          <p:nvPr/>
        </p:nvPicPr>
        <p:blipFill rotWithShape="1">
          <a:blip r:embed="rId6">
            <a:alphaModFix/>
          </a:blip>
          <a:srcRect l="6137" t="6595" r="12250" b="40131"/>
          <a:stretch/>
        </p:blipFill>
        <p:spPr>
          <a:xfrm>
            <a:off x="1223225" y="3125450"/>
            <a:ext cx="1610700" cy="1598100"/>
          </a:xfrm>
          <a:prstGeom prst="ellipse">
            <a:avLst/>
          </a:prstGeom>
          <a:noFill/>
          <a:ln>
            <a:noFill/>
          </a:ln>
        </p:spPr>
      </p:pic>
      <p:sp>
        <p:nvSpPr>
          <p:cNvPr id="300" name="Google Shape;300;p15"/>
          <p:cNvSpPr txBox="1"/>
          <p:nvPr/>
        </p:nvSpPr>
        <p:spPr>
          <a:xfrm>
            <a:off x="962300" y="4714247"/>
            <a:ext cx="2217600" cy="35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latin typeface="Times New Roman" panose="02020603050405020304" pitchFamily="18" charset="0"/>
                <a:ea typeface="Maven Pro"/>
                <a:cs typeface="Times New Roman" panose="02020603050405020304" pitchFamily="18" charset="0"/>
                <a:sym typeface="Maven Pro"/>
              </a:rPr>
              <a:t>Sai Jyothsna Mathi</a:t>
            </a:r>
            <a:endParaRPr sz="1600">
              <a:latin typeface="Times New Roman" panose="02020603050405020304" pitchFamily="18" charset="0"/>
              <a:ea typeface="Maven Pro"/>
              <a:cs typeface="Times New Roman" panose="02020603050405020304" pitchFamily="18" charset="0"/>
              <a:sym typeface="Maven Pro"/>
            </a:endParaRPr>
          </a:p>
        </p:txBody>
      </p:sp>
      <p:pic>
        <p:nvPicPr>
          <p:cNvPr id="301" name="Google Shape;301;p15"/>
          <p:cNvPicPr preferRelativeResize="0"/>
          <p:nvPr/>
        </p:nvPicPr>
        <p:blipFill rotWithShape="1">
          <a:blip r:embed="rId7">
            <a:alphaModFix/>
          </a:blip>
          <a:srcRect l="18057" t="13051" r="29965" b="41707"/>
          <a:stretch/>
        </p:blipFill>
        <p:spPr>
          <a:xfrm rot="778755">
            <a:off x="3724321" y="3125329"/>
            <a:ext cx="1676328" cy="1598234"/>
          </a:xfrm>
          <a:prstGeom prst="ellipse">
            <a:avLst/>
          </a:prstGeom>
          <a:noFill/>
          <a:ln>
            <a:noFill/>
          </a:ln>
        </p:spPr>
      </p:pic>
      <p:sp>
        <p:nvSpPr>
          <p:cNvPr id="302" name="Google Shape;302;p15"/>
          <p:cNvSpPr txBox="1"/>
          <p:nvPr/>
        </p:nvSpPr>
        <p:spPr>
          <a:xfrm>
            <a:off x="3349788" y="4676150"/>
            <a:ext cx="2500800" cy="35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latin typeface="Times New Roman" panose="02020603050405020304" pitchFamily="18" charset="0"/>
                <a:ea typeface="Maven Pro"/>
                <a:cs typeface="Times New Roman" panose="02020603050405020304" pitchFamily="18" charset="0"/>
                <a:sym typeface="Maven Pro"/>
              </a:rPr>
              <a:t>Omkar Abhiteja Badda</a:t>
            </a:r>
            <a:endParaRPr sz="1600" dirty="0">
              <a:latin typeface="Times New Roman" panose="02020603050405020304" pitchFamily="18" charset="0"/>
              <a:ea typeface="Maven Pro"/>
              <a:cs typeface="Times New Roman" panose="02020603050405020304" pitchFamily="18" charset="0"/>
              <a:sym typeface="Maven Pro"/>
            </a:endParaRPr>
          </a:p>
        </p:txBody>
      </p:sp>
      <p:pic>
        <p:nvPicPr>
          <p:cNvPr id="303" name="Google Shape;303;p15"/>
          <p:cNvPicPr preferRelativeResize="0"/>
          <p:nvPr/>
        </p:nvPicPr>
        <p:blipFill rotWithShape="1">
          <a:blip r:embed="rId8">
            <a:alphaModFix/>
          </a:blip>
          <a:srcRect l="4521" r="4511" b="45187"/>
          <a:stretch/>
        </p:blipFill>
        <p:spPr>
          <a:xfrm>
            <a:off x="6291025" y="3087075"/>
            <a:ext cx="1610700" cy="1549800"/>
          </a:xfrm>
          <a:prstGeom prst="ellipse">
            <a:avLst/>
          </a:prstGeom>
          <a:noFill/>
          <a:ln>
            <a:noFill/>
          </a:ln>
        </p:spPr>
      </p:pic>
      <p:sp>
        <p:nvSpPr>
          <p:cNvPr id="304" name="Google Shape;304;p15"/>
          <p:cNvSpPr txBox="1"/>
          <p:nvPr/>
        </p:nvSpPr>
        <p:spPr>
          <a:xfrm>
            <a:off x="6067054" y="4676150"/>
            <a:ext cx="2402400" cy="35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latin typeface="Times New Roman" panose="02020603050405020304" pitchFamily="18" charset="0"/>
                <a:ea typeface="Maven Pro"/>
                <a:cs typeface="Times New Roman" panose="02020603050405020304" pitchFamily="18" charset="0"/>
                <a:sym typeface="Maven Pro"/>
              </a:rPr>
              <a:t>Nithya Karepe</a:t>
            </a:r>
            <a:endParaRPr sz="1600" dirty="0">
              <a:latin typeface="Times New Roman" panose="02020603050405020304" pitchFamily="18" charset="0"/>
              <a:ea typeface="Maven Pro"/>
              <a:cs typeface="Times New Roman" panose="02020603050405020304" pitchFamily="18" charset="0"/>
              <a:sym typeface="Maven Pro"/>
            </a:endParaRPr>
          </a:p>
        </p:txBody>
      </p:sp>
      <p:pic>
        <p:nvPicPr>
          <p:cNvPr id="17" name="Google Shape;279;p13"/>
          <p:cNvPicPr preferRelativeResize="0"/>
          <p:nvPr/>
        </p:nvPicPr>
        <p:blipFill>
          <a:blip r:embed="rId9">
            <a:alphaModFix/>
          </a:blip>
          <a:stretch>
            <a:fillRect/>
          </a:stretch>
        </p:blipFill>
        <p:spPr>
          <a:xfrm>
            <a:off x="8123250" y="252377"/>
            <a:ext cx="939678" cy="692396"/>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6"/>
          <p:cNvSpPr txBox="1">
            <a:spLocks noGrp="1"/>
          </p:cNvSpPr>
          <p:nvPr>
            <p:ph type="title"/>
          </p:nvPr>
        </p:nvSpPr>
        <p:spPr>
          <a:xfrm>
            <a:off x="1357525" y="598575"/>
            <a:ext cx="7030500" cy="74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EXPLANATION OF DATA SET</a:t>
            </a:r>
            <a:endParaRPr lang="en-US" dirty="0">
              <a:latin typeface="Times New Roman" panose="02020603050405020304" pitchFamily="18" charset="0"/>
              <a:cs typeface="Times New Roman" panose="02020603050405020304" pitchFamily="18" charset="0"/>
            </a:endParaRPr>
          </a:p>
        </p:txBody>
      </p:sp>
      <p:sp>
        <p:nvSpPr>
          <p:cNvPr id="310" name="Google Shape;310;p16"/>
          <p:cNvSpPr txBox="1">
            <a:spLocks noGrp="1"/>
          </p:cNvSpPr>
          <p:nvPr>
            <p:ph type="body" idx="1"/>
          </p:nvPr>
        </p:nvSpPr>
        <p:spPr>
          <a:xfrm>
            <a:off x="1357525" y="1572237"/>
            <a:ext cx="7030500" cy="2931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dirty="0">
                <a:latin typeface="Times New Roman" panose="02020603050405020304" pitchFamily="18" charset="0"/>
                <a:ea typeface="Roboto"/>
                <a:cs typeface="Times New Roman" panose="02020603050405020304" pitchFamily="18" charset="0"/>
                <a:sym typeface="Roboto"/>
              </a:rPr>
              <a:t>This is an </a:t>
            </a:r>
            <a:r>
              <a:rPr lang="en" sz="2000" b="1" dirty="0">
                <a:latin typeface="Times New Roman" panose="02020603050405020304" pitchFamily="18" charset="0"/>
                <a:ea typeface="Roboto"/>
                <a:cs typeface="Times New Roman" panose="02020603050405020304" pitchFamily="18" charset="0"/>
                <a:sym typeface="Roboto"/>
              </a:rPr>
              <a:t>Academic Data</a:t>
            </a:r>
            <a:r>
              <a:rPr lang="en" sz="2000" dirty="0">
                <a:latin typeface="Times New Roman" panose="02020603050405020304" pitchFamily="18" charset="0"/>
                <a:ea typeface="Roboto"/>
                <a:cs typeface="Times New Roman" panose="02020603050405020304" pitchFamily="18" charset="0"/>
                <a:sym typeface="Roboto"/>
              </a:rPr>
              <a:t> which is regarding </a:t>
            </a:r>
            <a:r>
              <a:rPr lang="en" sz="2000" b="1" dirty="0">
                <a:latin typeface="Times New Roman" panose="02020603050405020304" pitchFamily="18" charset="0"/>
                <a:ea typeface="Roboto"/>
                <a:cs typeface="Times New Roman" panose="02020603050405020304" pitchFamily="18" charset="0"/>
                <a:sym typeface="Roboto"/>
              </a:rPr>
              <a:t>S</a:t>
            </a:r>
            <a:r>
              <a:rPr lang="en" sz="2000" b="1" dirty="0" smtClean="0">
                <a:latin typeface="Times New Roman" panose="02020603050405020304" pitchFamily="18" charset="0"/>
                <a:ea typeface="Roboto"/>
                <a:cs typeface="Times New Roman" panose="02020603050405020304" pitchFamily="18" charset="0"/>
                <a:sym typeface="Roboto"/>
              </a:rPr>
              <a:t>tudent</a:t>
            </a:r>
            <a:r>
              <a:rPr lang="en" sz="2000" dirty="0" smtClean="0">
                <a:latin typeface="Times New Roman" panose="02020603050405020304" pitchFamily="18" charset="0"/>
                <a:ea typeface="Roboto"/>
                <a:cs typeface="Times New Roman" panose="02020603050405020304" pitchFamily="18" charset="0"/>
                <a:sym typeface="Roboto"/>
              </a:rPr>
              <a:t> </a:t>
            </a:r>
            <a:r>
              <a:rPr lang="en" sz="2000" b="1" dirty="0">
                <a:latin typeface="Times New Roman" panose="02020603050405020304" pitchFamily="18" charset="0"/>
                <a:ea typeface="Roboto"/>
                <a:cs typeface="Times New Roman" panose="02020603050405020304" pitchFamily="18" charset="0"/>
                <a:sym typeface="Roboto"/>
              </a:rPr>
              <a:t>P</a:t>
            </a:r>
            <a:r>
              <a:rPr lang="en" sz="2000" b="1" dirty="0" smtClean="0">
                <a:latin typeface="Times New Roman" panose="02020603050405020304" pitchFamily="18" charset="0"/>
                <a:ea typeface="Roboto"/>
                <a:cs typeface="Times New Roman" panose="02020603050405020304" pitchFamily="18" charset="0"/>
                <a:sym typeface="Roboto"/>
              </a:rPr>
              <a:t>lacement</a:t>
            </a:r>
            <a:r>
              <a:rPr lang="en" sz="2000" dirty="0" smtClean="0">
                <a:latin typeface="Times New Roman" panose="02020603050405020304" pitchFamily="18" charset="0"/>
                <a:ea typeface="Roboto"/>
                <a:cs typeface="Times New Roman" panose="02020603050405020304" pitchFamily="18" charset="0"/>
                <a:sym typeface="Roboto"/>
              </a:rPr>
              <a:t> </a:t>
            </a:r>
            <a:r>
              <a:rPr lang="en" sz="2000" dirty="0">
                <a:latin typeface="Times New Roman" panose="02020603050405020304" pitchFamily="18" charset="0"/>
                <a:ea typeface="Roboto"/>
                <a:cs typeface="Times New Roman" panose="02020603050405020304" pitchFamily="18" charset="0"/>
                <a:sym typeface="Roboto"/>
              </a:rPr>
              <a:t>information where we can observe educational performance of students from ssc to masters and we can also clearly see whether each student is placed in any sector or not. </a:t>
            </a:r>
            <a:endParaRPr sz="2000" dirty="0">
              <a:latin typeface="Times New Roman" panose="02020603050405020304" pitchFamily="18" charset="0"/>
              <a:ea typeface="Roboto"/>
              <a:cs typeface="Times New Roman" panose="02020603050405020304" pitchFamily="18" charset="0"/>
              <a:sym typeface="Roboto"/>
            </a:endParaRPr>
          </a:p>
          <a:p>
            <a:pPr marL="457200" lvl="0" indent="0" algn="l" rtl="0">
              <a:spcBef>
                <a:spcPts val="0"/>
              </a:spcBef>
              <a:spcAft>
                <a:spcPts val="1600"/>
              </a:spcAft>
              <a:buNone/>
            </a:pPr>
            <a:endParaRPr sz="2000" dirty="0">
              <a:latin typeface="Times New Roman" panose="02020603050405020304" pitchFamily="18" charset="0"/>
              <a:ea typeface="Roboto"/>
              <a:cs typeface="Times New Roman" panose="02020603050405020304" pitchFamily="18" charset="0"/>
              <a:sym typeface="Roboto"/>
            </a:endParaRPr>
          </a:p>
        </p:txBody>
      </p:sp>
      <p:sp>
        <p:nvSpPr>
          <p:cNvPr id="311" name="Google Shape;311;p16"/>
          <p:cNvSpPr txBox="1"/>
          <p:nvPr/>
        </p:nvSpPr>
        <p:spPr>
          <a:xfrm>
            <a:off x="6448000" y="4733500"/>
            <a:ext cx="2025000" cy="26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Times New Roman" panose="02020603050405020304" pitchFamily="18" charset="0"/>
              <a:ea typeface="Nunito"/>
              <a:cs typeface="Times New Roman" panose="02020603050405020304" pitchFamily="18" charset="0"/>
              <a:sym typeface="Nunito"/>
            </a:endParaRPr>
          </a:p>
        </p:txBody>
      </p:sp>
      <p:sp>
        <p:nvSpPr>
          <p:cNvPr id="312" name="Google Shape;312;p16"/>
          <p:cNvSpPr txBox="1"/>
          <p:nvPr/>
        </p:nvSpPr>
        <p:spPr>
          <a:xfrm>
            <a:off x="6845575" y="4919875"/>
            <a:ext cx="1962900" cy="22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Times New Roman" panose="02020603050405020304" pitchFamily="18" charset="0"/>
              <a:ea typeface="Nunito"/>
              <a:cs typeface="Times New Roman" panose="02020603050405020304" pitchFamily="18" charset="0"/>
              <a:sym typeface="Nunito"/>
            </a:endParaRPr>
          </a:p>
        </p:txBody>
      </p:sp>
      <p:sp>
        <p:nvSpPr>
          <p:cNvPr id="313" name="Google Shape;313;p16"/>
          <p:cNvSpPr txBox="1"/>
          <p:nvPr/>
        </p:nvSpPr>
        <p:spPr>
          <a:xfrm>
            <a:off x="6789528" y="4640978"/>
            <a:ext cx="2273400" cy="3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ea typeface="Maven Pro"/>
                <a:cs typeface="Times New Roman" panose="02020603050405020304" pitchFamily="18" charset="0"/>
                <a:sym typeface="Maven Pro"/>
              </a:rPr>
              <a:t>Manisha Mengani</a:t>
            </a:r>
            <a:endParaRPr dirty="0">
              <a:latin typeface="Times New Roman" panose="02020603050405020304" pitchFamily="18" charset="0"/>
              <a:ea typeface="Maven Pro"/>
              <a:cs typeface="Times New Roman" panose="02020603050405020304" pitchFamily="18" charset="0"/>
              <a:sym typeface="Maven Pro"/>
            </a:endParaRPr>
          </a:p>
        </p:txBody>
      </p:sp>
      <p:pic>
        <p:nvPicPr>
          <p:cNvPr id="8" name="Google Shape;279;p13"/>
          <p:cNvPicPr preferRelativeResize="0"/>
          <p:nvPr/>
        </p:nvPicPr>
        <p:blipFill>
          <a:blip r:embed="rId3">
            <a:alphaModFix/>
          </a:blip>
          <a:stretch>
            <a:fillRect/>
          </a:stretch>
        </p:blipFill>
        <p:spPr>
          <a:xfrm>
            <a:off x="8123250" y="252377"/>
            <a:ext cx="939678" cy="692396"/>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7"/>
          <p:cNvSpPr txBox="1">
            <a:spLocks noGrp="1"/>
          </p:cNvSpPr>
          <p:nvPr>
            <p:ph type="title"/>
          </p:nvPr>
        </p:nvSpPr>
        <p:spPr>
          <a:xfrm>
            <a:off x="1143133" y="620312"/>
            <a:ext cx="7527900" cy="95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INTRODUCTION OF ATTRIBUTES </a:t>
            </a:r>
            <a:endParaRPr lang="en-US" sz="2400"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03183890"/>
              </p:ext>
            </p:extLst>
          </p:nvPr>
        </p:nvGraphicFramePr>
        <p:xfrm>
          <a:off x="935420" y="1702679"/>
          <a:ext cx="7735613" cy="2955668"/>
        </p:xfrm>
        <a:graphic>
          <a:graphicData uri="http://schemas.openxmlformats.org/drawingml/2006/table">
            <a:tbl>
              <a:tblPr firstRow="1" bandRow="1">
                <a:tableStyleId>{5C22544A-7EE6-4342-B048-85BDC9FD1C3A}</a:tableStyleId>
              </a:tblPr>
              <a:tblGrid>
                <a:gridCol w="987972">
                  <a:extLst>
                    <a:ext uri="{9D8B030D-6E8A-4147-A177-3AD203B41FA5}">
                      <a16:colId xmlns:a16="http://schemas.microsoft.com/office/drawing/2014/main" val="2832663221"/>
                    </a:ext>
                  </a:extLst>
                </a:gridCol>
                <a:gridCol w="1912883">
                  <a:extLst>
                    <a:ext uri="{9D8B030D-6E8A-4147-A177-3AD203B41FA5}">
                      <a16:colId xmlns:a16="http://schemas.microsoft.com/office/drawing/2014/main" val="2057759961"/>
                    </a:ext>
                  </a:extLst>
                </a:gridCol>
                <a:gridCol w="4834758">
                  <a:extLst>
                    <a:ext uri="{9D8B030D-6E8A-4147-A177-3AD203B41FA5}">
                      <a16:colId xmlns:a16="http://schemas.microsoft.com/office/drawing/2014/main" val="101858921"/>
                    </a:ext>
                  </a:extLst>
                </a:gridCol>
              </a:tblGrid>
              <a:tr h="222789">
                <a:tc>
                  <a:txBody>
                    <a:bodyPr/>
                    <a:lstStyle/>
                    <a:p>
                      <a:pPr marL="0" marR="0" algn="ctr">
                        <a:lnSpc>
                          <a:spcPct val="107000"/>
                        </a:lnSpc>
                        <a:spcBef>
                          <a:spcPts val="0"/>
                        </a:spcBef>
                        <a:spcAft>
                          <a:spcPts val="0"/>
                        </a:spcAft>
                      </a:pPr>
                      <a:r>
                        <a:rPr lang="en-US" sz="1400" b="1" dirty="0" err="1">
                          <a:effectLst/>
                          <a:latin typeface="Times New Roman" panose="02020603050405020304" pitchFamily="18" charset="0"/>
                          <a:ea typeface="Roboto" panose="020B0604020202020204" charset="0"/>
                          <a:cs typeface="Times New Roman" panose="02020603050405020304" pitchFamily="18" charset="0"/>
                        </a:rPr>
                        <a:t>S.No</a:t>
                      </a:r>
                      <a:endParaRPr lang="en-US" sz="1400" dirty="0">
                        <a:effectLst/>
                        <a:latin typeface="Times New Roman" panose="02020603050405020304" pitchFamily="18" charset="0"/>
                        <a:ea typeface="Roboto" panose="020B060402020202020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b="1" dirty="0">
                          <a:effectLst/>
                          <a:latin typeface="Times New Roman" panose="02020603050405020304" pitchFamily="18" charset="0"/>
                          <a:ea typeface="Roboto" panose="020B0604020202020204" charset="0"/>
                          <a:cs typeface="Times New Roman" panose="02020603050405020304" pitchFamily="18" charset="0"/>
                        </a:rPr>
                        <a:t>Column name</a:t>
                      </a:r>
                      <a:endParaRPr lang="en-US" sz="1400" dirty="0">
                        <a:effectLst/>
                        <a:latin typeface="Times New Roman" panose="02020603050405020304" pitchFamily="18" charset="0"/>
                        <a:ea typeface="Roboto" panose="020B060402020202020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b="1" dirty="0">
                          <a:effectLst/>
                          <a:latin typeface="Times New Roman" panose="02020603050405020304" pitchFamily="18" charset="0"/>
                          <a:ea typeface="Roboto" panose="020B0604020202020204" charset="0"/>
                          <a:cs typeface="Times New Roman" panose="02020603050405020304" pitchFamily="18" charset="0"/>
                        </a:rPr>
                        <a:t>Description</a:t>
                      </a:r>
                      <a:endParaRPr lang="en-US" sz="1400" dirty="0">
                        <a:effectLst/>
                        <a:latin typeface="Times New Roman" panose="02020603050405020304" pitchFamily="18" charset="0"/>
                        <a:ea typeface="Roboto" panose="020B0604020202020204" charset="0"/>
                        <a:cs typeface="Times New Roman" panose="02020603050405020304" pitchFamily="18" charset="0"/>
                      </a:endParaRPr>
                    </a:p>
                  </a:txBody>
                  <a:tcPr marL="68580" marR="68580" marT="0" marB="0"/>
                </a:tc>
                <a:extLst>
                  <a:ext uri="{0D108BD9-81ED-4DB2-BD59-A6C34878D82A}">
                    <a16:rowId xmlns:a16="http://schemas.microsoft.com/office/drawing/2014/main" val="1483278236"/>
                  </a:ext>
                </a:extLst>
              </a:tr>
              <a:tr h="317144">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Roboto" panose="020B0604020202020204" charset="0"/>
                          <a:cs typeface="Times New Roman" panose="02020603050405020304" pitchFamily="18" charset="0"/>
                        </a:rPr>
                        <a:t>1</a:t>
                      </a:r>
                    </a:p>
                  </a:txBody>
                  <a:tcPr marL="68580" marR="68580" marT="0" marB="0"/>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Roboto" panose="020B0604020202020204" charset="0"/>
                          <a:cs typeface="Times New Roman" panose="02020603050405020304" pitchFamily="18" charset="0"/>
                        </a:rPr>
                        <a:t>Student ID                               </a:t>
                      </a:r>
                    </a:p>
                  </a:txBody>
                  <a:tcPr marL="68580" marR="68580" marT="0" marB="0"/>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Roboto" panose="020B0604020202020204" charset="0"/>
                          <a:cs typeface="Times New Roman" panose="02020603050405020304" pitchFamily="18" charset="0"/>
                        </a:rPr>
                        <a:t>Unique identifier of the student in the table</a:t>
                      </a:r>
                    </a:p>
                  </a:txBody>
                  <a:tcPr marL="68580" marR="68580" marT="0" marB="0"/>
                </a:tc>
                <a:extLst>
                  <a:ext uri="{0D108BD9-81ED-4DB2-BD59-A6C34878D82A}">
                    <a16:rowId xmlns:a16="http://schemas.microsoft.com/office/drawing/2014/main" val="1201997268"/>
                  </a:ext>
                </a:extLst>
              </a:tr>
              <a:tr h="340001">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Roboto" panose="020B0604020202020204" charset="0"/>
                          <a:cs typeface="Times New Roman" panose="02020603050405020304" pitchFamily="18" charset="0"/>
                        </a:rPr>
                        <a:t>2</a:t>
                      </a:r>
                    </a:p>
                  </a:txBody>
                  <a:tcPr marL="68580" marR="68580" marT="0" marB="0"/>
                </a:tc>
                <a:tc>
                  <a:txBody>
                    <a:bodyPr/>
                    <a:lstStyle/>
                    <a:p>
                      <a:pPr marL="0" marR="0" algn="ctr">
                        <a:lnSpc>
                          <a:spcPct val="107000"/>
                        </a:lnSpc>
                        <a:spcBef>
                          <a:spcPts val="0"/>
                        </a:spcBef>
                        <a:spcAft>
                          <a:spcPts val="0"/>
                        </a:spcAft>
                      </a:pPr>
                      <a:r>
                        <a:rPr lang="en-US" sz="1400" dirty="0" smtClean="0">
                          <a:effectLst/>
                          <a:latin typeface="Times New Roman" panose="02020603050405020304" pitchFamily="18" charset="0"/>
                          <a:ea typeface="Roboto" panose="020B0604020202020204" charset="0"/>
                          <a:cs typeface="Times New Roman" panose="02020603050405020304" pitchFamily="18" charset="0"/>
                        </a:rPr>
                        <a:t>Gender</a:t>
                      </a:r>
                      <a:endParaRPr lang="en-US" sz="1400" dirty="0">
                        <a:effectLst/>
                        <a:latin typeface="Times New Roman" panose="02020603050405020304" pitchFamily="18" charset="0"/>
                        <a:ea typeface="Roboto" panose="020B060402020202020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Roboto" panose="020B0604020202020204" charset="0"/>
                          <a:cs typeface="Times New Roman" panose="02020603050405020304" pitchFamily="18" charset="0"/>
                        </a:rPr>
                        <a:t>Gender of the student (M/F</a:t>
                      </a:r>
                      <a:r>
                        <a:rPr lang="en-US" sz="1400" dirty="0" smtClean="0">
                          <a:effectLst/>
                          <a:latin typeface="Times New Roman" panose="02020603050405020304" pitchFamily="18" charset="0"/>
                          <a:ea typeface="Roboto" panose="020B0604020202020204" charset="0"/>
                          <a:cs typeface="Times New Roman" panose="02020603050405020304" pitchFamily="18" charset="0"/>
                        </a:rPr>
                        <a:t>)</a:t>
                      </a:r>
                      <a:endParaRPr lang="en-US" sz="1400" dirty="0">
                        <a:effectLst/>
                        <a:latin typeface="Times New Roman" panose="02020603050405020304" pitchFamily="18" charset="0"/>
                        <a:ea typeface="Roboto" panose="020B0604020202020204" charset="0"/>
                        <a:cs typeface="Times New Roman" panose="02020603050405020304" pitchFamily="18" charset="0"/>
                      </a:endParaRPr>
                    </a:p>
                  </a:txBody>
                  <a:tcPr marL="68580" marR="68580" marT="0" marB="0"/>
                </a:tc>
                <a:extLst>
                  <a:ext uri="{0D108BD9-81ED-4DB2-BD59-A6C34878D82A}">
                    <a16:rowId xmlns:a16="http://schemas.microsoft.com/office/drawing/2014/main" val="3037708166"/>
                  </a:ext>
                </a:extLst>
              </a:tr>
              <a:tr h="458606">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Roboto" panose="020B0604020202020204" charset="0"/>
                          <a:cs typeface="Times New Roman" panose="02020603050405020304" pitchFamily="18" charset="0"/>
                        </a:rPr>
                        <a:t>3</a:t>
                      </a:r>
                    </a:p>
                  </a:txBody>
                  <a:tcPr marL="68580" marR="68580" marT="0" marB="0"/>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Roboto" panose="020B0604020202020204" charset="0"/>
                          <a:cs typeface="Times New Roman" panose="02020603050405020304" pitchFamily="18" charset="0"/>
                        </a:rPr>
                        <a:t>Tenth Percentage                    </a:t>
                      </a:r>
                    </a:p>
                  </a:txBody>
                  <a:tcPr marL="68580" marR="68580" marT="0" marB="0"/>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Roboto" panose="020B0604020202020204" charset="0"/>
                          <a:cs typeface="Times New Roman" panose="02020603050405020304" pitchFamily="18" charset="0"/>
                        </a:rPr>
                        <a:t>Percentage of the total marks secured in the tenth standard</a:t>
                      </a:r>
                    </a:p>
                  </a:txBody>
                  <a:tcPr marL="68580" marR="68580" marT="0" marB="0"/>
                </a:tc>
                <a:extLst>
                  <a:ext uri="{0D108BD9-81ED-4DB2-BD59-A6C34878D82A}">
                    <a16:rowId xmlns:a16="http://schemas.microsoft.com/office/drawing/2014/main" val="2941152195"/>
                  </a:ext>
                </a:extLst>
              </a:tr>
              <a:tr h="458606">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Roboto" panose="020B0604020202020204" charset="0"/>
                          <a:cs typeface="Times New Roman" panose="02020603050405020304" pitchFamily="18" charset="0"/>
                        </a:rPr>
                        <a:t>4</a:t>
                      </a:r>
                    </a:p>
                  </a:txBody>
                  <a:tcPr marL="68580" marR="68580" marT="0" marB="0"/>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Roboto" panose="020B0604020202020204" charset="0"/>
                          <a:cs typeface="Times New Roman" panose="02020603050405020304" pitchFamily="18" charset="0"/>
                        </a:rPr>
                        <a:t>Intermediate Percentage         </a:t>
                      </a:r>
                    </a:p>
                  </a:txBody>
                  <a:tcPr marL="68580" marR="68580" marT="0" marB="0"/>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Roboto" panose="020B0604020202020204" charset="0"/>
                          <a:cs typeface="Times New Roman" panose="02020603050405020304" pitchFamily="18" charset="0"/>
                        </a:rPr>
                        <a:t>Percentage of the total marks secured </a:t>
                      </a:r>
                      <a:r>
                        <a:rPr lang="en-US" sz="1400" dirty="0" smtClean="0">
                          <a:effectLst/>
                          <a:latin typeface="Times New Roman" panose="02020603050405020304" pitchFamily="18" charset="0"/>
                          <a:ea typeface="Roboto" panose="020B0604020202020204" charset="0"/>
                          <a:cs typeface="Times New Roman" panose="02020603050405020304" pitchFamily="18" charset="0"/>
                        </a:rPr>
                        <a:t>in</a:t>
                      </a:r>
                      <a:r>
                        <a:rPr lang="en-US" sz="1400" baseline="0" dirty="0" smtClean="0">
                          <a:effectLst/>
                          <a:latin typeface="Times New Roman" panose="02020603050405020304" pitchFamily="18" charset="0"/>
                          <a:ea typeface="Roboto" panose="020B0604020202020204" charset="0"/>
                          <a:cs typeface="Times New Roman" panose="02020603050405020304" pitchFamily="18" charset="0"/>
                        </a:rPr>
                        <a:t> </a:t>
                      </a:r>
                      <a:r>
                        <a:rPr lang="en-US" sz="1400" dirty="0" smtClean="0">
                          <a:effectLst/>
                          <a:latin typeface="Times New Roman" panose="02020603050405020304" pitchFamily="18" charset="0"/>
                          <a:ea typeface="Roboto" panose="020B0604020202020204" charset="0"/>
                          <a:cs typeface="Times New Roman" panose="02020603050405020304" pitchFamily="18" charset="0"/>
                        </a:rPr>
                        <a:t>intermediate</a:t>
                      </a:r>
                      <a:endParaRPr lang="en-US" sz="1400" dirty="0">
                        <a:effectLst/>
                        <a:latin typeface="Times New Roman" panose="02020603050405020304" pitchFamily="18" charset="0"/>
                        <a:ea typeface="Roboto" panose="020B0604020202020204" charset="0"/>
                        <a:cs typeface="Times New Roman" panose="02020603050405020304" pitchFamily="18" charset="0"/>
                      </a:endParaRPr>
                    </a:p>
                  </a:txBody>
                  <a:tcPr marL="68580" marR="68580" marT="0" marB="0"/>
                </a:tc>
                <a:extLst>
                  <a:ext uri="{0D108BD9-81ED-4DB2-BD59-A6C34878D82A}">
                    <a16:rowId xmlns:a16="http://schemas.microsoft.com/office/drawing/2014/main" val="2840116216"/>
                  </a:ext>
                </a:extLst>
              </a:tr>
              <a:tr h="458606">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Roboto" panose="020B0604020202020204" charset="0"/>
                          <a:cs typeface="Times New Roman" panose="02020603050405020304" pitchFamily="18" charset="0"/>
                        </a:rPr>
                        <a:t>5</a:t>
                      </a:r>
                    </a:p>
                  </a:txBody>
                  <a:tcPr marL="68580" marR="68580" marT="0" marB="0"/>
                </a:tc>
                <a:tc>
                  <a:txBody>
                    <a:bodyPr/>
                    <a:lstStyle/>
                    <a:p>
                      <a:pPr marL="0" marR="0" algn="ctr">
                        <a:lnSpc>
                          <a:spcPct val="107000"/>
                        </a:lnSpc>
                        <a:spcBef>
                          <a:spcPts val="0"/>
                        </a:spcBef>
                        <a:spcAft>
                          <a:spcPts val="0"/>
                        </a:spcAft>
                      </a:pPr>
                      <a:r>
                        <a:rPr lang="en-US" sz="1400" dirty="0" smtClean="0">
                          <a:effectLst/>
                          <a:latin typeface="Times New Roman" panose="02020603050405020304" pitchFamily="18" charset="0"/>
                          <a:ea typeface="Roboto" panose="020B0604020202020204" charset="0"/>
                          <a:cs typeface="Times New Roman" panose="02020603050405020304" pitchFamily="18" charset="0"/>
                        </a:rPr>
                        <a:t>B.Tech</a:t>
                      </a:r>
                      <a:r>
                        <a:rPr lang="en-US" sz="1400" baseline="0" dirty="0" smtClean="0">
                          <a:effectLst/>
                          <a:latin typeface="Times New Roman" panose="02020603050405020304" pitchFamily="18" charset="0"/>
                          <a:ea typeface="Roboto" panose="020B0604020202020204" charset="0"/>
                          <a:cs typeface="Times New Roman" panose="02020603050405020304" pitchFamily="18" charset="0"/>
                        </a:rPr>
                        <a:t> </a:t>
                      </a:r>
                      <a:r>
                        <a:rPr lang="en-US" sz="1400" dirty="0" smtClean="0">
                          <a:effectLst/>
                          <a:latin typeface="Times New Roman" panose="02020603050405020304" pitchFamily="18" charset="0"/>
                          <a:ea typeface="Roboto" panose="020B0604020202020204" charset="0"/>
                          <a:cs typeface="Times New Roman" panose="02020603050405020304" pitchFamily="18" charset="0"/>
                        </a:rPr>
                        <a:t>Stream</a:t>
                      </a:r>
                      <a:r>
                        <a:rPr lang="en-US" sz="1400" dirty="0">
                          <a:effectLst/>
                          <a:latin typeface="Times New Roman" panose="02020603050405020304" pitchFamily="18" charset="0"/>
                          <a:ea typeface="Roboto" panose="020B0604020202020204" charset="0"/>
                          <a:cs typeface="Times New Roman" panose="02020603050405020304" pitchFamily="18" charset="0"/>
                        </a:rPr>
                        <a:t>	</a:t>
                      </a:r>
                    </a:p>
                  </a:txBody>
                  <a:tcPr marL="68580" marR="68580" marT="0" marB="0"/>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Roboto" panose="020B0604020202020204" charset="0"/>
                          <a:cs typeface="Times New Roman" panose="02020603050405020304" pitchFamily="18" charset="0"/>
                        </a:rPr>
                        <a:t>Branch of the student studies in bachelor of technology</a:t>
                      </a:r>
                    </a:p>
                  </a:txBody>
                  <a:tcPr marL="68580" marR="68580" marT="0" marB="0"/>
                </a:tc>
                <a:extLst>
                  <a:ext uri="{0D108BD9-81ED-4DB2-BD59-A6C34878D82A}">
                    <a16:rowId xmlns:a16="http://schemas.microsoft.com/office/drawing/2014/main" val="3132289481"/>
                  </a:ext>
                </a:extLst>
              </a:tr>
              <a:tr h="694422">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Roboto" panose="020B0604020202020204" charset="0"/>
                          <a:cs typeface="Times New Roman" panose="02020603050405020304" pitchFamily="18" charset="0"/>
                        </a:rPr>
                        <a:t>6</a:t>
                      </a:r>
                    </a:p>
                  </a:txBody>
                  <a:tcPr marL="68580" marR="68580" marT="0" marB="0"/>
                </a:tc>
                <a:tc>
                  <a:txBody>
                    <a:bodyPr/>
                    <a:lstStyle/>
                    <a:p>
                      <a:pPr marL="0" marR="0" algn="ctr">
                        <a:lnSpc>
                          <a:spcPct val="107000"/>
                        </a:lnSpc>
                        <a:spcBef>
                          <a:spcPts val="0"/>
                        </a:spcBef>
                        <a:spcAft>
                          <a:spcPts val="0"/>
                        </a:spcAft>
                      </a:pPr>
                      <a:r>
                        <a:rPr lang="en-US" sz="1400" dirty="0" smtClean="0">
                          <a:effectLst/>
                          <a:latin typeface="Times New Roman" panose="02020603050405020304" pitchFamily="18" charset="0"/>
                          <a:ea typeface="Roboto" panose="020B0604020202020204" charset="0"/>
                          <a:cs typeface="Times New Roman" panose="02020603050405020304" pitchFamily="18" charset="0"/>
                        </a:rPr>
                        <a:t>B.Tech</a:t>
                      </a:r>
                      <a:r>
                        <a:rPr lang="en-US" sz="1400" baseline="0" dirty="0" smtClean="0">
                          <a:effectLst/>
                          <a:latin typeface="Times New Roman" panose="02020603050405020304" pitchFamily="18" charset="0"/>
                          <a:ea typeface="Roboto" panose="020B0604020202020204" charset="0"/>
                          <a:cs typeface="Times New Roman" panose="02020603050405020304" pitchFamily="18" charset="0"/>
                        </a:rPr>
                        <a:t> </a:t>
                      </a:r>
                      <a:r>
                        <a:rPr lang="en-US" sz="1400" dirty="0" smtClean="0">
                          <a:effectLst/>
                          <a:latin typeface="Times New Roman" panose="02020603050405020304" pitchFamily="18" charset="0"/>
                          <a:ea typeface="Roboto" panose="020B0604020202020204" charset="0"/>
                          <a:cs typeface="Times New Roman" panose="02020603050405020304" pitchFamily="18" charset="0"/>
                        </a:rPr>
                        <a:t>Percentage</a:t>
                      </a:r>
                      <a:endParaRPr lang="en-US" sz="1400" dirty="0">
                        <a:effectLst/>
                        <a:latin typeface="Times New Roman" panose="02020603050405020304" pitchFamily="18" charset="0"/>
                        <a:ea typeface="Roboto" panose="020B060402020202020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Roboto" panose="020B0604020202020204" charset="0"/>
                          <a:cs typeface="Times New Roman" panose="02020603050405020304" pitchFamily="18" charset="0"/>
                        </a:rPr>
                        <a:t>Percentage of the total marks secured </a:t>
                      </a:r>
                      <a:r>
                        <a:rPr lang="en-US" sz="1400" dirty="0" smtClean="0">
                          <a:effectLst/>
                          <a:latin typeface="Times New Roman" panose="02020603050405020304" pitchFamily="18" charset="0"/>
                          <a:ea typeface="Roboto" panose="020B0604020202020204" charset="0"/>
                          <a:cs typeface="Times New Roman" panose="02020603050405020304" pitchFamily="18" charset="0"/>
                        </a:rPr>
                        <a:t>in Bachelor  </a:t>
                      </a:r>
                      <a:r>
                        <a:rPr lang="en-US" sz="1400" dirty="0">
                          <a:effectLst/>
                          <a:latin typeface="Times New Roman" panose="02020603050405020304" pitchFamily="18" charset="0"/>
                          <a:ea typeface="Roboto" panose="020B0604020202020204" charset="0"/>
                          <a:cs typeface="Times New Roman" panose="02020603050405020304" pitchFamily="18" charset="0"/>
                        </a:rPr>
                        <a:t>of Technology(EEE, CSE, MECH</a:t>
                      </a:r>
                      <a:r>
                        <a:rPr lang="en-US" sz="1400" dirty="0" smtClean="0">
                          <a:effectLst/>
                          <a:latin typeface="Times New Roman" panose="02020603050405020304" pitchFamily="18" charset="0"/>
                          <a:ea typeface="Roboto" panose="020B0604020202020204" charset="0"/>
                          <a:cs typeface="Times New Roman" panose="02020603050405020304" pitchFamily="18" charset="0"/>
                        </a:rPr>
                        <a:t>)</a:t>
                      </a:r>
                      <a:endParaRPr lang="en-US" sz="1400" dirty="0">
                        <a:effectLst/>
                        <a:latin typeface="Times New Roman" panose="02020603050405020304" pitchFamily="18" charset="0"/>
                        <a:ea typeface="Roboto" panose="020B0604020202020204" charset="0"/>
                        <a:cs typeface="Times New Roman" panose="02020603050405020304" pitchFamily="18" charset="0"/>
                      </a:endParaRPr>
                    </a:p>
                  </a:txBody>
                  <a:tcPr marL="68580" marR="68580" marT="0" marB="0"/>
                </a:tc>
                <a:extLst>
                  <a:ext uri="{0D108BD9-81ED-4DB2-BD59-A6C34878D82A}">
                    <a16:rowId xmlns:a16="http://schemas.microsoft.com/office/drawing/2014/main" val="3420455167"/>
                  </a:ext>
                </a:extLst>
              </a:tr>
            </a:tbl>
          </a:graphicData>
        </a:graphic>
      </p:graphicFrame>
      <p:pic>
        <p:nvPicPr>
          <p:cNvPr id="5" name="Google Shape;279;p13"/>
          <p:cNvPicPr preferRelativeResize="0"/>
          <p:nvPr/>
        </p:nvPicPr>
        <p:blipFill>
          <a:blip r:embed="rId3">
            <a:alphaModFix/>
          </a:blip>
          <a:stretch>
            <a:fillRect/>
          </a:stretch>
        </p:blipFill>
        <p:spPr>
          <a:xfrm>
            <a:off x="8123250" y="252377"/>
            <a:ext cx="939678" cy="692396"/>
          </a:xfrm>
          <a:prstGeom prst="rect">
            <a:avLst/>
          </a:prstGeom>
          <a:noFill/>
          <a:ln>
            <a:noFill/>
          </a:ln>
        </p:spPr>
      </p:pic>
      <p:sp>
        <p:nvSpPr>
          <p:cNvPr id="3" name="Rectangle 2"/>
          <p:cNvSpPr/>
          <p:nvPr/>
        </p:nvSpPr>
        <p:spPr>
          <a:xfrm>
            <a:off x="7224097" y="4784014"/>
            <a:ext cx="1489510" cy="307777"/>
          </a:xfrm>
          <a:prstGeom prst="rect">
            <a:avLst/>
          </a:prstGeom>
        </p:spPr>
        <p:txBody>
          <a:bodyPr wrap="none">
            <a:spAutoFit/>
          </a:bodyPr>
          <a:lstStyle/>
          <a:p>
            <a:pPr lvl="0"/>
            <a:r>
              <a:rPr lang="en-US" dirty="0">
                <a:latin typeface="Times New Roman" panose="02020603050405020304" pitchFamily="18" charset="0"/>
                <a:ea typeface="Maven Pro"/>
                <a:cs typeface="Times New Roman" panose="02020603050405020304" pitchFamily="18" charset="0"/>
                <a:sym typeface="Maven Pro"/>
              </a:rPr>
              <a:t>Manisha Mengani</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997" y="432147"/>
            <a:ext cx="7030500" cy="999300"/>
          </a:xfrm>
        </p:spPr>
        <p:txBody>
          <a:bodyPr/>
          <a:lstStyle/>
          <a:p>
            <a:pPr lvl="0" algn="ctr"/>
            <a:r>
              <a:rPr lang="en-US" dirty="0">
                <a:latin typeface="Times New Roman" panose="02020603050405020304" pitchFamily="18" charset="0"/>
                <a:cs typeface="Times New Roman" panose="02020603050405020304" pitchFamily="18" charset="0"/>
              </a:rPr>
              <a:t>INTRODUCTION OF </a:t>
            </a:r>
            <a:r>
              <a:rPr lang="en-US" dirty="0" smtClean="0">
                <a:latin typeface="Times New Roman" panose="02020603050405020304" pitchFamily="18" charset="0"/>
                <a:cs typeface="Times New Roman" panose="02020603050405020304" pitchFamily="18" charset="0"/>
              </a:rPr>
              <a:t>ATTRIBUTES CONT’D </a:t>
            </a:r>
            <a:endParaRPr lang="en-US" b="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013157508"/>
              </p:ext>
            </p:extLst>
          </p:nvPr>
        </p:nvGraphicFramePr>
        <p:xfrm>
          <a:off x="903888" y="1431447"/>
          <a:ext cx="7840718" cy="3240968"/>
        </p:xfrm>
        <a:graphic>
          <a:graphicData uri="http://schemas.openxmlformats.org/drawingml/2006/table">
            <a:tbl>
              <a:tblPr firstRow="1" bandRow="1">
                <a:tableStyleId>{5C22544A-7EE6-4342-B048-85BDC9FD1C3A}</a:tableStyleId>
              </a:tblPr>
              <a:tblGrid>
                <a:gridCol w="887053">
                  <a:extLst>
                    <a:ext uri="{9D8B030D-6E8A-4147-A177-3AD203B41FA5}">
                      <a16:colId xmlns:a16="http://schemas.microsoft.com/office/drawing/2014/main" val="4169337402"/>
                    </a:ext>
                  </a:extLst>
                </a:gridCol>
                <a:gridCol w="1889302">
                  <a:extLst>
                    <a:ext uri="{9D8B030D-6E8A-4147-A177-3AD203B41FA5}">
                      <a16:colId xmlns:a16="http://schemas.microsoft.com/office/drawing/2014/main" val="391770565"/>
                    </a:ext>
                  </a:extLst>
                </a:gridCol>
                <a:gridCol w="5064363">
                  <a:extLst>
                    <a:ext uri="{9D8B030D-6E8A-4147-A177-3AD203B41FA5}">
                      <a16:colId xmlns:a16="http://schemas.microsoft.com/office/drawing/2014/main" val="37765880"/>
                    </a:ext>
                  </a:extLst>
                </a:gridCol>
              </a:tblGrid>
              <a:tr h="240383">
                <a:tc>
                  <a:txBody>
                    <a:bodyPr/>
                    <a:lstStyle/>
                    <a:p>
                      <a:pPr marL="0" marR="0" algn="ctr">
                        <a:lnSpc>
                          <a:spcPct val="107000"/>
                        </a:lnSpc>
                        <a:spcBef>
                          <a:spcPts val="0"/>
                        </a:spcBef>
                        <a:spcAft>
                          <a:spcPts val="0"/>
                        </a:spcAft>
                      </a:pPr>
                      <a:r>
                        <a:rPr lang="en-US" sz="1400" b="1" dirty="0" err="1">
                          <a:effectLst/>
                          <a:latin typeface="Times New Roman" panose="02020603050405020304" pitchFamily="18" charset="0"/>
                          <a:ea typeface="Roboto" panose="020B0604020202020204" charset="0"/>
                          <a:cs typeface="Times New Roman" panose="02020603050405020304" pitchFamily="18" charset="0"/>
                        </a:rPr>
                        <a:t>S.No</a:t>
                      </a:r>
                      <a:endParaRPr lang="en-US" sz="1400" dirty="0">
                        <a:effectLst/>
                        <a:latin typeface="Times New Roman" panose="02020603050405020304" pitchFamily="18" charset="0"/>
                        <a:ea typeface="Roboto" panose="020B060402020202020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b="1" dirty="0">
                          <a:effectLst/>
                          <a:latin typeface="Times New Roman" panose="02020603050405020304" pitchFamily="18" charset="0"/>
                          <a:ea typeface="Roboto" panose="020B0604020202020204" charset="0"/>
                          <a:cs typeface="Times New Roman" panose="02020603050405020304" pitchFamily="18" charset="0"/>
                        </a:rPr>
                        <a:t>Column name</a:t>
                      </a:r>
                      <a:endParaRPr lang="en-US" sz="1400" dirty="0">
                        <a:effectLst/>
                        <a:latin typeface="Times New Roman" panose="02020603050405020304" pitchFamily="18" charset="0"/>
                        <a:ea typeface="Roboto" panose="020B060402020202020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b="1" dirty="0">
                          <a:effectLst/>
                          <a:latin typeface="Times New Roman" panose="02020603050405020304" pitchFamily="18" charset="0"/>
                          <a:ea typeface="Roboto" panose="020B0604020202020204" charset="0"/>
                          <a:cs typeface="Times New Roman" panose="02020603050405020304" pitchFamily="18" charset="0"/>
                        </a:rPr>
                        <a:t>Description</a:t>
                      </a:r>
                      <a:endParaRPr lang="en-US" sz="1400" dirty="0">
                        <a:effectLst/>
                        <a:latin typeface="Times New Roman" panose="02020603050405020304" pitchFamily="18" charset="0"/>
                        <a:ea typeface="Roboto" panose="020B0604020202020204" charset="0"/>
                        <a:cs typeface="Times New Roman" panose="02020603050405020304" pitchFamily="18" charset="0"/>
                      </a:endParaRPr>
                    </a:p>
                  </a:txBody>
                  <a:tcPr marL="68580" marR="68580" marT="0" marB="0"/>
                </a:tc>
                <a:extLst>
                  <a:ext uri="{0D108BD9-81ED-4DB2-BD59-A6C34878D82A}">
                    <a16:rowId xmlns:a16="http://schemas.microsoft.com/office/drawing/2014/main" val="3912448242"/>
                  </a:ext>
                </a:extLst>
              </a:tr>
              <a:tr h="564732">
                <a:tc>
                  <a:txBody>
                    <a:bodyPr/>
                    <a:lstStyle/>
                    <a:p>
                      <a:pPr algn="ctr"/>
                      <a:r>
                        <a:rPr lang="en-US" sz="1400" dirty="0" smtClean="0">
                          <a:latin typeface="Times New Roman" panose="02020603050405020304" pitchFamily="18" charset="0"/>
                          <a:ea typeface="Roboto" panose="020B0604020202020204" charset="0"/>
                          <a:cs typeface="Times New Roman" panose="02020603050405020304" pitchFamily="18" charset="0"/>
                        </a:rPr>
                        <a:t>7</a:t>
                      </a:r>
                      <a:endParaRPr lang="en-US" sz="1400" dirty="0">
                        <a:latin typeface="Times New Roman" panose="02020603050405020304" pitchFamily="18" charset="0"/>
                        <a:ea typeface="Roboto" panose="020B0604020202020204" charset="0"/>
                        <a:cs typeface="Times New Roman" panose="02020603050405020304" pitchFamily="18" charset="0"/>
                      </a:endParaRPr>
                    </a:p>
                  </a:txBody>
                  <a:tcPr/>
                </a:tc>
                <a:tc>
                  <a:txBody>
                    <a:bodyPr/>
                    <a:lstStyle/>
                    <a:p>
                      <a:pPr algn="ctr"/>
                      <a:r>
                        <a:rPr lang="en-US" sz="1400" b="0" i="0" u="none" strike="noStrike" cap="none" dirty="0" smtClean="0">
                          <a:solidFill>
                            <a:schemeClr val="dk1"/>
                          </a:solidFill>
                          <a:effectLst/>
                          <a:latin typeface="Times New Roman" panose="02020603050405020304" pitchFamily="18" charset="0"/>
                          <a:ea typeface="Roboto" panose="020B0604020202020204" charset="0"/>
                          <a:cs typeface="Times New Roman" panose="02020603050405020304" pitchFamily="18" charset="0"/>
                          <a:sym typeface="Arial"/>
                        </a:rPr>
                        <a:t>Internship</a:t>
                      </a:r>
                      <a:endParaRPr lang="en-US" sz="1400" dirty="0">
                        <a:latin typeface="Times New Roman" panose="02020603050405020304" pitchFamily="18" charset="0"/>
                        <a:ea typeface="Roboto" panose="020B0604020202020204" charset="0"/>
                        <a:cs typeface="Times New Roman" panose="02020603050405020304" pitchFamily="18" charset="0"/>
                      </a:endParaRPr>
                    </a:p>
                  </a:txBody>
                  <a:tcPr/>
                </a:tc>
                <a:tc>
                  <a:txBody>
                    <a:bodyPr/>
                    <a:lstStyle/>
                    <a:p>
                      <a:pPr algn="ctr"/>
                      <a:r>
                        <a:rPr lang="en-US" sz="1400" b="0" i="0" u="none" strike="noStrike" cap="none" dirty="0" smtClean="0">
                          <a:solidFill>
                            <a:schemeClr val="dk1"/>
                          </a:solidFill>
                          <a:effectLst/>
                          <a:latin typeface="Times New Roman" panose="02020603050405020304" pitchFamily="18" charset="0"/>
                          <a:ea typeface="Roboto" panose="020B0604020202020204" charset="0"/>
                          <a:cs typeface="Times New Roman" panose="02020603050405020304" pitchFamily="18" charset="0"/>
                          <a:sym typeface="Arial"/>
                        </a:rPr>
                        <a:t>Mention Yes / No if a student takes an internship</a:t>
                      </a:r>
                      <a:endParaRPr lang="en-US" sz="1400" dirty="0">
                        <a:latin typeface="Times New Roman" panose="02020603050405020304" pitchFamily="18" charset="0"/>
                        <a:ea typeface="Roboto" panose="020B0604020202020204" charset="0"/>
                        <a:cs typeface="Times New Roman" panose="02020603050405020304" pitchFamily="18" charset="0"/>
                      </a:endParaRPr>
                    </a:p>
                  </a:txBody>
                  <a:tcPr/>
                </a:tc>
                <a:extLst>
                  <a:ext uri="{0D108BD9-81ED-4DB2-BD59-A6C34878D82A}">
                    <a16:rowId xmlns:a16="http://schemas.microsoft.com/office/drawing/2014/main" val="610765618"/>
                  </a:ext>
                </a:extLst>
              </a:tr>
              <a:tr h="494822">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Roboto" panose="020B0604020202020204" charset="0"/>
                          <a:cs typeface="Times New Roman" panose="02020603050405020304" pitchFamily="18" charset="0"/>
                        </a:rPr>
                        <a:t>8</a:t>
                      </a:r>
                    </a:p>
                  </a:txBody>
                  <a:tcPr marL="68580" marR="68580" marT="0" marB="0"/>
                </a:tc>
                <a:tc>
                  <a:txBody>
                    <a:bodyPr/>
                    <a:lstStyle/>
                    <a:p>
                      <a:pPr marL="0" marR="0" algn="ctr">
                        <a:lnSpc>
                          <a:spcPct val="107000"/>
                        </a:lnSpc>
                        <a:spcBef>
                          <a:spcPts val="0"/>
                        </a:spcBef>
                        <a:spcAft>
                          <a:spcPts val="0"/>
                        </a:spcAft>
                      </a:pPr>
                      <a:r>
                        <a:rPr lang="en-US" sz="1400" dirty="0" smtClean="0">
                          <a:effectLst/>
                          <a:latin typeface="Times New Roman" panose="02020603050405020304" pitchFamily="18" charset="0"/>
                          <a:ea typeface="Roboto" panose="020B0604020202020204" charset="0"/>
                          <a:cs typeface="Times New Roman" panose="02020603050405020304" pitchFamily="18" charset="0"/>
                        </a:rPr>
                        <a:t>Placement</a:t>
                      </a:r>
                      <a:r>
                        <a:rPr lang="en-US" sz="1400" baseline="0" dirty="0" smtClean="0">
                          <a:effectLst/>
                          <a:latin typeface="Times New Roman" panose="02020603050405020304" pitchFamily="18" charset="0"/>
                          <a:ea typeface="Roboto" panose="020B0604020202020204" charset="0"/>
                          <a:cs typeface="Times New Roman" panose="02020603050405020304" pitchFamily="18" charset="0"/>
                        </a:rPr>
                        <a:t> </a:t>
                      </a:r>
                      <a:r>
                        <a:rPr lang="en-US" sz="1400" dirty="0" smtClean="0">
                          <a:effectLst/>
                          <a:latin typeface="Times New Roman" panose="02020603050405020304" pitchFamily="18" charset="0"/>
                          <a:ea typeface="Roboto" panose="020B0604020202020204" charset="0"/>
                          <a:cs typeface="Times New Roman" panose="02020603050405020304" pitchFamily="18" charset="0"/>
                        </a:rPr>
                        <a:t>Exam</a:t>
                      </a:r>
                      <a:r>
                        <a:rPr lang="en-US" sz="1400" baseline="0" dirty="0" smtClean="0">
                          <a:effectLst/>
                          <a:latin typeface="Times New Roman" panose="02020603050405020304" pitchFamily="18" charset="0"/>
                          <a:ea typeface="Roboto" panose="020B0604020202020204" charset="0"/>
                          <a:cs typeface="Times New Roman" panose="02020603050405020304" pitchFamily="18" charset="0"/>
                        </a:rPr>
                        <a:t> </a:t>
                      </a:r>
                      <a:r>
                        <a:rPr lang="en-US" sz="1400" dirty="0" smtClean="0">
                          <a:effectLst/>
                          <a:latin typeface="Times New Roman" panose="02020603050405020304" pitchFamily="18" charset="0"/>
                          <a:ea typeface="Roboto" panose="020B0604020202020204" charset="0"/>
                          <a:cs typeface="Times New Roman" panose="02020603050405020304" pitchFamily="18" charset="0"/>
                        </a:rPr>
                        <a:t>Percentage</a:t>
                      </a:r>
                      <a:endParaRPr lang="en-US" sz="1400" dirty="0">
                        <a:effectLst/>
                        <a:latin typeface="Times New Roman" panose="02020603050405020304" pitchFamily="18" charset="0"/>
                        <a:ea typeface="Roboto" panose="020B060402020202020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Roboto" panose="020B0604020202020204" charset="0"/>
                          <a:cs typeface="Times New Roman" panose="02020603050405020304" pitchFamily="18" charset="0"/>
                        </a:rPr>
                        <a:t>Percentage of marks scored in placements </a:t>
                      </a:r>
                    </a:p>
                    <a:p>
                      <a:pPr marL="0" marR="0" algn="ctr">
                        <a:lnSpc>
                          <a:spcPct val="107000"/>
                        </a:lnSpc>
                        <a:spcBef>
                          <a:spcPts val="0"/>
                        </a:spcBef>
                        <a:spcAft>
                          <a:spcPts val="0"/>
                        </a:spcAft>
                      </a:pPr>
                      <a:r>
                        <a:rPr lang="en-US" sz="1400">
                          <a:effectLst/>
                          <a:latin typeface="Times New Roman" panose="02020603050405020304" pitchFamily="18" charset="0"/>
                          <a:ea typeface="Roboto" panose="020B0604020202020204" charset="0"/>
                          <a:cs typeface="Times New Roman" panose="02020603050405020304" pitchFamily="18" charset="0"/>
                        </a:rPr>
                        <a:t> examination</a:t>
                      </a:r>
                    </a:p>
                  </a:txBody>
                  <a:tcPr marL="68580" marR="68580" marT="0" marB="0"/>
                </a:tc>
                <a:extLst>
                  <a:ext uri="{0D108BD9-81ED-4DB2-BD59-A6C34878D82A}">
                    <a16:rowId xmlns:a16="http://schemas.microsoft.com/office/drawing/2014/main" val="1111649728"/>
                  </a:ext>
                </a:extLst>
              </a:tr>
              <a:tr h="494822">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Roboto" panose="020B0604020202020204" charset="0"/>
                          <a:cs typeface="Times New Roman" panose="02020603050405020304" pitchFamily="18" charset="0"/>
                        </a:rPr>
                        <a:t>9</a:t>
                      </a:r>
                    </a:p>
                  </a:txBody>
                  <a:tcPr marL="68580" marR="68580" marT="0" marB="0"/>
                </a:tc>
                <a:tc>
                  <a:txBody>
                    <a:bodyPr/>
                    <a:lstStyle/>
                    <a:p>
                      <a:pPr marL="0" marR="0" algn="ctr">
                        <a:lnSpc>
                          <a:spcPct val="107000"/>
                        </a:lnSpc>
                        <a:spcBef>
                          <a:spcPts val="0"/>
                        </a:spcBef>
                        <a:spcAft>
                          <a:spcPts val="0"/>
                        </a:spcAft>
                      </a:pPr>
                      <a:r>
                        <a:rPr lang="en-US" sz="1400" dirty="0" smtClean="0">
                          <a:effectLst/>
                          <a:latin typeface="Times New Roman" panose="02020603050405020304" pitchFamily="18" charset="0"/>
                          <a:ea typeface="Roboto" panose="020B0604020202020204" charset="0"/>
                          <a:cs typeface="Times New Roman" panose="02020603050405020304" pitchFamily="18" charset="0"/>
                        </a:rPr>
                        <a:t>M.Tech</a:t>
                      </a:r>
                      <a:r>
                        <a:rPr lang="en-US" sz="1400" baseline="0" dirty="0" smtClean="0">
                          <a:effectLst/>
                          <a:latin typeface="Times New Roman" panose="02020603050405020304" pitchFamily="18" charset="0"/>
                          <a:ea typeface="Roboto" panose="020B0604020202020204" charset="0"/>
                          <a:cs typeface="Times New Roman" panose="02020603050405020304" pitchFamily="18" charset="0"/>
                        </a:rPr>
                        <a:t> </a:t>
                      </a:r>
                      <a:r>
                        <a:rPr lang="en-US" sz="1400" dirty="0" smtClean="0">
                          <a:effectLst/>
                          <a:latin typeface="Times New Roman" panose="02020603050405020304" pitchFamily="18" charset="0"/>
                          <a:ea typeface="Roboto" panose="020B0604020202020204" charset="0"/>
                          <a:cs typeface="Times New Roman" panose="02020603050405020304" pitchFamily="18" charset="0"/>
                        </a:rPr>
                        <a:t>Percentage                 </a:t>
                      </a:r>
                      <a:endParaRPr lang="en-US" sz="1400" dirty="0">
                        <a:effectLst/>
                        <a:latin typeface="Times New Roman" panose="02020603050405020304" pitchFamily="18" charset="0"/>
                        <a:ea typeface="Roboto" panose="020B060402020202020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Roboto" panose="020B0604020202020204" charset="0"/>
                          <a:cs typeface="Times New Roman" panose="02020603050405020304" pitchFamily="18" charset="0"/>
                        </a:rPr>
                        <a:t>Student percentage of marks secured in Master of technology  </a:t>
                      </a:r>
                    </a:p>
                  </a:txBody>
                  <a:tcPr marL="68580" marR="68580" marT="0" marB="0"/>
                </a:tc>
                <a:extLst>
                  <a:ext uri="{0D108BD9-81ED-4DB2-BD59-A6C34878D82A}">
                    <a16:rowId xmlns:a16="http://schemas.microsoft.com/office/drawing/2014/main" val="223268245"/>
                  </a:ext>
                </a:extLst>
              </a:tr>
              <a:tr h="494822">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Roboto" panose="020B0604020202020204" charset="0"/>
                          <a:cs typeface="Times New Roman" panose="02020603050405020304" pitchFamily="18" charset="0"/>
                        </a:rPr>
                        <a:t>10</a:t>
                      </a:r>
                    </a:p>
                  </a:txBody>
                  <a:tcPr marL="68580" marR="68580" marT="0" marB="0"/>
                </a:tc>
                <a:tc>
                  <a:txBody>
                    <a:bodyPr/>
                    <a:lstStyle/>
                    <a:p>
                      <a:pPr marL="0" marR="0" algn="ctr">
                        <a:lnSpc>
                          <a:spcPct val="107000"/>
                        </a:lnSpc>
                        <a:spcBef>
                          <a:spcPts val="0"/>
                        </a:spcBef>
                        <a:spcAft>
                          <a:spcPts val="0"/>
                        </a:spcAft>
                      </a:pPr>
                      <a:r>
                        <a:rPr lang="en-US" sz="1400" dirty="0" smtClean="0">
                          <a:effectLst/>
                          <a:latin typeface="Times New Roman" panose="02020603050405020304" pitchFamily="18" charset="0"/>
                          <a:ea typeface="Roboto" panose="020B0604020202020204" charset="0"/>
                          <a:cs typeface="Times New Roman" panose="02020603050405020304" pitchFamily="18" charset="0"/>
                        </a:rPr>
                        <a:t>Company</a:t>
                      </a:r>
                      <a:r>
                        <a:rPr lang="en-US" sz="1400" baseline="0" dirty="0" smtClean="0">
                          <a:effectLst/>
                          <a:latin typeface="Times New Roman" panose="02020603050405020304" pitchFamily="18" charset="0"/>
                          <a:ea typeface="Roboto" panose="020B0604020202020204" charset="0"/>
                          <a:cs typeface="Times New Roman" panose="02020603050405020304" pitchFamily="18" charset="0"/>
                        </a:rPr>
                        <a:t> </a:t>
                      </a:r>
                      <a:r>
                        <a:rPr lang="en-US" sz="1400" dirty="0" smtClean="0">
                          <a:effectLst/>
                          <a:latin typeface="Times New Roman" panose="02020603050405020304" pitchFamily="18" charset="0"/>
                          <a:ea typeface="Roboto" panose="020B0604020202020204" charset="0"/>
                          <a:cs typeface="Times New Roman" panose="02020603050405020304" pitchFamily="18" charset="0"/>
                        </a:rPr>
                        <a:t>Sector                     </a:t>
                      </a:r>
                      <a:endParaRPr lang="en-US" sz="1400" dirty="0">
                        <a:effectLst/>
                        <a:latin typeface="Times New Roman" panose="02020603050405020304" pitchFamily="18" charset="0"/>
                        <a:ea typeface="Roboto" panose="020B060402020202020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Roboto" panose="020B0604020202020204" charset="0"/>
                          <a:cs typeface="Times New Roman" panose="02020603050405020304" pitchFamily="18" charset="0"/>
                        </a:rPr>
                        <a:t>Specify the public sector or private sector in which student is </a:t>
                      </a:r>
                      <a:r>
                        <a:rPr lang="en-US" sz="1400" dirty="0" smtClean="0">
                          <a:effectLst/>
                          <a:latin typeface="Times New Roman" panose="02020603050405020304" pitchFamily="18" charset="0"/>
                          <a:ea typeface="Roboto" panose="020B0604020202020204" charset="0"/>
                          <a:cs typeface="Times New Roman" panose="02020603050405020304" pitchFamily="18" charset="0"/>
                        </a:rPr>
                        <a:t>working</a:t>
                      </a:r>
                      <a:endParaRPr lang="en-US" sz="1400" dirty="0">
                        <a:effectLst/>
                        <a:latin typeface="Times New Roman" panose="02020603050405020304" pitchFamily="18" charset="0"/>
                        <a:ea typeface="Roboto" panose="020B0604020202020204" charset="0"/>
                        <a:cs typeface="Times New Roman" panose="02020603050405020304" pitchFamily="18" charset="0"/>
                      </a:endParaRPr>
                    </a:p>
                  </a:txBody>
                  <a:tcPr marL="68580" marR="68580" marT="0" marB="0"/>
                </a:tc>
                <a:extLst>
                  <a:ext uri="{0D108BD9-81ED-4DB2-BD59-A6C34878D82A}">
                    <a16:rowId xmlns:a16="http://schemas.microsoft.com/office/drawing/2014/main" val="406269076"/>
                  </a:ext>
                </a:extLst>
              </a:tr>
              <a:tr h="494822">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Roboto" panose="020B0604020202020204" charset="0"/>
                          <a:cs typeface="Times New Roman" panose="02020603050405020304" pitchFamily="18" charset="0"/>
                        </a:rPr>
                        <a:t>11</a:t>
                      </a:r>
                    </a:p>
                  </a:txBody>
                  <a:tcPr marL="68580" marR="68580" marT="0" marB="0"/>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Roboto" panose="020B0604020202020204" charset="0"/>
                          <a:cs typeface="Times New Roman" panose="02020603050405020304" pitchFamily="18" charset="0"/>
                        </a:rPr>
                        <a:t>Status</a:t>
                      </a:r>
                    </a:p>
                  </a:txBody>
                  <a:tcPr marL="68580" marR="68580" marT="0" marB="0"/>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Roboto" panose="020B0604020202020204" charset="0"/>
                          <a:cs typeface="Times New Roman" panose="02020603050405020304" pitchFamily="18" charset="0"/>
                        </a:rPr>
                        <a:t>Mention status of the student as placed or not placed in placements</a:t>
                      </a:r>
                    </a:p>
                  </a:txBody>
                  <a:tcPr marL="68580" marR="68580" marT="0" marB="0"/>
                </a:tc>
                <a:extLst>
                  <a:ext uri="{0D108BD9-81ED-4DB2-BD59-A6C34878D82A}">
                    <a16:rowId xmlns:a16="http://schemas.microsoft.com/office/drawing/2014/main" val="4268267388"/>
                  </a:ext>
                </a:extLst>
              </a:tr>
              <a:tr h="414875">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Roboto" panose="020B0604020202020204" charset="0"/>
                          <a:cs typeface="Times New Roman" panose="02020603050405020304" pitchFamily="18" charset="0"/>
                        </a:rPr>
                        <a:t>12</a:t>
                      </a:r>
                    </a:p>
                  </a:txBody>
                  <a:tcPr marL="68580" marR="68580" marT="0" marB="0"/>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Roboto" panose="020B0604020202020204" charset="0"/>
                          <a:cs typeface="Times New Roman" panose="02020603050405020304" pitchFamily="18" charset="0"/>
                        </a:rPr>
                        <a:t>Salary</a:t>
                      </a:r>
                    </a:p>
                  </a:txBody>
                  <a:tcPr marL="68580" marR="68580" marT="0" marB="0"/>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Roboto" panose="020B0604020202020204" charset="0"/>
                          <a:cs typeface="Times New Roman" panose="02020603050405020304" pitchFamily="18" charset="0"/>
                        </a:rPr>
                        <a:t>Salary of the student if placed in placements and working for any sector</a:t>
                      </a:r>
                    </a:p>
                  </a:txBody>
                  <a:tcPr marL="68580" marR="68580" marT="0" marB="0"/>
                </a:tc>
                <a:extLst>
                  <a:ext uri="{0D108BD9-81ED-4DB2-BD59-A6C34878D82A}">
                    <a16:rowId xmlns:a16="http://schemas.microsoft.com/office/drawing/2014/main" val="2525462056"/>
                  </a:ext>
                </a:extLst>
              </a:tr>
            </a:tbl>
          </a:graphicData>
        </a:graphic>
      </p:graphicFrame>
      <p:pic>
        <p:nvPicPr>
          <p:cNvPr id="6" name="Google Shape;279;p13"/>
          <p:cNvPicPr preferRelativeResize="0"/>
          <p:nvPr/>
        </p:nvPicPr>
        <p:blipFill>
          <a:blip r:embed="rId2">
            <a:alphaModFix/>
          </a:blip>
          <a:stretch>
            <a:fillRect/>
          </a:stretch>
        </p:blipFill>
        <p:spPr>
          <a:xfrm>
            <a:off x="8123250" y="252377"/>
            <a:ext cx="939678" cy="692396"/>
          </a:xfrm>
          <a:prstGeom prst="rect">
            <a:avLst/>
          </a:prstGeom>
          <a:noFill/>
          <a:ln>
            <a:noFill/>
          </a:ln>
        </p:spPr>
      </p:pic>
      <p:sp>
        <p:nvSpPr>
          <p:cNvPr id="3" name="Rectangle 2"/>
          <p:cNvSpPr/>
          <p:nvPr/>
        </p:nvSpPr>
        <p:spPr>
          <a:xfrm>
            <a:off x="7168534" y="4835723"/>
            <a:ext cx="1237839" cy="307777"/>
          </a:xfrm>
          <a:prstGeom prst="rect">
            <a:avLst/>
          </a:prstGeom>
        </p:spPr>
        <p:txBody>
          <a:bodyPr wrap="none">
            <a:spAutoFit/>
          </a:bodyPr>
          <a:lstStyle/>
          <a:p>
            <a:pPr lvl="0"/>
            <a:r>
              <a:rPr lang="en-US" dirty="0" smtClean="0">
                <a:latin typeface="Times New Roman" panose="02020603050405020304" pitchFamily="18" charset="0"/>
                <a:ea typeface="Maven Pro"/>
                <a:cs typeface="Times New Roman" panose="02020603050405020304" pitchFamily="18" charset="0"/>
                <a:sym typeface="Maven Pro"/>
              </a:rPr>
              <a:t>Nithya Karepe</a:t>
            </a:r>
            <a:endParaRPr lang="en-US" dirty="0">
              <a:latin typeface="Times New Roman" panose="02020603050405020304" pitchFamily="18" charset="0"/>
              <a:ea typeface="Maven Pro"/>
              <a:cs typeface="Times New Roman" panose="02020603050405020304" pitchFamily="18" charset="0"/>
              <a:sym typeface="Maven Pro"/>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37886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TOTAL NUMBER OF RECORDS AND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TOOLS USED IN THE DATA SET</a:t>
            </a:r>
            <a:endParaRPr lang="en-US" dirty="0">
              <a:latin typeface="Times New Roman" panose="02020603050405020304" pitchFamily="18" charset="0"/>
              <a:cs typeface="Times New Roman" panose="02020603050405020304" pitchFamily="18" charset="0"/>
            </a:endParaRPr>
          </a:p>
        </p:txBody>
      </p:sp>
      <p:sp>
        <p:nvSpPr>
          <p:cNvPr id="325" name="Google Shape;325;p18"/>
          <p:cNvSpPr txBox="1">
            <a:spLocks noGrp="1"/>
          </p:cNvSpPr>
          <p:nvPr>
            <p:ph type="body" idx="1"/>
          </p:nvPr>
        </p:nvSpPr>
        <p:spPr>
          <a:xfrm>
            <a:off x="1303800" y="1990050"/>
            <a:ext cx="7041414" cy="2529398"/>
          </a:xfrm>
          <a:prstGeom prst="rect">
            <a:avLst/>
          </a:prstGeom>
        </p:spPr>
        <p:txBody>
          <a:bodyPr spcFirstLastPara="1" wrap="square" lIns="91425" tIns="91425" rIns="91425" bIns="91425" anchor="t" anchorCtr="0">
            <a:noAutofit/>
          </a:bodyPr>
          <a:lstStyle/>
          <a:p>
            <a:pPr marL="361950" lvl="0" indent="-285750" algn="l" rtl="0">
              <a:spcBef>
                <a:spcPts val="0"/>
              </a:spcBef>
              <a:spcAft>
                <a:spcPts val="0"/>
              </a:spcAft>
              <a:buSzPts val="2400"/>
              <a:buFont typeface="Wingdings" panose="05000000000000000000" pitchFamily="2" charset="2"/>
              <a:buChar char="§"/>
            </a:pPr>
            <a:r>
              <a:rPr lang="en" sz="2000" b="1" dirty="0">
                <a:latin typeface="Times New Roman" panose="02020603050405020304" pitchFamily="18" charset="0"/>
                <a:ea typeface="Roboto"/>
                <a:cs typeface="Times New Roman" panose="02020603050405020304" pitchFamily="18" charset="0"/>
                <a:sym typeface="Roboto"/>
              </a:rPr>
              <a:t>Total number of Records:</a:t>
            </a:r>
            <a:endParaRPr sz="2000" b="1" dirty="0">
              <a:latin typeface="Times New Roman" panose="02020603050405020304" pitchFamily="18" charset="0"/>
              <a:ea typeface="Roboto"/>
              <a:cs typeface="Times New Roman" panose="02020603050405020304" pitchFamily="18" charset="0"/>
              <a:sym typeface="Roboto"/>
            </a:endParaRPr>
          </a:p>
          <a:p>
            <a:pPr marL="0" lvl="0" indent="0" algn="l" rtl="0">
              <a:spcBef>
                <a:spcPts val="1600"/>
              </a:spcBef>
              <a:spcAft>
                <a:spcPts val="0"/>
              </a:spcAft>
              <a:buNone/>
            </a:pPr>
            <a:r>
              <a:rPr lang="en" sz="2000" dirty="0">
                <a:latin typeface="Times New Roman" panose="02020603050405020304" pitchFamily="18" charset="0"/>
                <a:ea typeface="Roboto"/>
                <a:cs typeface="Times New Roman" panose="02020603050405020304" pitchFamily="18" charset="0"/>
                <a:sym typeface="Roboto"/>
              </a:rPr>
              <a:t>Total number of records in the data set are 200.</a:t>
            </a:r>
            <a:endParaRPr sz="2000" dirty="0">
              <a:latin typeface="Times New Roman" panose="02020603050405020304" pitchFamily="18" charset="0"/>
              <a:cs typeface="Times New Roman" panose="02020603050405020304" pitchFamily="18" charset="0"/>
            </a:endParaRPr>
          </a:p>
          <a:p>
            <a:pPr marL="361950" lvl="0" indent="-285750" algn="l" rtl="0">
              <a:spcBef>
                <a:spcPts val="1600"/>
              </a:spcBef>
              <a:spcAft>
                <a:spcPts val="0"/>
              </a:spcAft>
              <a:buSzPts val="2400"/>
              <a:buFont typeface="Wingdings" panose="05000000000000000000" pitchFamily="2" charset="2"/>
              <a:buChar char="§"/>
            </a:pPr>
            <a:r>
              <a:rPr lang="en" sz="2000" b="1" dirty="0" smtClean="0">
                <a:latin typeface="Times New Roman" panose="02020603050405020304" pitchFamily="18" charset="0"/>
                <a:ea typeface="Roboto"/>
                <a:cs typeface="Times New Roman" panose="02020603050405020304" pitchFamily="18" charset="0"/>
                <a:sym typeface="Roboto"/>
              </a:rPr>
              <a:t>Data Visualization Tool:</a:t>
            </a:r>
            <a:endParaRPr sz="2000" b="1" dirty="0" smtClean="0">
              <a:latin typeface="Times New Roman" panose="02020603050405020304" pitchFamily="18" charset="0"/>
              <a:ea typeface="Roboto"/>
              <a:cs typeface="Times New Roman" panose="02020603050405020304" pitchFamily="18" charset="0"/>
              <a:sym typeface="Roboto"/>
            </a:endParaRPr>
          </a:p>
          <a:p>
            <a:pPr marL="0" lvl="0" indent="0" algn="l" rtl="0">
              <a:spcBef>
                <a:spcPts val="1600"/>
              </a:spcBef>
              <a:spcAft>
                <a:spcPts val="0"/>
              </a:spcAft>
              <a:buNone/>
            </a:pPr>
            <a:r>
              <a:rPr lang="en" sz="2000" dirty="0" smtClean="0">
                <a:latin typeface="Times New Roman" panose="02020603050405020304" pitchFamily="18" charset="0"/>
                <a:ea typeface="Roboto"/>
                <a:cs typeface="Times New Roman" panose="02020603050405020304" pitchFamily="18" charset="0"/>
                <a:sym typeface="Roboto"/>
              </a:rPr>
              <a:t>We </a:t>
            </a:r>
            <a:r>
              <a:rPr lang="en" sz="2000" dirty="0">
                <a:latin typeface="Times New Roman" panose="02020603050405020304" pitchFamily="18" charset="0"/>
                <a:ea typeface="Roboto"/>
                <a:cs typeface="Times New Roman" panose="02020603050405020304" pitchFamily="18" charset="0"/>
                <a:sym typeface="Roboto"/>
              </a:rPr>
              <a:t>have used </a:t>
            </a:r>
            <a:r>
              <a:rPr lang="en" sz="2000" b="1" dirty="0">
                <a:latin typeface="Times New Roman" panose="02020603050405020304" pitchFamily="18" charset="0"/>
                <a:ea typeface="Roboto"/>
                <a:cs typeface="Times New Roman" panose="02020603050405020304" pitchFamily="18" charset="0"/>
                <a:sym typeface="Roboto"/>
              </a:rPr>
              <a:t>Microsoft Excel</a:t>
            </a:r>
            <a:r>
              <a:rPr lang="en" sz="2000" dirty="0">
                <a:latin typeface="Times New Roman" panose="02020603050405020304" pitchFamily="18" charset="0"/>
                <a:ea typeface="Roboto"/>
                <a:cs typeface="Times New Roman" panose="02020603050405020304" pitchFamily="18" charset="0"/>
                <a:sym typeface="Roboto"/>
              </a:rPr>
              <a:t> to prepare the charts.</a:t>
            </a:r>
            <a:endParaRPr sz="2000" dirty="0">
              <a:latin typeface="Times New Roman" panose="02020603050405020304" pitchFamily="18" charset="0"/>
              <a:ea typeface="Roboto"/>
              <a:cs typeface="Times New Roman" panose="02020603050405020304" pitchFamily="18" charset="0"/>
              <a:sym typeface="Roboto"/>
            </a:endParaRPr>
          </a:p>
          <a:p>
            <a:pPr marL="0" indent="0">
              <a:spcBef>
                <a:spcPts val="1600"/>
              </a:spcBef>
              <a:spcAft>
                <a:spcPts val="1600"/>
              </a:spcAft>
              <a:buNone/>
            </a:pPr>
            <a:endParaRPr lang="en-US" sz="2000" b="1" dirty="0">
              <a:latin typeface="Times New Roman" panose="02020603050405020304" pitchFamily="18" charset="0"/>
              <a:ea typeface="Maven Pro"/>
              <a:cs typeface="Times New Roman" panose="02020603050405020304" pitchFamily="18" charset="0"/>
              <a:sym typeface="Maven Pro"/>
            </a:endParaRPr>
          </a:p>
          <a:p>
            <a:pPr marL="0" lvl="0" indent="0" algn="l" rtl="0">
              <a:spcBef>
                <a:spcPts val="1600"/>
              </a:spcBef>
              <a:spcAft>
                <a:spcPts val="1600"/>
              </a:spcAft>
              <a:buNone/>
            </a:pPr>
            <a:endParaRPr sz="2000" dirty="0">
              <a:latin typeface="Times New Roman" panose="02020603050405020304" pitchFamily="18" charset="0"/>
              <a:cs typeface="Times New Roman" panose="02020603050405020304" pitchFamily="18" charset="0"/>
            </a:endParaRPr>
          </a:p>
        </p:txBody>
      </p:sp>
      <p:pic>
        <p:nvPicPr>
          <p:cNvPr id="4" name="Google Shape;279;p13"/>
          <p:cNvPicPr preferRelativeResize="0"/>
          <p:nvPr/>
        </p:nvPicPr>
        <p:blipFill>
          <a:blip r:embed="rId3">
            <a:alphaModFix/>
          </a:blip>
          <a:stretch>
            <a:fillRect/>
          </a:stretch>
        </p:blipFill>
        <p:spPr>
          <a:xfrm>
            <a:off x="8123250" y="252377"/>
            <a:ext cx="939678" cy="692396"/>
          </a:xfrm>
          <a:prstGeom prst="rect">
            <a:avLst/>
          </a:prstGeom>
          <a:noFill/>
          <a:ln>
            <a:noFill/>
          </a:ln>
        </p:spPr>
      </p:pic>
      <p:sp>
        <p:nvSpPr>
          <p:cNvPr id="2" name="Rectangle 1"/>
          <p:cNvSpPr/>
          <p:nvPr/>
        </p:nvSpPr>
        <p:spPr>
          <a:xfrm>
            <a:off x="7465057" y="4677586"/>
            <a:ext cx="1237839" cy="307777"/>
          </a:xfrm>
          <a:prstGeom prst="rect">
            <a:avLst/>
          </a:prstGeom>
        </p:spPr>
        <p:txBody>
          <a:bodyPr wrap="none">
            <a:spAutoFit/>
          </a:bodyPr>
          <a:lstStyle/>
          <a:p>
            <a:pPr lvl="0"/>
            <a:r>
              <a:rPr lang="en-US" dirty="0">
                <a:latin typeface="Times New Roman" panose="02020603050405020304" pitchFamily="18" charset="0"/>
                <a:ea typeface="Maven Pro"/>
                <a:cs typeface="Times New Roman" panose="02020603050405020304" pitchFamily="18" charset="0"/>
                <a:sym typeface="Maven Pro"/>
              </a:rPr>
              <a:t>Nithya Karepe</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19"/>
          <p:cNvSpPr txBox="1">
            <a:spLocks noGrp="1"/>
          </p:cNvSpPr>
          <p:nvPr>
            <p:ph type="title"/>
          </p:nvPr>
        </p:nvSpPr>
        <p:spPr>
          <a:xfrm>
            <a:off x="1357525" y="598575"/>
            <a:ext cx="7030500" cy="74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GOALS FOR DATA ANALYSIS</a:t>
            </a:r>
            <a:endParaRPr lang="en-US" dirty="0">
              <a:latin typeface="Times New Roman" panose="02020603050405020304" pitchFamily="18" charset="0"/>
              <a:cs typeface="Times New Roman" panose="02020603050405020304" pitchFamily="18" charset="0"/>
            </a:endParaRPr>
          </a:p>
        </p:txBody>
      </p:sp>
      <p:sp>
        <p:nvSpPr>
          <p:cNvPr id="331" name="Google Shape;331;p19"/>
          <p:cNvSpPr txBox="1">
            <a:spLocks noGrp="1"/>
          </p:cNvSpPr>
          <p:nvPr>
            <p:ph type="body" idx="1"/>
          </p:nvPr>
        </p:nvSpPr>
        <p:spPr>
          <a:xfrm>
            <a:off x="1303800" y="1651825"/>
            <a:ext cx="7030500" cy="2879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AutoNum type="arabicPeriod"/>
            </a:pPr>
            <a:r>
              <a:rPr lang="en" sz="2000" dirty="0">
                <a:solidFill>
                  <a:srgbClr val="000000"/>
                </a:solidFill>
                <a:latin typeface="Times New Roman" panose="02020603050405020304" pitchFamily="18" charset="0"/>
                <a:ea typeface="Roboto"/>
                <a:cs typeface="Times New Roman" panose="02020603050405020304" pitchFamily="18" charset="0"/>
                <a:sym typeface="Roboto"/>
              </a:rPr>
              <a:t>Distribution of students with respect to internship and their placement </a:t>
            </a:r>
            <a:r>
              <a:rPr lang="en" sz="2000" dirty="0" smtClean="0">
                <a:solidFill>
                  <a:srgbClr val="000000"/>
                </a:solidFill>
                <a:latin typeface="Times New Roman" panose="02020603050405020304" pitchFamily="18" charset="0"/>
                <a:ea typeface="Roboto"/>
                <a:cs typeface="Times New Roman" panose="02020603050405020304" pitchFamily="18" charset="0"/>
                <a:sym typeface="Roboto"/>
              </a:rPr>
              <a:t>status</a:t>
            </a:r>
          </a:p>
          <a:p>
            <a:pPr marL="457200" lvl="0" indent="-368300" algn="l" rtl="0">
              <a:spcBef>
                <a:spcPts val="0"/>
              </a:spcBef>
              <a:spcAft>
                <a:spcPts val="0"/>
              </a:spcAft>
              <a:buSzPts val="2200"/>
              <a:buFont typeface="Roboto"/>
              <a:buAutoNum type="arabicPeriod"/>
            </a:pPr>
            <a:endParaRPr sz="2000" dirty="0">
              <a:solidFill>
                <a:srgbClr val="000000"/>
              </a:solidFill>
              <a:latin typeface="Times New Roman" panose="02020603050405020304" pitchFamily="18" charset="0"/>
              <a:ea typeface="Roboto"/>
              <a:cs typeface="Times New Roman" panose="02020603050405020304" pitchFamily="18" charset="0"/>
              <a:sym typeface="Roboto"/>
            </a:endParaRPr>
          </a:p>
          <a:p>
            <a:pPr marL="457200" lvl="0" indent="-368300" algn="l" rtl="0">
              <a:spcBef>
                <a:spcPts val="0"/>
              </a:spcBef>
              <a:spcAft>
                <a:spcPts val="0"/>
              </a:spcAft>
              <a:buClr>
                <a:srgbClr val="000000"/>
              </a:buClr>
              <a:buSzPts val="2200"/>
              <a:buFont typeface="Roboto"/>
              <a:buAutoNum type="arabicPeriod"/>
            </a:pPr>
            <a:r>
              <a:rPr lang="en" sz="2000" dirty="0">
                <a:solidFill>
                  <a:srgbClr val="000000"/>
                </a:solidFill>
                <a:latin typeface="Times New Roman" panose="02020603050405020304" pitchFamily="18" charset="0"/>
                <a:ea typeface="Roboto"/>
                <a:cs typeface="Times New Roman" panose="02020603050405020304" pitchFamily="18" charset="0"/>
                <a:sym typeface="Roboto"/>
              </a:rPr>
              <a:t>Highest percentage in each </a:t>
            </a:r>
            <a:r>
              <a:rPr lang="en" sz="2000" dirty="0" smtClean="0">
                <a:solidFill>
                  <a:srgbClr val="000000"/>
                </a:solidFill>
                <a:latin typeface="Times New Roman" panose="02020603050405020304" pitchFamily="18" charset="0"/>
                <a:ea typeface="Roboto"/>
                <a:cs typeface="Times New Roman" panose="02020603050405020304" pitchFamily="18" charset="0"/>
                <a:sym typeface="Roboto"/>
              </a:rPr>
              <a:t>B.Tech stream</a:t>
            </a:r>
          </a:p>
          <a:p>
            <a:pPr marL="457200" lvl="0" indent="-368300" algn="l" rtl="0">
              <a:spcBef>
                <a:spcPts val="0"/>
              </a:spcBef>
              <a:spcAft>
                <a:spcPts val="0"/>
              </a:spcAft>
              <a:buClr>
                <a:srgbClr val="000000"/>
              </a:buClr>
              <a:buSzPts val="2200"/>
              <a:buFont typeface="Roboto"/>
              <a:buAutoNum type="arabicPeriod"/>
            </a:pPr>
            <a:endParaRPr sz="2000" dirty="0">
              <a:solidFill>
                <a:srgbClr val="000000"/>
              </a:solidFill>
              <a:latin typeface="Times New Roman" panose="02020603050405020304" pitchFamily="18" charset="0"/>
              <a:ea typeface="Roboto"/>
              <a:cs typeface="Times New Roman" panose="02020603050405020304" pitchFamily="18" charset="0"/>
              <a:sym typeface="Roboto"/>
            </a:endParaRPr>
          </a:p>
          <a:p>
            <a:pPr marL="457200" lvl="0" indent="-368300" algn="l" rtl="0">
              <a:spcBef>
                <a:spcPts val="0"/>
              </a:spcBef>
              <a:spcAft>
                <a:spcPts val="0"/>
              </a:spcAft>
              <a:buClr>
                <a:srgbClr val="000000"/>
              </a:buClr>
              <a:buSzPts val="2200"/>
              <a:buFont typeface="Roboto"/>
              <a:buAutoNum type="arabicPeriod"/>
            </a:pPr>
            <a:r>
              <a:rPr lang="en" sz="2000" dirty="0">
                <a:solidFill>
                  <a:srgbClr val="000000"/>
                </a:solidFill>
                <a:latin typeface="Times New Roman" panose="02020603050405020304" pitchFamily="18" charset="0"/>
                <a:ea typeface="Roboto"/>
                <a:cs typeface="Times New Roman" panose="02020603050405020304" pitchFamily="18" charset="0"/>
                <a:sym typeface="Roboto"/>
              </a:rPr>
              <a:t>Distribution of placement status of students based on their gender</a:t>
            </a:r>
            <a:endParaRPr sz="2000" dirty="0">
              <a:solidFill>
                <a:srgbClr val="000000"/>
              </a:solidFill>
              <a:latin typeface="Times New Roman" panose="02020603050405020304" pitchFamily="18" charset="0"/>
              <a:ea typeface="Roboto"/>
              <a:cs typeface="Times New Roman" panose="02020603050405020304" pitchFamily="18" charset="0"/>
              <a:sym typeface="Roboto"/>
            </a:endParaRPr>
          </a:p>
          <a:p>
            <a:pPr marL="457200" lvl="0" indent="0" algn="l" rtl="0">
              <a:spcBef>
                <a:spcPts val="1200"/>
              </a:spcBef>
              <a:spcAft>
                <a:spcPts val="1600"/>
              </a:spcAft>
              <a:buNone/>
            </a:pPr>
            <a:endParaRPr sz="2000" dirty="0">
              <a:solidFill>
                <a:srgbClr val="000000"/>
              </a:solidFill>
              <a:latin typeface="Times New Roman" panose="02020603050405020304" pitchFamily="18" charset="0"/>
              <a:ea typeface="Roboto"/>
              <a:cs typeface="Times New Roman" panose="02020603050405020304" pitchFamily="18" charset="0"/>
              <a:sym typeface="Roboto"/>
            </a:endParaRPr>
          </a:p>
        </p:txBody>
      </p:sp>
      <p:sp>
        <p:nvSpPr>
          <p:cNvPr id="332" name="Google Shape;332;p19"/>
          <p:cNvSpPr txBox="1"/>
          <p:nvPr/>
        </p:nvSpPr>
        <p:spPr>
          <a:xfrm>
            <a:off x="6873828" y="4659125"/>
            <a:ext cx="2189100" cy="36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latin typeface="Times New Roman" panose="02020603050405020304" pitchFamily="18" charset="0"/>
                <a:ea typeface="Maven Pro"/>
                <a:cs typeface="Times New Roman" panose="02020603050405020304" pitchFamily="18" charset="0"/>
                <a:sym typeface="Maven Pro"/>
              </a:rPr>
              <a:t>Rohith Chittimalla</a:t>
            </a:r>
            <a:endParaRPr dirty="0">
              <a:latin typeface="Times New Roman" panose="02020603050405020304" pitchFamily="18" charset="0"/>
              <a:ea typeface="Maven Pro"/>
              <a:cs typeface="Times New Roman" panose="02020603050405020304" pitchFamily="18" charset="0"/>
              <a:sym typeface="Maven Pro"/>
            </a:endParaRPr>
          </a:p>
        </p:txBody>
      </p:sp>
      <p:pic>
        <p:nvPicPr>
          <p:cNvPr id="5" name="Google Shape;279;p13"/>
          <p:cNvPicPr preferRelativeResize="0"/>
          <p:nvPr/>
        </p:nvPicPr>
        <p:blipFill>
          <a:blip r:embed="rId3">
            <a:alphaModFix/>
          </a:blip>
          <a:stretch>
            <a:fillRect/>
          </a:stretch>
        </p:blipFill>
        <p:spPr>
          <a:xfrm>
            <a:off x="8123250" y="252377"/>
            <a:ext cx="939678" cy="692396"/>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GOALS FOR DATA ANALYSIS CONT’D</a:t>
            </a:r>
            <a:endParaRPr lang="en-US" sz="2400" dirty="0">
              <a:latin typeface="Times New Roman" panose="02020603050405020304" pitchFamily="18" charset="0"/>
              <a:cs typeface="Times New Roman" panose="02020603050405020304" pitchFamily="18" charset="0"/>
            </a:endParaRPr>
          </a:p>
        </p:txBody>
      </p:sp>
      <p:sp>
        <p:nvSpPr>
          <p:cNvPr id="338" name="Google Shape;338;p20"/>
          <p:cNvSpPr txBox="1">
            <a:spLocks noGrp="1"/>
          </p:cNvSpPr>
          <p:nvPr>
            <p:ph type="body" idx="1"/>
          </p:nvPr>
        </p:nvSpPr>
        <p:spPr>
          <a:xfrm>
            <a:off x="1303800" y="1597875"/>
            <a:ext cx="7030500" cy="25416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Font typeface="Roboto"/>
              <a:buAutoNum type="arabicPeriod" startAt="4"/>
            </a:pPr>
            <a:r>
              <a:rPr lang="en" sz="2000" dirty="0">
                <a:solidFill>
                  <a:srgbClr val="000000"/>
                </a:solidFill>
                <a:latin typeface="Times New Roman" panose="02020603050405020304" pitchFamily="18" charset="0"/>
                <a:ea typeface="Roboto"/>
                <a:cs typeface="Times New Roman" panose="02020603050405020304" pitchFamily="18" charset="0"/>
                <a:sym typeface="Roboto"/>
              </a:rPr>
              <a:t>Distribution of student’s data based on their B_Tech streams and working </a:t>
            </a:r>
            <a:r>
              <a:rPr lang="en" sz="2000" dirty="0" smtClean="0">
                <a:solidFill>
                  <a:srgbClr val="000000"/>
                </a:solidFill>
                <a:latin typeface="Times New Roman" panose="02020603050405020304" pitchFamily="18" charset="0"/>
                <a:ea typeface="Roboto"/>
                <a:cs typeface="Times New Roman" panose="02020603050405020304" pitchFamily="18" charset="0"/>
                <a:sym typeface="Roboto"/>
              </a:rPr>
              <a:t>sectors</a:t>
            </a:r>
          </a:p>
          <a:p>
            <a:pPr marL="457200" lvl="0" indent="-368300" algn="l" rtl="0">
              <a:spcBef>
                <a:spcPts val="0"/>
              </a:spcBef>
              <a:spcAft>
                <a:spcPts val="0"/>
              </a:spcAft>
              <a:buClr>
                <a:srgbClr val="000000"/>
              </a:buClr>
              <a:buSzPts val="2200"/>
              <a:buFont typeface="Roboto"/>
              <a:buAutoNum type="arabicPeriod" startAt="4"/>
            </a:pPr>
            <a:endParaRPr sz="2000" dirty="0">
              <a:solidFill>
                <a:srgbClr val="000000"/>
              </a:solidFill>
              <a:latin typeface="Times New Roman" panose="02020603050405020304" pitchFamily="18" charset="0"/>
              <a:ea typeface="Roboto"/>
              <a:cs typeface="Times New Roman" panose="02020603050405020304" pitchFamily="18" charset="0"/>
              <a:sym typeface="Roboto"/>
            </a:endParaRPr>
          </a:p>
          <a:p>
            <a:pPr marL="457200" lvl="0" indent="-368300" algn="l" rtl="0">
              <a:spcBef>
                <a:spcPts val="0"/>
              </a:spcBef>
              <a:spcAft>
                <a:spcPts val="0"/>
              </a:spcAft>
              <a:buClr>
                <a:srgbClr val="000000"/>
              </a:buClr>
              <a:buSzPts val="2200"/>
              <a:buFont typeface="Roboto"/>
              <a:buAutoNum type="arabicPeriod" startAt="4"/>
            </a:pPr>
            <a:r>
              <a:rPr lang="en" sz="2000" dirty="0">
                <a:solidFill>
                  <a:srgbClr val="000000"/>
                </a:solidFill>
                <a:latin typeface="Times New Roman" panose="02020603050405020304" pitchFamily="18" charset="0"/>
                <a:ea typeface="Roboto"/>
                <a:cs typeface="Times New Roman" panose="02020603050405020304" pitchFamily="18" charset="0"/>
                <a:sym typeface="Roboto"/>
              </a:rPr>
              <a:t>Students who have secured a percent which is greater than or equal to 60 in their placement exam and their placement </a:t>
            </a:r>
            <a:r>
              <a:rPr lang="en" sz="2000" dirty="0" smtClean="0">
                <a:solidFill>
                  <a:srgbClr val="000000"/>
                </a:solidFill>
                <a:latin typeface="Times New Roman" panose="02020603050405020304" pitchFamily="18" charset="0"/>
                <a:ea typeface="Roboto"/>
                <a:cs typeface="Times New Roman" panose="02020603050405020304" pitchFamily="18" charset="0"/>
                <a:sym typeface="Roboto"/>
              </a:rPr>
              <a:t>status</a:t>
            </a:r>
          </a:p>
          <a:p>
            <a:pPr marL="457200" lvl="0" indent="-368300" algn="l" rtl="0">
              <a:spcBef>
                <a:spcPts val="0"/>
              </a:spcBef>
              <a:spcAft>
                <a:spcPts val="0"/>
              </a:spcAft>
              <a:buClr>
                <a:srgbClr val="000000"/>
              </a:buClr>
              <a:buSzPts val="2200"/>
              <a:buFont typeface="Roboto"/>
              <a:buAutoNum type="arabicPeriod" startAt="4"/>
            </a:pPr>
            <a:endParaRPr sz="2000" dirty="0">
              <a:solidFill>
                <a:srgbClr val="000000"/>
              </a:solidFill>
              <a:latin typeface="Times New Roman" panose="02020603050405020304" pitchFamily="18" charset="0"/>
              <a:ea typeface="Roboto"/>
              <a:cs typeface="Times New Roman" panose="02020603050405020304" pitchFamily="18" charset="0"/>
              <a:sym typeface="Roboto"/>
            </a:endParaRPr>
          </a:p>
          <a:p>
            <a:pPr marL="457200" lvl="0" indent="-368300" algn="l" rtl="0">
              <a:spcBef>
                <a:spcPts val="0"/>
              </a:spcBef>
              <a:spcAft>
                <a:spcPts val="0"/>
              </a:spcAft>
              <a:buClr>
                <a:srgbClr val="000000"/>
              </a:buClr>
              <a:buSzPts val="2200"/>
              <a:buFont typeface="Roboto"/>
              <a:buAutoNum type="arabicPeriod" startAt="4"/>
            </a:pPr>
            <a:r>
              <a:rPr lang="en" sz="2000" dirty="0">
                <a:solidFill>
                  <a:srgbClr val="000000"/>
                </a:solidFill>
                <a:latin typeface="Times New Roman" panose="02020603050405020304" pitchFamily="18" charset="0"/>
                <a:ea typeface="Roboto"/>
                <a:cs typeface="Times New Roman" panose="02020603050405020304" pitchFamily="18" charset="0"/>
                <a:sym typeface="Roboto"/>
              </a:rPr>
              <a:t>Distribution of students data based on salary greater than 300,000 and company sector</a:t>
            </a:r>
            <a:endParaRPr sz="2000" dirty="0">
              <a:solidFill>
                <a:srgbClr val="000000"/>
              </a:solidFill>
              <a:latin typeface="Times New Roman" panose="02020603050405020304" pitchFamily="18" charset="0"/>
              <a:ea typeface="Roboto"/>
              <a:cs typeface="Times New Roman" panose="02020603050405020304" pitchFamily="18" charset="0"/>
              <a:sym typeface="Roboto"/>
            </a:endParaRPr>
          </a:p>
        </p:txBody>
      </p:sp>
      <p:sp>
        <p:nvSpPr>
          <p:cNvPr id="339" name="Google Shape;339;p20"/>
          <p:cNvSpPr txBox="1"/>
          <p:nvPr/>
        </p:nvSpPr>
        <p:spPr>
          <a:xfrm>
            <a:off x="6208324" y="4671677"/>
            <a:ext cx="3061800" cy="24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ea typeface="Maven Pro"/>
                <a:cs typeface="Times New Roman" panose="02020603050405020304" pitchFamily="18" charset="0"/>
                <a:sym typeface="Maven Pro"/>
              </a:rPr>
              <a:t>Rohith Chittimalla</a:t>
            </a:r>
            <a:endParaRPr dirty="0">
              <a:latin typeface="Times New Roman" panose="02020603050405020304" pitchFamily="18" charset="0"/>
              <a:ea typeface="Maven Pro"/>
              <a:cs typeface="Times New Roman" panose="02020603050405020304" pitchFamily="18" charset="0"/>
              <a:sym typeface="Maven Pro"/>
            </a:endParaRPr>
          </a:p>
        </p:txBody>
      </p:sp>
      <p:pic>
        <p:nvPicPr>
          <p:cNvPr id="5" name="Google Shape;279;p13"/>
          <p:cNvPicPr preferRelativeResize="0"/>
          <p:nvPr/>
        </p:nvPicPr>
        <p:blipFill>
          <a:blip r:embed="rId3">
            <a:alphaModFix/>
          </a:blip>
          <a:stretch>
            <a:fillRect/>
          </a:stretch>
        </p:blipFill>
        <p:spPr>
          <a:xfrm>
            <a:off x="8123250" y="252377"/>
            <a:ext cx="939678" cy="692396"/>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642</Words>
  <Application>Microsoft Office PowerPoint</Application>
  <PresentationFormat>On-screen Show (16:9)</PresentationFormat>
  <Paragraphs>143</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Maven Pro</vt:lpstr>
      <vt:lpstr>Arial</vt:lpstr>
      <vt:lpstr>Roboto</vt:lpstr>
      <vt:lpstr>Nunito</vt:lpstr>
      <vt:lpstr>Wingdings</vt:lpstr>
      <vt:lpstr>Times New Roman</vt:lpstr>
      <vt:lpstr>Momentum</vt:lpstr>
      <vt:lpstr>FINAL PROJECT MILESTONE 03 </vt:lpstr>
      <vt:lpstr>AGENDA</vt:lpstr>
      <vt:lpstr>TEAM MEMBERS</vt:lpstr>
      <vt:lpstr>EXPLANATION OF DATA SET</vt:lpstr>
      <vt:lpstr>INTRODUCTION OF ATTRIBUTES </vt:lpstr>
      <vt:lpstr>INTRODUCTION OF ATTRIBUTES CONT’D </vt:lpstr>
      <vt:lpstr>TOTAL NUMBER OF RECORDS AND  TOOLS USED IN THE DATA SET</vt:lpstr>
      <vt:lpstr>GOALS FOR DATA ANALYSIS</vt:lpstr>
      <vt:lpstr>GOALS FOR DATA ANALYSIS CONT’D</vt:lpstr>
      <vt:lpstr>GOAL-1 DEMONSTRATION</vt:lpstr>
      <vt:lpstr>GOAL-2 DEMONSTRATION</vt:lpstr>
      <vt:lpstr>GOAL-3 DEMONSTRATION</vt:lpstr>
      <vt:lpstr>GOAL-4 DEMONSTRATION</vt:lpstr>
      <vt:lpstr>GOAL-5 DEMONSTRATION</vt:lpstr>
      <vt:lpstr>GOAL-6 DEMONSTRATION</vt:lpstr>
      <vt:lpstr>LESSONS LEARNED</vt:lpstr>
      <vt:lpstr>CONCLUSION</vt:lpstr>
      <vt:lpstr>REFERENCES TO DATA SET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Milestone 03</dc:title>
  <dc:creator>Mathi,Sai Jyothsna</dc:creator>
  <cp:lastModifiedBy>Chittimalla,Rohith</cp:lastModifiedBy>
  <cp:revision>13</cp:revision>
  <dcterms:modified xsi:type="dcterms:W3CDTF">2020-07-02T01:49:09Z</dcterms:modified>
</cp:coreProperties>
</file>