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9" r:id="rId3"/>
    <p:sldId id="289" r:id="rId4"/>
    <p:sldId id="280" r:id="rId5"/>
    <p:sldId id="268" r:id="rId6"/>
    <p:sldId id="270" r:id="rId7"/>
    <p:sldId id="284" r:id="rId8"/>
    <p:sldId id="285" r:id="rId9"/>
    <p:sldId id="287" r:id="rId10"/>
    <p:sldId id="288" r:id="rId11"/>
    <p:sldId id="290" r:id="rId12"/>
    <p:sldId id="273" r:id="rId13"/>
    <p:sldId id="274" r:id="rId14"/>
    <p:sldId id="291" r:id="rId15"/>
    <p:sldId id="272" r:id="rId16"/>
  </p:sldIdLst>
  <p:sldSz cx="9144000" cy="6858000" type="screen4x3"/>
  <p:notesSz cx="6858000" cy="9077325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8" d="100"/>
          <a:sy n="68" d="100"/>
        </p:scale>
        <p:origin x="1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B7071A5-1FC8-45D0-9F61-633D05AF5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26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628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5946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7097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5953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852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Finding</a:t>
            </a:r>
            <a:r>
              <a:rPr lang="en-US" baseline="0" dirty="0" smtClean="0"/>
              <a:t> all logic errors in a program is a difficult problem.  What is the expected behavior?</a:t>
            </a:r>
          </a:p>
          <a:p>
            <a:r>
              <a:rPr lang="en-US" baseline="0" dirty="0" smtClean="0"/>
              <a:t>What if the program produces an answer that is just slightly wrong?  </a:t>
            </a:r>
            <a:r>
              <a:rPr lang="en-US" baseline="0" smtClean="0"/>
              <a:t>4.5 instead of 4.4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1225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511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586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2942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69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2900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2780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2590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1890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7023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100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618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18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2BD1275-C547-4B93-B19D-DDF864E44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A8B8D-C05D-4B55-B17E-99B880FD3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8EDB4-E3AC-45F9-81F6-6954432F8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43D35-8358-480D-B82C-51B0395EE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C6445-2C3D-4388-B3B6-E77C4EDB0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FC277-4676-49C0-A8AF-125EEAC38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0ECCA-DDA6-4DA8-B316-DEA11354E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0086C-9B12-43A8-B608-17B4CFD13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0E9EB-AD09-4BE3-B61F-6A8E74430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32A2B-0230-4DAF-9178-09DA8AB12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33DA8-57A1-4374-8E6C-7040C7C20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4608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8542C303-6F56-443C-B21F-FD3738A2D1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mtClean="0"/>
              <a:t>Introduction to Java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AB4CA1-5921-48D6-8DBD-BF050FF7304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 smtClean="0">
                <a:latin typeface="Courier New" pitchFamily="49" charset="0"/>
              </a:rPr>
              <a:t>java</a:t>
            </a:r>
            <a:r>
              <a:rPr lang="en-US" dirty="0" smtClean="0"/>
              <a:t> command invokes the Java Virtual Machine to translate the Java bytecode in the class file into machine code and run the </a:t>
            </a:r>
            <a:r>
              <a:rPr lang="en-US" dirty="0" smtClean="0"/>
              <a:t>program.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FBCB4A-DE2E-4D89-A529-3C047FB11D3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 smtClean="0"/>
              <a:t>your program is not correct, errors may </a:t>
            </a:r>
            <a:r>
              <a:rPr lang="en-US" dirty="0" smtClean="0"/>
              <a:t>result.</a:t>
            </a:r>
            <a:endParaRPr lang="en-US" dirty="0" smtClean="0"/>
          </a:p>
          <a:p>
            <a:pPr lvl="1" eaLnBrk="1" hangingPunct="1"/>
            <a:r>
              <a:rPr lang="en-US" dirty="0"/>
              <a:t>A</a:t>
            </a:r>
            <a:r>
              <a:rPr lang="en-US" dirty="0" smtClean="0"/>
              <a:t>t </a:t>
            </a:r>
            <a:r>
              <a:rPr lang="en-US" dirty="0" smtClean="0"/>
              <a:t>compile time</a:t>
            </a:r>
          </a:p>
          <a:p>
            <a:pPr lvl="1" eaLnBrk="1" hangingPunct="1"/>
            <a:r>
              <a:rPr lang="en-US" dirty="0"/>
              <a:t>A</a:t>
            </a:r>
            <a:r>
              <a:rPr lang="en-US" dirty="0" smtClean="0"/>
              <a:t>t </a:t>
            </a:r>
            <a:r>
              <a:rPr lang="en-US" dirty="0" smtClean="0"/>
              <a:t>run time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076C44-F1FD-481D-9AFF-0CE3564142B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Syntax Errors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code </a:t>
            </a:r>
            <a:r>
              <a:rPr lang="en-US" dirty="0" smtClean="0"/>
              <a:t>does not conform to language </a:t>
            </a:r>
            <a:r>
              <a:rPr lang="en-US" dirty="0" smtClean="0"/>
              <a:t>rules.</a:t>
            </a:r>
            <a:endParaRPr lang="en-US" dirty="0" smtClean="0"/>
          </a:p>
          <a:p>
            <a:pPr eaLnBrk="1" hangingPunct="1"/>
            <a:r>
              <a:rPr lang="en-US" dirty="0" smtClean="0"/>
              <a:t>E</a:t>
            </a:r>
            <a:r>
              <a:rPr lang="en-US" dirty="0" smtClean="0"/>
              <a:t>xamples:</a:t>
            </a:r>
            <a:endParaRPr lang="en-US" dirty="0" smtClean="0"/>
          </a:p>
          <a:p>
            <a:pPr lvl="1" eaLnBrk="1" hangingPunct="1"/>
            <a:r>
              <a:rPr lang="en-US" dirty="0"/>
              <a:t>M</a:t>
            </a:r>
            <a:r>
              <a:rPr lang="en-US" dirty="0" smtClean="0"/>
              <a:t>issing </a:t>
            </a:r>
            <a:r>
              <a:rPr lang="en-US" dirty="0" smtClean="0"/>
              <a:t>semicolon at end of statement</a:t>
            </a:r>
          </a:p>
          <a:p>
            <a:pPr lvl="1" eaLnBrk="1" hangingPunct="1"/>
            <a:r>
              <a:rPr lang="en-US" dirty="0"/>
              <a:t>M</a:t>
            </a:r>
            <a:r>
              <a:rPr lang="en-US" dirty="0" smtClean="0"/>
              <a:t>isspelled </a:t>
            </a:r>
            <a:r>
              <a:rPr lang="en-US" dirty="0" smtClean="0"/>
              <a:t>keyword</a:t>
            </a:r>
          </a:p>
          <a:p>
            <a:pPr eaLnBrk="1" hangingPunct="1"/>
            <a:r>
              <a:rPr lang="en-US" dirty="0" smtClean="0"/>
              <a:t>D</a:t>
            </a:r>
            <a:r>
              <a:rPr lang="en-US" dirty="0" smtClean="0"/>
              <a:t>etected </a:t>
            </a:r>
            <a:r>
              <a:rPr lang="en-US" dirty="0" smtClean="0"/>
              <a:t>at compile time</a:t>
            </a:r>
          </a:p>
          <a:p>
            <a:pPr eaLnBrk="1" hangingPunct="1"/>
            <a:r>
              <a:rPr lang="en-US" dirty="0" smtClean="0"/>
              <a:t>Compiler </a:t>
            </a:r>
            <a:r>
              <a:rPr lang="en-US" dirty="0" smtClean="0"/>
              <a:t>reports syntax errors it finds, but does not generate the </a:t>
            </a:r>
            <a:r>
              <a:rPr lang="en-US" b="1" dirty="0" smtClean="0">
                <a:latin typeface="Courier New" pitchFamily="49" charset="0"/>
              </a:rPr>
              <a:t>.class</a:t>
            </a:r>
            <a:r>
              <a:rPr lang="en-US" dirty="0" smtClean="0"/>
              <a:t> file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BCEEE5-E55C-458F-BCAD-66F344EFC67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 Errors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program </a:t>
            </a:r>
            <a:r>
              <a:rPr lang="en-US" dirty="0" smtClean="0"/>
              <a:t>does not do what the programmer </a:t>
            </a:r>
            <a:r>
              <a:rPr lang="en-US" dirty="0" smtClean="0"/>
              <a:t>intended.</a:t>
            </a:r>
            <a:endParaRPr lang="en-US" dirty="0" smtClean="0"/>
          </a:p>
          <a:p>
            <a:pPr eaLnBrk="1" hangingPunct="1"/>
            <a:r>
              <a:rPr lang="en-US" dirty="0" smtClean="0"/>
              <a:t>E</a:t>
            </a:r>
            <a:r>
              <a:rPr lang="en-US" dirty="0" smtClean="0"/>
              <a:t>xamples:</a:t>
            </a:r>
            <a:endParaRPr lang="en-US" dirty="0" smtClean="0"/>
          </a:p>
          <a:p>
            <a:pPr lvl="1" eaLnBrk="1" hangingPunct="1"/>
            <a:r>
              <a:rPr lang="en-US" dirty="0"/>
              <a:t>I</a:t>
            </a:r>
            <a:r>
              <a:rPr lang="en-US" dirty="0" smtClean="0"/>
              <a:t>ncorrect </a:t>
            </a:r>
            <a:r>
              <a:rPr lang="en-US" dirty="0" smtClean="0"/>
              <a:t>formula used in computation</a:t>
            </a:r>
          </a:p>
          <a:p>
            <a:pPr lvl="1" eaLnBrk="1" hangingPunct="1"/>
            <a:r>
              <a:rPr lang="en-US" dirty="0"/>
              <a:t>P</a:t>
            </a:r>
            <a:r>
              <a:rPr lang="en-US" dirty="0" smtClean="0"/>
              <a:t>rogrammer </a:t>
            </a:r>
            <a:r>
              <a:rPr lang="en-US" dirty="0" smtClean="0"/>
              <a:t>types </a:t>
            </a:r>
            <a:r>
              <a:rPr lang="en-US" b="1" dirty="0" smtClean="0">
                <a:latin typeface="Courier New" pitchFamily="49" charset="0"/>
              </a:rPr>
              <a:t>"Hi"</a:t>
            </a:r>
            <a:r>
              <a:rPr lang="en-US" dirty="0" smtClean="0"/>
              <a:t> instead of </a:t>
            </a:r>
            <a:r>
              <a:rPr lang="en-US" b="1" dirty="0" smtClean="0">
                <a:latin typeface="Courier New" pitchFamily="49" charset="0"/>
              </a:rPr>
              <a:t>"Hello"</a:t>
            </a:r>
          </a:p>
          <a:p>
            <a:pPr eaLnBrk="1" hangingPunct="1"/>
            <a:r>
              <a:rPr lang="en-US" dirty="0"/>
              <a:t>D</a:t>
            </a:r>
            <a:r>
              <a:rPr lang="en-US" dirty="0" smtClean="0"/>
              <a:t>etected </a:t>
            </a:r>
            <a:r>
              <a:rPr lang="en-US" dirty="0" smtClean="0"/>
              <a:t>at run-time when</a:t>
            </a:r>
          </a:p>
          <a:p>
            <a:pPr lvl="1" eaLnBrk="1" hangingPunct="1"/>
            <a:r>
              <a:rPr lang="en-US" dirty="0"/>
              <a:t>P</a:t>
            </a:r>
            <a:r>
              <a:rPr lang="en-US" dirty="0" smtClean="0"/>
              <a:t>rogram </a:t>
            </a:r>
            <a:r>
              <a:rPr lang="en-US" dirty="0" smtClean="0"/>
              <a:t>generates an exception</a:t>
            </a:r>
          </a:p>
          <a:p>
            <a:pPr lvl="1" eaLnBrk="1" hangingPunct="1"/>
            <a:r>
              <a:rPr lang="en-US" dirty="0"/>
              <a:t>P</a:t>
            </a:r>
            <a:r>
              <a:rPr lang="en-US" dirty="0" smtClean="0"/>
              <a:t>rogram </a:t>
            </a:r>
            <a:r>
              <a:rPr lang="en-US" dirty="0" smtClean="0"/>
              <a:t>behaves in an unexpected way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2E8E2A-A265-411C-86B0-09F9FD37CB3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Example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public class Greetings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public static void main(String[] </a:t>
            </a:r>
            <a:r>
              <a:rPr lang="en-US" sz="2400" b="1" dirty="0" err="1" smtClean="0">
                <a:latin typeface="Courier New" pitchFamily="49" charset="0"/>
              </a:rPr>
              <a:t>args</a:t>
            </a:r>
            <a:r>
              <a:rPr lang="en-US" sz="2400" b="1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	// Display multiple greetings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	</a:t>
            </a:r>
            <a:r>
              <a:rPr lang="en-US" sz="2400" b="1" dirty="0" err="1" smtClean="0">
                <a:latin typeface="Courier New" pitchFamily="49" charset="0"/>
              </a:rPr>
              <a:t>System.out.print</a:t>
            </a:r>
            <a:r>
              <a:rPr lang="en-US" sz="2400" b="1" dirty="0" smtClean="0">
                <a:latin typeface="Courier New" pitchFamily="49" charset="0"/>
              </a:rPr>
              <a:t>("Hello");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	</a:t>
            </a:r>
            <a:r>
              <a:rPr lang="en-US" sz="2400" b="1" dirty="0" err="1" smtClean="0">
                <a:latin typeface="Courier New" pitchFamily="49" charset="0"/>
              </a:rPr>
              <a:t>System.out.print</a:t>
            </a:r>
            <a:r>
              <a:rPr lang="en-US" sz="2400" b="1" dirty="0" smtClean="0">
                <a:latin typeface="Courier New" pitchFamily="49" charset="0"/>
              </a:rPr>
              <a:t>("Hi");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	</a:t>
            </a:r>
            <a:r>
              <a:rPr lang="en-US" sz="2400" b="1" dirty="0" err="1" smtClean="0">
                <a:latin typeface="Courier New" pitchFamily="49" charset="0"/>
              </a:rPr>
              <a:t>System.out.println</a:t>
            </a:r>
            <a:r>
              <a:rPr lang="en-US" sz="2400" b="1" dirty="0" smtClean="0">
                <a:latin typeface="Courier New" pitchFamily="49" charset="0"/>
              </a:rPr>
              <a:t>("Howdy");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 smtClean="0">
                <a:latin typeface="Courier New" pitchFamily="49" charset="0"/>
              </a:rPr>
              <a:t>		</a:t>
            </a:r>
            <a:r>
              <a:rPr lang="en-US" sz="2400" b="1" dirty="0" err="1" smtClean="0">
                <a:latin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 err="1" smtClean="0">
                <a:latin typeface="Courier New" pitchFamily="49" charset="0"/>
              </a:rPr>
              <a:t>HeyThere</a:t>
            </a:r>
            <a:r>
              <a:rPr lang="en-US" sz="2400" b="1" dirty="0" smtClean="0">
                <a:latin typeface="Courier New" pitchFamily="49" charset="0"/>
              </a:rPr>
              <a:t>"); 	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16390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46525" y="5222875"/>
            <a:ext cx="2396810" cy="120032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OUTPUT</a:t>
            </a:r>
          </a:p>
          <a:p>
            <a:r>
              <a:rPr lang="en-US" b="1" dirty="0" err="1" smtClean="0">
                <a:latin typeface="Courier New" pitchFamily="49" charset="0"/>
              </a:rPr>
              <a:t>HelloHiHowdy</a:t>
            </a:r>
            <a:endParaRPr lang="en-US" b="1" dirty="0" smtClean="0">
              <a:latin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</a:rPr>
              <a:t>HeyThere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6391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15000" y="304800"/>
            <a:ext cx="3140075" cy="1200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/>
              <a:t> produces a new line feed at end of output;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/>
              <a:t> does not </a:t>
            </a:r>
          </a:p>
        </p:txBody>
      </p:sp>
      <p:sp>
        <p:nvSpPr>
          <p:cNvPr id="16392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4953000" y="1524000"/>
            <a:ext cx="1676400" cy="2133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mtClean="0"/>
              <a:t>Introduction to Java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The 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6E8811-16EA-46A4-9D1B-05130075027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Writing a Simple Java Program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</a:t>
            </a:r>
            <a:r>
              <a:rPr lang="en-US" dirty="0" smtClean="0"/>
              <a:t>he task:</a:t>
            </a:r>
          </a:p>
          <a:p>
            <a:pPr lvl="1" eaLnBrk="1" hangingPunct="1"/>
            <a:r>
              <a:rPr lang="en-US" dirty="0"/>
              <a:t>W</a:t>
            </a:r>
            <a:r>
              <a:rPr lang="en-US" dirty="0" smtClean="0"/>
              <a:t>rite a program that displays the message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  Hello</a:t>
            </a:r>
          </a:p>
          <a:p>
            <a:pPr eaLnBrk="1" hangingPunct="1"/>
            <a:r>
              <a:rPr lang="en-US" dirty="0"/>
              <a:t>I</a:t>
            </a:r>
            <a:r>
              <a:rPr lang="en-US" dirty="0" smtClean="0"/>
              <a:t>n order to do this, we </a:t>
            </a:r>
            <a:r>
              <a:rPr lang="en-US" dirty="0" smtClean="0"/>
              <a:t>must</a:t>
            </a:r>
            <a:endParaRPr lang="en-US" dirty="0" smtClean="0"/>
          </a:p>
          <a:p>
            <a:pPr lvl="1" eaLnBrk="1" hangingPunct="1"/>
            <a:r>
              <a:rPr lang="en-US" dirty="0"/>
              <a:t>c</a:t>
            </a:r>
            <a:r>
              <a:rPr lang="en-US" dirty="0" smtClean="0"/>
              <a:t>reate,</a:t>
            </a:r>
          </a:p>
          <a:p>
            <a:pPr lvl="1" eaLnBrk="1" hangingPunct="1"/>
            <a:r>
              <a:rPr lang="en-US" dirty="0" smtClean="0"/>
              <a:t>compile, and</a:t>
            </a:r>
          </a:p>
          <a:p>
            <a:pPr lvl="1" eaLnBrk="1" hangingPunct="1"/>
            <a:r>
              <a:rPr lang="en-US" dirty="0" smtClean="0"/>
              <a:t>execute the program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BBD511-8524-4BAA-ACCE-C546DACCA71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Program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public class SayHello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public static void main(String[] args)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   // display a greeting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 System.out.println("Hello");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  <a:r>
              <a:rPr lang="en-US" sz="2400" smtClean="0">
                <a:latin typeface="Courier New" pitchFamily="49" charset="0"/>
              </a:rPr>
              <a:t> </a:t>
            </a:r>
            <a:endParaRPr lang="en-US" smtClean="0"/>
          </a:p>
        </p:txBody>
      </p:sp>
      <p:sp>
        <p:nvSpPr>
          <p:cNvPr id="5126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19400" y="5257800"/>
            <a:ext cx="27813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Java is case-sensitive</a:t>
            </a:r>
          </a:p>
        </p:txBody>
      </p:sp>
      <p:sp>
        <p:nvSpPr>
          <p:cNvPr id="5127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0" y="304800"/>
            <a:ext cx="2759075" cy="15700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every Java project must have a main method—execution begins here</a:t>
            </a:r>
          </a:p>
        </p:txBody>
      </p:sp>
      <p:sp>
        <p:nvSpPr>
          <p:cNvPr id="5128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5867400" y="1905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9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8600" y="3276600"/>
            <a:ext cx="1325563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comment</a:t>
            </a:r>
          </a:p>
        </p:txBody>
      </p:sp>
      <p:sp>
        <p:nvSpPr>
          <p:cNvPr id="5130" name="Line 1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1524000" y="33528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6EE06-7E6D-47EC-9EEE-60B7D68C298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the Program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U</a:t>
            </a:r>
            <a:r>
              <a:rPr lang="en-US" dirty="0" smtClean="0"/>
              <a:t>se a text editor to create a file containing the </a:t>
            </a:r>
            <a:r>
              <a:rPr lang="en-US" dirty="0" smtClean="0"/>
              <a:t>code.</a:t>
            </a:r>
            <a:endParaRPr lang="en-US" dirty="0" smtClean="0"/>
          </a:p>
          <a:p>
            <a:pPr eaLnBrk="1" hangingPunct="1"/>
            <a:r>
              <a:rPr lang="en-US" dirty="0"/>
              <a:t>T</a:t>
            </a:r>
            <a:r>
              <a:rPr lang="en-US" dirty="0" smtClean="0"/>
              <a:t>he name of the file must be the name of the class (case-sensitive) and have a </a:t>
            </a:r>
            <a:r>
              <a:rPr lang="en-US" b="1" dirty="0" smtClean="0">
                <a:latin typeface="Courier New" pitchFamily="49" charset="0"/>
              </a:rPr>
              <a:t>.java</a:t>
            </a:r>
            <a:r>
              <a:rPr lang="en-US" dirty="0" smtClean="0"/>
              <a:t> </a:t>
            </a:r>
            <a:r>
              <a:rPr lang="en-US" dirty="0" smtClean="0"/>
              <a:t>extension.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 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SayHello.java</a:t>
            </a: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BC91AF-3B45-425A-9034-14CC75085E5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172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Byte Code</a:t>
            </a:r>
          </a:p>
        </p:txBody>
      </p:sp>
      <p:sp>
        <p:nvSpPr>
          <p:cNvPr id="7173" name="Rectangle 1027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</a:t>
            </a:r>
            <a:r>
              <a:rPr lang="en-US" dirty="0" smtClean="0"/>
              <a:t> program written in a high-level language like C, C++, or Java, must be translated to machine language that the processor </a:t>
            </a:r>
            <a:r>
              <a:rPr lang="en-US" dirty="0" smtClean="0"/>
              <a:t>understands.</a:t>
            </a:r>
            <a:endParaRPr lang="en-US" dirty="0" smtClean="0"/>
          </a:p>
          <a:p>
            <a:pPr eaLnBrk="1" hangingPunct="1"/>
            <a:r>
              <a:rPr lang="en-US" dirty="0"/>
              <a:t>W</a:t>
            </a:r>
            <a:r>
              <a:rPr lang="en-US" dirty="0" smtClean="0"/>
              <a:t>ith Java, a compiler translates the source program written in Java into an intermediate language called Java </a:t>
            </a:r>
            <a:r>
              <a:rPr lang="en-US" dirty="0" smtClean="0"/>
              <a:t>bytecode.</a:t>
            </a:r>
            <a:endParaRPr lang="en-US" dirty="0" smtClean="0"/>
          </a:p>
          <a:p>
            <a:pPr lvl="1" eaLnBrk="1" hangingPunct="1"/>
            <a:r>
              <a:rPr lang="en-US" dirty="0"/>
              <a:t>T</a:t>
            </a:r>
            <a:r>
              <a:rPr lang="en-US" dirty="0" smtClean="0"/>
              <a:t>his is code for an abstract </a:t>
            </a:r>
            <a:r>
              <a:rPr lang="en-US" dirty="0" smtClean="0"/>
              <a:t>machine.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70EE62-2738-429F-ACA2-8D7D97B8284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8021638" cy="1143000"/>
          </a:xfrm>
        </p:spPr>
        <p:txBody>
          <a:bodyPr/>
          <a:lstStyle/>
          <a:p>
            <a:pPr eaLnBrk="1" hangingPunct="1"/>
            <a:r>
              <a:rPr lang="en-US" smtClean="0"/>
              <a:t>The Java Virtual Machine (JVM)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 smtClean="0"/>
              <a:t>interpreter, called the Java Virtual Machine, translates each intermediate instruction into machine language that is executed by the actual </a:t>
            </a:r>
            <a:r>
              <a:rPr lang="en-US" dirty="0" smtClean="0"/>
              <a:t>hardware.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smtClean="0"/>
              <a:t>a given program, the Java bytecode generated is the same regardless of the hardware that is being </a:t>
            </a:r>
            <a:r>
              <a:rPr lang="en-US" dirty="0" smtClean="0"/>
              <a:t>used.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JVM takes care of customizing the code to fit particular </a:t>
            </a:r>
            <a:r>
              <a:rPr lang="en-US" dirty="0" smtClean="0"/>
              <a:t>hardware.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A2246B-C489-4C7C-BCB2-4057A2DD230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Compiling and Executing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 smtClean="0"/>
              <a:t>you are working inside an IDE (Integrated Development Environment), a click of a button, or a shortcut-key is all that is </a:t>
            </a:r>
            <a:r>
              <a:rPr lang="en-US" dirty="0" smtClean="0"/>
              <a:t>required.</a:t>
            </a:r>
            <a:endParaRPr lang="en-US" dirty="0" smtClean="0"/>
          </a:p>
          <a:p>
            <a:pPr eaLnBrk="1" hangingPunct="1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 smtClean="0"/>
              <a:t>will use the NetBeans IDE in this </a:t>
            </a:r>
            <a:r>
              <a:rPr lang="en-US" dirty="0" smtClean="0"/>
              <a:t>course.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224F0B-2280-4A89-AFA4-200D5ADFDD8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Compiling and Executing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</a:t>
            </a:r>
            <a:r>
              <a:rPr lang="en-US" dirty="0" smtClean="0"/>
              <a:t>ou </a:t>
            </a:r>
            <a:r>
              <a:rPr lang="en-US" dirty="0" smtClean="0"/>
              <a:t>can also compile and execute a Java program in a command prompt window using the commands </a:t>
            </a:r>
            <a:r>
              <a:rPr lang="en-US" b="1" dirty="0" err="1" smtClean="0">
                <a:latin typeface="Courier New" pitchFamily="49" charset="0"/>
              </a:rPr>
              <a:t>javac</a:t>
            </a:r>
            <a:r>
              <a:rPr lang="en-US" dirty="0" smtClean="0"/>
              <a:t> (to compile) and </a:t>
            </a:r>
            <a:r>
              <a:rPr lang="en-US" b="1" dirty="0" smtClean="0">
                <a:latin typeface="Courier New" pitchFamily="49" charset="0"/>
              </a:rPr>
              <a:t>java</a:t>
            </a:r>
            <a:r>
              <a:rPr lang="en-US" dirty="0" smtClean="0"/>
              <a:t> (to execute</a:t>
            </a:r>
            <a:r>
              <a:rPr lang="en-US" dirty="0" smtClean="0"/>
              <a:t>).</a:t>
            </a:r>
            <a:endParaRPr lang="en-US" dirty="0" smtClean="0"/>
          </a:p>
          <a:p>
            <a:pPr eaLnBrk="1" hangingPunct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smtClean="0"/>
              <a:t>our </a:t>
            </a:r>
            <a:r>
              <a:rPr lang="en-US" dirty="0" smtClean="0"/>
              <a:t>example:</a:t>
            </a: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javac</a:t>
            </a:r>
            <a:r>
              <a:rPr lang="en-US" b="1" dirty="0" smtClean="0">
                <a:latin typeface="Courier New" pitchFamily="49" charset="0"/>
              </a:rPr>
              <a:t> SayHello.java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java </a:t>
            </a:r>
            <a:r>
              <a:rPr lang="en-US" b="1" dirty="0" err="1" smtClean="0">
                <a:latin typeface="Courier New" pitchFamily="49" charset="0"/>
              </a:rPr>
              <a:t>SayHello</a:t>
            </a:r>
            <a:endParaRPr lang="en-US" b="1" dirty="0" smtClean="0">
              <a:latin typeface="Courier New" pitchFamily="49" charset="0"/>
            </a:endParaRPr>
          </a:p>
        </p:txBody>
      </p:sp>
      <p:sp>
        <p:nvSpPr>
          <p:cNvPr id="10246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77000" y="4267200"/>
            <a:ext cx="2073275" cy="8318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file name is case-sensitive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4B0DC4-83D4-426C-B582-40AAB5C52918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javac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Compiles </a:t>
            </a:r>
            <a:r>
              <a:rPr lang="en-US" dirty="0" smtClean="0"/>
              <a:t>a source code file</a:t>
            </a:r>
          </a:p>
          <a:p>
            <a:pPr eaLnBrk="1" hangingPunct="1"/>
            <a:r>
              <a:rPr lang="en-US" dirty="0"/>
              <a:t>C</a:t>
            </a:r>
            <a:r>
              <a:rPr lang="en-US" dirty="0" smtClean="0"/>
              <a:t>reates </a:t>
            </a:r>
            <a:r>
              <a:rPr lang="en-US" dirty="0" smtClean="0"/>
              <a:t>a new file with the same name as the source file and with extension </a:t>
            </a:r>
            <a:r>
              <a:rPr lang="en-US" b="1" dirty="0" smtClean="0">
                <a:latin typeface="Courier New" pitchFamily="49" charset="0"/>
              </a:rPr>
              <a:t>class</a:t>
            </a:r>
            <a:endParaRPr lang="en-US" dirty="0" smtClean="0"/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SayHello.class</a:t>
            </a:r>
            <a:r>
              <a:rPr lang="en-US" dirty="0" smtClean="0"/>
              <a:t> in the example</a:t>
            </a:r>
          </a:p>
          <a:p>
            <a:pPr eaLnBrk="1" hangingPunct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 smtClean="0">
                <a:latin typeface="Courier New" pitchFamily="49" charset="0"/>
              </a:rPr>
              <a:t>class</a:t>
            </a:r>
            <a:r>
              <a:rPr lang="en-US" dirty="0" smtClean="0"/>
              <a:t> file contains the Java bytecode generated by the Java </a:t>
            </a:r>
            <a:r>
              <a:rPr lang="en-US" dirty="0" smtClean="0"/>
              <a:t>compiler.</a:t>
            </a:r>
            <a:endParaRPr lang="en-US" dirty="0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GaryNew">
  <a:themeElements>
    <a:clrScheme name="GaryNew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aryNew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aryNew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Designs\GaryNew.pot</Template>
  <TotalTime>3223</TotalTime>
  <Words>580</Words>
  <Application>Microsoft Office PowerPoint</Application>
  <PresentationFormat>On-screen Show (4:3)</PresentationFormat>
  <Paragraphs>115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Tahoma</vt:lpstr>
      <vt:lpstr>Times New Roman</vt:lpstr>
      <vt:lpstr>Wingdings</vt:lpstr>
      <vt:lpstr>GaryNew</vt:lpstr>
      <vt:lpstr>Introduction to Java</vt:lpstr>
      <vt:lpstr>Writing a Simple Java Program</vt:lpstr>
      <vt:lpstr>The Program</vt:lpstr>
      <vt:lpstr>Creating the Program</vt:lpstr>
      <vt:lpstr>Java Byte Code</vt:lpstr>
      <vt:lpstr>The Java Virtual Machine (JVM)</vt:lpstr>
      <vt:lpstr>Compiling and Executing</vt:lpstr>
      <vt:lpstr>Compiling and Executing</vt:lpstr>
      <vt:lpstr>javac</vt:lpstr>
      <vt:lpstr>java</vt:lpstr>
      <vt:lpstr>Errors</vt:lpstr>
      <vt:lpstr>Syntax Errors</vt:lpstr>
      <vt:lpstr>Logic Errors</vt:lpstr>
      <vt:lpstr>Another Example</vt:lpstr>
      <vt:lpstr>Introduction to Java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Hoot,Charles</cp:lastModifiedBy>
  <cp:revision>341</cp:revision>
  <cp:lastPrinted>2000-01-16T21:57:57Z</cp:lastPrinted>
  <dcterms:created xsi:type="dcterms:W3CDTF">1995-06-02T22:19:30Z</dcterms:created>
  <dcterms:modified xsi:type="dcterms:W3CDTF">2015-09-10T15:47:39Z</dcterms:modified>
</cp:coreProperties>
</file>