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297" r:id="rId2"/>
    <p:sldId id="372" r:id="rId3"/>
    <p:sldId id="340" r:id="rId4"/>
    <p:sldId id="380" r:id="rId5"/>
    <p:sldId id="383" r:id="rId6"/>
    <p:sldId id="381" r:id="rId7"/>
    <p:sldId id="382" r:id="rId8"/>
    <p:sldId id="341" r:id="rId9"/>
    <p:sldId id="373" r:id="rId10"/>
    <p:sldId id="374" r:id="rId11"/>
    <p:sldId id="379" r:id="rId12"/>
    <p:sldId id="384" r:id="rId13"/>
    <p:sldId id="376" r:id="rId14"/>
    <p:sldId id="370" r:id="rId15"/>
    <p:sldId id="371" r:id="rId16"/>
    <p:sldId id="362" r:id="rId17"/>
    <p:sldId id="363" r:id="rId18"/>
    <p:sldId id="377" r:id="rId19"/>
    <p:sldId id="300" r:id="rId20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8" autoAdjust="0"/>
    <p:restoredTop sz="86381" autoAdjust="0"/>
  </p:normalViewPr>
  <p:slideViewPr>
    <p:cSldViewPr>
      <p:cViewPr varScale="1">
        <p:scale>
          <a:sx n="117" d="100"/>
          <a:sy n="117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71D13-3143-4B58-BAB8-3004AF960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2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70C544-BDB0-4AD5-8DCB-24906E8AC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6DB8-B567-4BC5-B039-F4E34810E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A2BFF-1C7A-48C9-AAEF-86007A466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8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BB700-BEA9-4E81-BC80-196633DEE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0284A-A1A7-4C6A-8BD5-FBE3DA7F1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CFC6-CBA0-4C62-A2B3-AD3816D7F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9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48241-C2C0-44A5-A044-6A45607C8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F95A-66BF-447D-8396-7740252AA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DD96-99AC-4984-9E64-92BA1184D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0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ED964-8E04-4A96-BCDF-8EB249A20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8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2AE8-A538-41A4-B850-953F34500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A70E607A-68EE-4F3E-AB63-97D386BA5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hyperlink" Target="http://docs.oracle.com/javase/tutorial/collections/interfaces/index.html" TargetMode="External"/><Relationship Id="rId6" Type="http://schemas.openxmlformats.org/officeDocument/2006/relationships/image" Target="../media/image1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990600"/>
            <a:ext cx="7010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 smtClean="0"/>
              <a:t>Java Collections Framework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2FCB9E-DB90-40A4-B4C5-1E3EA875F6FE}" type="slidenum">
              <a:rPr lang="en-US" altLang="en-US" sz="1400">
                <a:latin typeface="Tahoma" pitchFamily="34" charset="0"/>
              </a:rPr>
              <a:pPr/>
              <a:t>10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List</a:t>
            </a:r>
          </a:p>
          <a:p>
            <a:pPr lvl="1" eaLnBrk="1" hangingPunct="1"/>
            <a:r>
              <a:rPr lang="en-US" altLang="en-US" smtClean="0"/>
              <a:t>duplicate elements allowed</a:t>
            </a:r>
          </a:p>
          <a:p>
            <a:pPr lvl="1" eaLnBrk="1" hangingPunct="1"/>
            <a:r>
              <a:rPr lang="en-US" altLang="en-US" smtClean="0"/>
              <a:t>implemented by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ArrayList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LinkedList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2AFD532-1D3F-453E-AA03-A8E26656B909}" type="slidenum">
              <a:rPr lang="en-US" altLang="en-US" sz="1400">
                <a:latin typeface="Tahoma" pitchFamily="34" charset="0"/>
              </a:rPr>
              <a:pPr/>
              <a:t>11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</a:rPr>
              <a:t>Queue</a:t>
            </a:r>
          </a:p>
          <a:p>
            <a:pPr lvl="1" eaLnBrk="1" hangingPunct="1"/>
            <a:r>
              <a:rPr lang="en-US" altLang="en-US" dirty="0" smtClean="0"/>
              <a:t>designed to hold elements prior to processing</a:t>
            </a:r>
          </a:p>
          <a:p>
            <a:pPr lvl="1" eaLnBrk="1" hangingPunct="1"/>
            <a:r>
              <a:rPr lang="en-US" altLang="en-US" dirty="0" smtClean="0"/>
              <a:t>typically uses a FIFO (first-in-first-out) design so elements are added to the tail of the queue and removed from the front</a:t>
            </a:r>
          </a:p>
          <a:p>
            <a:pPr lvl="1" eaLnBrk="1" hangingPunct="1"/>
            <a:r>
              <a:rPr lang="en-US" altLang="en-US" dirty="0" smtClean="0"/>
              <a:t>implemented by </a:t>
            </a:r>
            <a:r>
              <a:rPr lang="en-US" altLang="en-US" b="1" dirty="0" err="1" smtClean="0">
                <a:latin typeface="Courier New" pitchFamily="49" charset="0"/>
              </a:rPr>
              <a:t>AbstractQueue</a:t>
            </a:r>
            <a:endParaRPr lang="en-US" alt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Deque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 smtClean="0"/>
              <a:t>pronounced as “deck”</a:t>
            </a:r>
          </a:p>
          <a:p>
            <a:pPr lvl="1"/>
            <a:r>
              <a:rPr lang="en-US" dirty="0" smtClean="0"/>
              <a:t>a double-ended queue: can insert and delete elements at either end of the queue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Collections Framework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B700-BEA9-4E81-BC80-196633DEEFD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24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5F4582-1924-4534-92F4-F6D083E32DB4}" type="slidenum">
              <a:rPr lang="en-US" altLang="en-US" sz="1400">
                <a:latin typeface="Tahoma" pitchFamily="34" charset="0"/>
              </a:rPr>
              <a:pPr/>
              <a:t>13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Map</a:t>
            </a:r>
            <a:r>
              <a:rPr lang="en-US" altLang="en-US" smtClean="0"/>
              <a:t> interface</a:t>
            </a:r>
          </a:p>
          <a:p>
            <a:pPr lvl="1" eaLnBrk="1" hangingPunct="1"/>
            <a:r>
              <a:rPr lang="en-US" altLang="en-US" smtClean="0"/>
              <a:t>represents objects that map keys to values</a:t>
            </a:r>
          </a:p>
          <a:p>
            <a:pPr lvl="1" eaLnBrk="1" hangingPunct="1"/>
            <a:r>
              <a:rPr lang="en-US" altLang="en-US" smtClean="0"/>
              <a:t>implemented by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HashMap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TreeMap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5B1D3B5-1F35-48A0-BA18-4B3D69222259}" type="slidenum">
              <a:rPr lang="en-US" altLang="en-US" sz="1400">
                <a:latin typeface="Tahoma" pitchFamily="34" charset="0"/>
              </a:rPr>
              <a:pPr/>
              <a:t>14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provides the abstract class </a:t>
            </a:r>
            <a:r>
              <a:rPr lang="en-US" altLang="en-US" b="1" dirty="0" err="1" smtClean="0">
                <a:latin typeface="Courier New" pitchFamily="49" charset="0"/>
              </a:rPr>
              <a:t>AbstractCollection</a:t>
            </a:r>
            <a:r>
              <a:rPr lang="en-US" altLang="en-US" dirty="0" smtClean="0"/>
              <a:t> that implements </a:t>
            </a:r>
            <a:r>
              <a:rPr lang="en-US" altLang="en-US" b="1" dirty="0" smtClean="0">
                <a:latin typeface="Courier New" pitchFamily="49" charset="0"/>
              </a:rPr>
              <a:t>Collection</a:t>
            </a:r>
            <a:r>
              <a:rPr lang="en-US" altLang="en-US" dirty="0" smtClean="0"/>
              <a:t>, providing implementations for most of the methods in </a:t>
            </a:r>
            <a:r>
              <a:rPr lang="en-US" altLang="en-US" b="1" dirty="0" smtClean="0">
                <a:latin typeface="Courier New" pitchFamily="49" charset="0"/>
              </a:rPr>
              <a:t>Collection</a:t>
            </a:r>
          </a:p>
          <a:p>
            <a:pPr eaLnBrk="1" hangingPunct="1"/>
            <a:r>
              <a:rPr lang="en-US" altLang="en-US" dirty="0" smtClean="0"/>
              <a:t>in addition, </a:t>
            </a:r>
            <a:r>
              <a:rPr lang="en-US" altLang="en-US" b="1" dirty="0" err="1" smtClean="0">
                <a:latin typeface="Courier New" pitchFamily="49" charset="0"/>
              </a:rPr>
              <a:t>AbstractCollection</a:t>
            </a:r>
            <a:r>
              <a:rPr lang="en-US" altLang="en-US" dirty="0" smtClean="0"/>
              <a:t> provides a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 to print collections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E26D5A9-42B2-4FF7-9B60-199622A0F66D}" type="slidenum">
              <a:rPr lang="en-US" altLang="en-US" sz="1400">
                <a:latin typeface="Tahoma" pitchFamily="34" charset="0"/>
              </a:rPr>
              <a:pPr/>
              <a:t>15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method returns a </a:t>
            </a:r>
            <a:r>
              <a:rPr lang="en-US" altLang="en-US" b="1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consisting of the elements in the collection, in the same order as returned by the iterator, separated by commas, and enclosed in square brackets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F1B803-6B1C-4915-A182-7D9CBDE5EC5C}" type="slidenum">
              <a:rPr lang="en-US" altLang="en-US" sz="1400">
                <a:latin typeface="Tahoma" pitchFamily="34" charset="0"/>
              </a:rPr>
              <a:pPr/>
              <a:t>16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Iterators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specifies an </a:t>
            </a:r>
            <a:r>
              <a:rPr lang="en-US" altLang="en-US" b="1" smtClean="0">
                <a:latin typeface="Courier New" pitchFamily="49" charset="0"/>
              </a:rPr>
              <a:t>iterator</a:t>
            </a:r>
            <a:r>
              <a:rPr lang="en-US" altLang="en-US" smtClean="0"/>
              <a:t> method that returns an </a:t>
            </a:r>
            <a:r>
              <a:rPr lang="en-US" altLang="en-US" b="1" smtClean="0">
                <a:latin typeface="Courier New" pitchFamily="49" charset="0"/>
              </a:rPr>
              <a:t>Iterator</a:t>
            </a:r>
            <a:r>
              <a:rPr lang="en-US" altLang="en-US" smtClean="0"/>
              <a:t> over the elements in the class</a:t>
            </a:r>
          </a:p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>
                <a:latin typeface="Courier New" pitchFamily="49" charset="0"/>
              </a:rPr>
              <a:t>Iterator</a:t>
            </a:r>
            <a:r>
              <a:rPr lang="en-US" altLang="en-US" smtClean="0"/>
              <a:t> object has methods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latin typeface="Courier New" pitchFamily="49" charset="0"/>
              </a:rPr>
              <a:t>hasNext</a:t>
            </a:r>
            <a:r>
              <a:rPr lang="en-US" altLang="en-US" smtClean="0"/>
              <a:t> (returns </a:t>
            </a:r>
            <a:r>
              <a:rPr lang="en-US" altLang="en-US" b="1" smtClean="0">
                <a:latin typeface="Courier New" pitchFamily="49" charset="0"/>
              </a:rPr>
              <a:t>true</a:t>
            </a:r>
            <a:r>
              <a:rPr lang="en-US" altLang="en-US" smtClean="0"/>
              <a:t> if there are more elements in the iteration) 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next</a:t>
            </a:r>
            <a:r>
              <a:rPr lang="en-US" altLang="en-US" smtClean="0"/>
              <a:t> (moves to the next element in the iteration)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086A9E-7A53-4921-8F56-8D616BE1D39E}" type="slidenum">
              <a:rPr lang="en-US" altLang="en-US" sz="1400">
                <a:latin typeface="Tahoma" pitchFamily="34" charset="0"/>
              </a:rPr>
              <a:pPr/>
              <a:t>17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assume </a:t>
            </a:r>
            <a:r>
              <a:rPr lang="en-US" altLang="en-US" sz="2800" b="1" smtClean="0">
                <a:latin typeface="Courier New" pitchFamily="49" charset="0"/>
              </a:rPr>
              <a:t>myList</a:t>
            </a:r>
            <a:r>
              <a:rPr lang="en-US" altLang="en-US" sz="2800" smtClean="0"/>
              <a:t> is a list of integers</a:t>
            </a:r>
          </a:p>
          <a:p>
            <a:pPr eaLnBrk="1" hangingPunct="1"/>
            <a:r>
              <a:rPr lang="en-US" altLang="en-US" sz="2800" smtClean="0"/>
              <a:t>this code creates an iterator that will iterate through the list, printing each value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Iterator&lt;Integer&gt; myItr = myList.iterator();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while(myItr.hasNext())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{</a:t>
            </a:r>
            <a:br>
              <a:rPr lang="en-US" altLang="en-US" sz="2400" b="1" smtClean="0">
                <a:latin typeface="Courier New" pitchFamily="49" charset="0"/>
              </a:rPr>
            </a:br>
            <a:r>
              <a:rPr lang="en-US" altLang="en-US" sz="2400" b="1" smtClean="0">
                <a:latin typeface="Courier New" pitchFamily="49" charset="0"/>
              </a:rPr>
              <a:t>System.out.println(myItr.next());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8409273-CE00-43BF-8E97-8A353EDDC3DA}" type="slidenum">
              <a:rPr lang="en-US" altLang="en-US" sz="1400">
                <a:latin typeface="Tahoma" pitchFamily="34" charset="0"/>
              </a:rPr>
              <a:pPr/>
              <a:t>18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for(Integer i : myList)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System.out.println(i);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4813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58070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Note: This example can also be implemented using an enhanced for loop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7315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 smtClean="0"/>
              <a:t>Java Collections Framework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collection</a:t>
            </a:r>
          </a:p>
          <a:p>
            <a:pPr lvl="1" eaLnBrk="1" hangingPunct="1"/>
            <a:r>
              <a:rPr lang="en-US" altLang="en-US" smtClean="0"/>
              <a:t>represents a group of objects, known as its elements</a:t>
            </a:r>
          </a:p>
          <a:p>
            <a:pPr lvl="1" eaLnBrk="1" hangingPunct="1"/>
            <a:r>
              <a:rPr lang="en-US" altLang="en-US" smtClean="0"/>
              <a:t>may or may not allow duplicate elements</a:t>
            </a:r>
          </a:p>
          <a:p>
            <a:pPr lvl="1" eaLnBrk="1" hangingPunct="1"/>
            <a:r>
              <a:rPr lang="en-US" altLang="en-US" smtClean="0"/>
              <a:t>may be ordered or unordered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B5B06E7-D7D0-4237-814B-7109B7864C56}" type="slidenum">
              <a:rPr lang="en-US" altLang="en-US" sz="1400">
                <a:latin typeface="Tahoma" pitchFamily="34" charset="0"/>
              </a:rPr>
              <a:pPr/>
              <a:t>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6312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Collections Framework?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collections framework is a unified architecture for representing and manipulating collections</a:t>
            </a:r>
          </a:p>
          <a:p>
            <a:pPr eaLnBrk="1" hangingPunct="1"/>
            <a:r>
              <a:rPr lang="en-US" altLang="en-US" smtClean="0"/>
              <a:t>the Java Collections Framework (JCF) unifies the Java classes that allow users to manipulate collections of objects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4419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B675F6F-9C1C-4308-8F12-8BFCD824F11D}" type="slidenum">
              <a:rPr lang="en-US" altLang="en-US" sz="1400">
                <a:latin typeface="Tahoma" pitchFamily="34" charset="0"/>
              </a:rPr>
              <a:pPr/>
              <a:t>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Collection Interface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7113" y="1676400"/>
            <a:ext cx="8116887" cy="4608513"/>
          </a:xfrm>
        </p:spPr>
        <p:txBody>
          <a:bodyPr/>
          <a:lstStyle/>
          <a:p>
            <a:pPr eaLnBrk="1" hangingPunct="1"/>
            <a:r>
              <a:rPr lang="en-US" altLang="en-US" smtClean="0"/>
              <a:t>in JCF, interfaces form the basis of the collections framework</a:t>
            </a:r>
          </a:p>
          <a:p>
            <a:pPr eaLnBrk="1" hangingPunct="1"/>
            <a:r>
              <a:rPr lang="en-US" altLang="en-US" smtClean="0"/>
              <a:t>the root interface in the JCF is 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7B6FC6-1A5D-44DD-B5E2-2AD159B28343}" type="slidenum">
              <a:rPr lang="en-US" altLang="en-US" sz="1400">
                <a:latin typeface="Tahoma" pitchFamily="34" charset="0"/>
              </a:rPr>
              <a:pPr/>
              <a:t>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Core Collection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1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see </a:t>
            </a:r>
            <a:r>
              <a:rPr lang="en-US" altLang="en-US" sz="2800" dirty="0" smtClean="0">
                <a:hlinkClick r:id="rId5"/>
              </a:rPr>
              <a:t>http://docs.oracle.com/javase/tutorial/collections/interfaces/index.html </a:t>
            </a:r>
            <a:r>
              <a:rPr lang="en-US" altLang="en-US" sz="2800" dirty="0" smtClean="0"/>
              <a:t>for the Core Collection </a:t>
            </a:r>
            <a:r>
              <a:rPr lang="en-US" altLang="en-US" sz="2800" dirty="0" smtClean="0"/>
              <a:t>Interfaces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352800"/>
            <a:ext cx="801742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Interfaces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35AAC9-9FE0-4C03-A8BF-92C6A329CCDC}" type="slidenum">
              <a:rPr lang="en-US" altLang="en-US" sz="1400">
                <a:latin typeface="Tahoma" pitchFamily="34" charset="0"/>
              </a:rPr>
              <a:pPr/>
              <a:t>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Collection Interface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declares methods useful for handling groups of objects</a:t>
            </a:r>
          </a:p>
          <a:p>
            <a:pPr eaLnBrk="1" hangingPunct="1"/>
            <a:r>
              <a:rPr lang="en-US" altLang="en-US" smtClean="0"/>
              <a:t>any time a class from the Java Collections Framework is used, the programmer knows that all the methods from 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are available and also understands the basic behavior required by the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DD2E10-B406-413C-BD26-6C8C70396A82}" type="slidenum">
              <a:rPr lang="en-US" altLang="en-US" sz="1400">
                <a:latin typeface="Tahoma" pitchFamily="34" charset="0"/>
              </a:rPr>
              <a:pPr/>
              <a:t>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Collection Interface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thus 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supplies a common user interface to users of diverse classes and interfaces such as </a:t>
            </a:r>
            <a:r>
              <a:rPr lang="en-US" altLang="en-US" b="1" smtClean="0">
                <a:latin typeface="Courier New" pitchFamily="49" charset="0"/>
              </a:rPr>
              <a:t>Set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SortedSet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Vector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LinkedList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ArrayList</a:t>
            </a:r>
            <a:r>
              <a:rPr lang="en-US" altLang="en-US" smtClean="0"/>
              <a:t>, and many others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3A187C4-F908-495A-8E54-31105B961486}" type="slidenum">
              <a:rPr lang="en-US" altLang="en-US" sz="1400">
                <a:latin typeface="Tahoma" pitchFamily="34" charset="0"/>
              </a:rPr>
              <a:pPr/>
              <a:t>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</a:rPr>
              <a:t>Collection</a:t>
            </a:r>
            <a:r>
              <a:rPr lang="en-US" altLang="en-US" smtClean="0"/>
              <a:t> interface specifies methods that all implementations must provide, including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isEmpty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add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remove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size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588233-6294-42D8-A34B-4B8F0D1E48F2}" type="slidenum">
              <a:rPr lang="en-US" altLang="en-US" sz="1400">
                <a:latin typeface="Tahoma" pitchFamily="34" charset="0"/>
              </a:rPr>
              <a:pPr/>
              <a:t>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Basic Interfaces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Set</a:t>
            </a:r>
          </a:p>
          <a:p>
            <a:pPr lvl="1" eaLnBrk="1" hangingPunct="1"/>
            <a:r>
              <a:rPr lang="en-US" altLang="en-US" smtClean="0"/>
              <a:t>no duplicate elements</a:t>
            </a:r>
          </a:p>
          <a:p>
            <a:pPr lvl="1" eaLnBrk="1" hangingPunct="1"/>
            <a:r>
              <a:rPr lang="en-US" altLang="en-US" smtClean="0"/>
              <a:t>implemented by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HashSet</a:t>
            </a:r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smtClean="0">
                <a:latin typeface="Courier New" pitchFamily="49" charset="0"/>
              </a:rPr>
              <a:t>   TreeSet</a:t>
            </a:r>
            <a:endParaRPr lang="en-US" altLang="en-US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2715</TotalTime>
  <Words>582</Words>
  <Application>Microsoft Macintosh PowerPoint</Application>
  <PresentationFormat>On-screen Show (4:3)</PresentationFormat>
  <Paragraphs>115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courseSlidesMM</vt:lpstr>
      <vt:lpstr>Java Collections Framework</vt:lpstr>
      <vt:lpstr>Collection</vt:lpstr>
      <vt:lpstr>What is a Collections Framework?</vt:lpstr>
      <vt:lpstr>The Collection Interface</vt:lpstr>
      <vt:lpstr>The Core Collection Interfaces</vt:lpstr>
      <vt:lpstr>The Collection Interface</vt:lpstr>
      <vt:lpstr>The Collection Interface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The toString Method</vt:lpstr>
      <vt:lpstr>The toString Method</vt:lpstr>
      <vt:lpstr>Iterators</vt:lpstr>
      <vt:lpstr>Example</vt:lpstr>
      <vt:lpstr>Example</vt:lpstr>
      <vt:lpstr>Java Collections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ch02AMoreJava</dc:title>
  <dc:creator>Merry McDonald</dc:creator>
  <cp:lastModifiedBy>Merry McDonald</cp:lastModifiedBy>
  <cp:revision>250</cp:revision>
  <cp:lastPrinted>2000-02-11T17:05:28Z</cp:lastPrinted>
  <dcterms:created xsi:type="dcterms:W3CDTF">1997-01-23T02:39:06Z</dcterms:created>
  <dcterms:modified xsi:type="dcterms:W3CDTF">2014-11-03T17:06:40Z</dcterms:modified>
</cp:coreProperties>
</file>