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lF6rR54DMjp2XDT60eUV/uX1A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bd5d82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3bd5d82b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bd5d82b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3bd5d82b5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bd5d82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3bd5d82b5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bd5d82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3bd5d82b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bd5d8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3bd5d82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bd5d82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3bd5d82b5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bd5d82b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3bd5d82b5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bd5d82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3bd5d82b5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3bd5d82b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3bd5d82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bd5d82b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bd5d82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bd5d82b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3bd5d82b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bd5d82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3bd5d82b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bd5d82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3bd5d82b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bd5d82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3bd5d82b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actjs.org/docs/react-dom.html#render" TargetMode="External"/><Relationship Id="rId4" Type="http://schemas.openxmlformats.org/officeDocument/2006/relationships/hyperlink" Target="https://en.wikipedia.org/wiki/Immutable_objec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jscodebit" TargetMode="External"/><Relationship Id="rId4" Type="http://schemas.openxmlformats.org/officeDocument/2006/relationships/hyperlink" Target="https://github.com/GD-Prasad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codementor.io/@seyiadeleke42/setting-up-a-react-development-environment-from-scratch-hbodiez1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98563"/>
            <a:ext cx="91440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7000"/>
              <a:buFont typeface="Times New Roman"/>
              <a:buNone/>
            </a:pPr>
            <a:r>
              <a:rPr lang="en-US" sz="7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Workshop</a:t>
            </a:r>
            <a:endParaRPr sz="70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bd5d82b5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Destructing and Rest/Spread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83bd5d82b5_0_47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const [first, ...restOfItems] = [10, 20, 30, 40];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console.log(first);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console.log(restOfItems);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bd5d82b5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Template Strings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83bd5d82b5_0_53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We can define string literals is JavaScript in single quotes or double quotes. The modern JavaScript has third way of defining strings, which are template Strings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const html = `&lt;div&gt;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${Math.random()}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&lt;/div&gt;`;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html;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bd5d82b5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Classes or Class Components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83bd5d82b5_0_59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Components let you split the UI into independent, reusable pieces, and think about each piece in isolation.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You can also use an ES6 class to define a component: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58" name="Google Shape;158;g83bd5d82b5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66" y="3882675"/>
            <a:ext cx="8419275" cy="2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bd5d82b5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Promises and Async/Await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83bd5d82b5_0_65"/>
          <p:cNvSpPr txBox="1"/>
          <p:nvPr>
            <p:ph idx="1" type="body"/>
          </p:nvPr>
        </p:nvSpPr>
        <p:spPr>
          <a:xfrm>
            <a:off x="838200" y="1539900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To work with asynchronous object we need to deal with promises objects, a promise is an object that might deliver the data at the later point in program.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65" name="Google Shape;165;g83bd5d82b5_0_65"/>
          <p:cNvPicPr preferRelativeResize="0"/>
          <p:nvPr/>
        </p:nvPicPr>
        <p:blipFill rotWithShape="1">
          <a:blip r:embed="rId3">
            <a:alphaModFix/>
          </a:blip>
          <a:srcRect b="0" l="1700" r="-1700" t="0"/>
          <a:stretch/>
        </p:blipFill>
        <p:spPr>
          <a:xfrm>
            <a:off x="1064075" y="3141575"/>
            <a:ext cx="8438475" cy="3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bd5d82b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</a:t>
            </a:r>
            <a:endParaRPr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83bd5d82b5_0_0"/>
          <p:cNvSpPr txBox="1"/>
          <p:nvPr>
            <p:ph idx="1" type="body"/>
          </p:nvPr>
        </p:nvSpPr>
        <p:spPr>
          <a:xfrm>
            <a:off x="838200" y="1825624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 is an XML/HTML-like syntax used by React that extends ECMAScript so that XML/HTML-like text can co-exist with JavaScript/React code. 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Babel is used to transform the java script file into the standard form JavaScript objects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None/>
            </a:pPr>
            <a:r>
              <a:rPr lang="en-US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JSX format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 sz="1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 sz="1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normal JavaScript format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83bd5d82b5_0_0"/>
          <p:cNvSpPr/>
          <p:nvPr/>
        </p:nvSpPr>
        <p:spPr>
          <a:xfrm>
            <a:off x="5967061" y="4163219"/>
            <a:ext cx="4092900" cy="19389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9A8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8959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nav = React.createElement(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"ul"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id: </a:t>
            </a: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"nav"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React.createElement(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C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"li"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800" u="none" cap="none" strike="noStrike">
                <a:solidFill>
                  <a:srgbClr val="F587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React.createElement(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C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"a"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{ href: </a:t>
            </a: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"#"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},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“Home”)));</a:t>
            </a:r>
            <a:endParaRPr/>
          </a:p>
        </p:txBody>
      </p:sp>
      <p:sp>
        <p:nvSpPr>
          <p:cNvPr id="173" name="Google Shape;173;g83bd5d82b5_0_0"/>
          <p:cNvSpPr/>
          <p:nvPr/>
        </p:nvSpPr>
        <p:spPr>
          <a:xfrm>
            <a:off x="1558718" y="4163219"/>
            <a:ext cx="3114600" cy="13851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9A8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8959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nav =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 id=</a:t>
            </a: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"nav"</a:t>
            </a: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2829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&lt;li&gt;&lt;a href=</a:t>
            </a:r>
            <a:r>
              <a:rPr b="0" i="0" lang="en-US" sz="1800" u="none" cap="none" strike="noStrike">
                <a:solidFill>
                  <a:srgbClr val="718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"#"</a:t>
            </a: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&lt;/a&gt;&lt;/li&gt;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g83bd5d82b5_0_0"/>
          <p:cNvCxnSpPr/>
          <p:nvPr/>
        </p:nvCxnSpPr>
        <p:spPr>
          <a:xfrm>
            <a:off x="4673353" y="4855716"/>
            <a:ext cx="129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Rendering Elements</a:t>
            </a:r>
            <a:endParaRPr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the smallest building blocks of React apps.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element describes what you want to see on the screen.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elements, React elements are plain objects, and are cheap to create.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built with just React usually have a single root DOM node. 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id="root"&gt;&lt;/div&gt;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b="0" i="0" lang="en-US" sz="1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render a React element into a root DOM node, pass both to </a:t>
            </a:r>
            <a:r>
              <a:rPr b="0" i="0" lang="en-US" sz="1800" u="sng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ReactDOM.render()</a:t>
            </a:r>
            <a:r>
              <a:rPr b="0" i="0" lang="en-US" sz="1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b="0" i="0" lang="en-US" sz="1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element = &lt;h1&gt;Hello, world&lt;/h1&gt;;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1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ReactDOM.render(element,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</a:pPr>
            <a:r>
              <a:rPr b="0" i="0" lang="en-US" sz="1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document.getElementById('root'));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elements are </a:t>
            </a:r>
            <a:r>
              <a:rPr lang="en-US" sz="1800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immutable</a:t>
            </a: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Once you create an element, you can’t change its children or attributes.</a:t>
            </a:r>
            <a:endParaRPr b="0" i="0" sz="1800" u="none" cap="none" strike="noStrike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Components and Props 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let you split the UI into independent, reusable pieces.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lets us deal about each piece in isolation.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like JavaScript functions. They accept arbitrary inputs (called “props”) and return React elements describing what should appear on the screen.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</a:rPr>
              <a:t>function Welcome (props){ 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</a:rPr>
              <a:t>	return &lt;h1&gt;Hello, {props.name}&lt;/h1&gt;; 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2CC"/>
                </a:solidFill>
              </a:rPr>
              <a:t>	}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Props are Read-Only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React components must act like pure functions with respect to their props.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838200" y="3651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State and Lifecycle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838200" y="1381125"/>
            <a:ext cx="10515600" cy="479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</a:pPr>
            <a:r>
              <a:rPr lang="en-US" sz="1800">
                <a:solidFill>
                  <a:srgbClr val="FFF2CC"/>
                </a:solidFill>
              </a:rPr>
              <a:t>     Component has three states : Mounting, Updating, and Unmounting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</a:rPr>
              <a:t>Mounting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Constructor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Component will Mount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Render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Components Did Mount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</a:rPr>
              <a:t>Updating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Should Component Update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Component Did Update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Component Will Receive Props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 sz="1800">
                <a:solidFill>
                  <a:srgbClr val="FFF2CC"/>
                </a:solidFill>
              </a:rPr>
              <a:t>Unmounting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1400"/>
              <a:buChar char="•"/>
            </a:pPr>
            <a:r>
              <a:rPr lang="en-US" sz="1400">
                <a:solidFill>
                  <a:srgbClr val="FFF2CC"/>
                </a:solidFill>
              </a:rPr>
              <a:t>Component Will Unmount</a:t>
            </a:r>
            <a:endParaRPr sz="1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838200" y="365126"/>
            <a:ext cx="10515600" cy="1041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Times New Roman"/>
              <a:buNone/>
            </a:pPr>
            <a:r>
              <a:rPr lang="en-US" sz="3500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Handlers		</a:t>
            </a:r>
            <a:endParaRPr sz="3500"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38200" y="1547446"/>
            <a:ext cx="10515600" cy="4629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35"/>
              <a:buChar char="•"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Handling with react elements is similar to that of handling event on DOM elements.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Char char="•"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events uses camelCase to name.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Char char="•"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is passed as a event handler.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&lt;button onclick="activateLasers()"&gt;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Activate Lasers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&lt;/button&gt;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HTML code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&lt;button onClick={activateLasers}&gt;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Activate Lasers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b="0" i="0" lang="en-US" sz="2035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&lt;/button&gt;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03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React code</a:t>
            </a:r>
            <a:endParaRPr b="0" i="0" sz="2035" u="none" cap="none" strike="noStrike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2872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rPr lang="en-US" sz="166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665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bd5d82b5_0_93"/>
          <p:cNvSpPr txBox="1"/>
          <p:nvPr>
            <p:ph type="title"/>
          </p:nvPr>
        </p:nvSpPr>
        <p:spPr>
          <a:xfrm>
            <a:off x="838200" y="365126"/>
            <a:ext cx="105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Forms</a:t>
            </a:r>
            <a:r>
              <a:rPr lang="en-US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83bd5d82b5_0_93"/>
          <p:cNvSpPr txBox="1"/>
          <p:nvPr>
            <p:ph idx="1" type="body"/>
          </p:nvPr>
        </p:nvSpPr>
        <p:spPr>
          <a:xfrm>
            <a:off x="838200" y="1547446"/>
            <a:ext cx="105156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2835">
                <a:solidFill>
                  <a:srgbClr val="FFF2CC"/>
                </a:solidFill>
              </a:rPr>
              <a:t>H</a:t>
            </a:r>
            <a:r>
              <a:rPr lang="en-US" sz="2835">
                <a:solidFill>
                  <a:srgbClr val="FFF2CC"/>
                </a:solidFill>
              </a:rPr>
              <a:t>TML form elements work a little bit differently from other DOM elements in React, because form elements naturally keep some internal state. For example, this form in plain HTML accepts a single input value for “userName”:</a:t>
            </a:r>
            <a:endParaRPr sz="283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3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35">
                <a:solidFill>
                  <a:srgbClr val="FFF2CC"/>
                </a:solidFill>
              </a:rPr>
              <a:t>This means that the form component can respond to input changes immediately; for example:</a:t>
            </a:r>
            <a:endParaRPr sz="283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35">
              <a:solidFill>
                <a:srgbClr val="FFF2CC"/>
              </a:solidFill>
            </a:endParaRPr>
          </a:p>
          <a:p>
            <a:pPr indent="-408622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35"/>
              <a:buChar char="•"/>
            </a:pPr>
            <a:r>
              <a:rPr lang="en-US" sz="2835">
                <a:solidFill>
                  <a:srgbClr val="FFF2CC"/>
                </a:solidFill>
              </a:rPr>
              <a:t>in-place feedback, like validation</a:t>
            </a:r>
            <a:endParaRPr sz="2835">
              <a:solidFill>
                <a:srgbClr val="FFF2CC"/>
              </a:solidFill>
            </a:endParaRPr>
          </a:p>
          <a:p>
            <a:pPr indent="-40862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835"/>
              <a:buChar char="•"/>
            </a:pPr>
            <a:r>
              <a:rPr lang="en-US" sz="2835">
                <a:solidFill>
                  <a:srgbClr val="FFF2CC"/>
                </a:solidFill>
              </a:rPr>
              <a:t>disabling the button unless all fields have valid data</a:t>
            </a:r>
            <a:endParaRPr sz="2835">
              <a:solidFill>
                <a:srgbClr val="FFF2CC"/>
              </a:solidFill>
            </a:endParaRPr>
          </a:p>
          <a:p>
            <a:pPr indent="-40862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835"/>
              <a:buChar char="•"/>
            </a:pPr>
            <a:r>
              <a:rPr lang="en-US" sz="2835">
                <a:solidFill>
                  <a:srgbClr val="FFF2CC"/>
                </a:solidFill>
              </a:rPr>
              <a:t>enforcing a specific input format</a:t>
            </a:r>
            <a:endParaRPr sz="2835">
              <a:solidFill>
                <a:srgbClr val="FFF2CC"/>
              </a:solidFill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t/>
            </a:r>
            <a:endParaRPr sz="2835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168150"/>
            <a:ext cx="10515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915875" y="1227200"/>
            <a:ext cx="5958300" cy="5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Soujanya Janapatla 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http://github.com/jscodebit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47100" y="1253250"/>
            <a:ext cx="5958300" cy="5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Prasad Golla Durga</a:t>
            </a:r>
            <a:endParaRPr b="0" i="0" sz="2800" u="none" cap="none" strike="noStrike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https://github.com/GD-Prasad</a:t>
            </a:r>
            <a:endParaRPr sz="2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35505" l="19990" r="20620" t="1046"/>
          <a:stretch/>
        </p:blipFill>
        <p:spPr>
          <a:xfrm>
            <a:off x="1523650" y="2407500"/>
            <a:ext cx="3205175" cy="4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 b="4549" l="0" r="0" t="32003"/>
          <a:stretch/>
        </p:blipFill>
        <p:spPr>
          <a:xfrm>
            <a:off x="7389427" y="2407500"/>
            <a:ext cx="3124848" cy="41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bd5d82b5_0_109"/>
          <p:cNvSpPr txBox="1"/>
          <p:nvPr>
            <p:ph type="title"/>
          </p:nvPr>
        </p:nvSpPr>
        <p:spPr>
          <a:xfrm>
            <a:off x="838200" y="150251"/>
            <a:ext cx="105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Forms</a:t>
            </a:r>
            <a:r>
              <a:rPr lang="en-US" u="sng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5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5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83bd5d82b5_0_109"/>
          <p:cNvSpPr txBox="1"/>
          <p:nvPr>
            <p:ph idx="1" type="body"/>
          </p:nvPr>
        </p:nvSpPr>
        <p:spPr>
          <a:xfrm>
            <a:off x="838200" y="1547446"/>
            <a:ext cx="105156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ts val="2035"/>
              <a:buNone/>
            </a:pPr>
            <a:r>
              <a:rPr lang="en-US" sz="166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65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83bd5d82b5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25" y="1018650"/>
            <a:ext cx="7265750" cy="5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bd5d82b5_0_98"/>
          <p:cNvSpPr txBox="1"/>
          <p:nvPr>
            <p:ph type="title"/>
          </p:nvPr>
        </p:nvSpPr>
        <p:spPr>
          <a:xfrm>
            <a:off x="838200" y="365126"/>
            <a:ext cx="105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Demo App: Github Cards</a:t>
            </a:r>
            <a:endParaRPr u="sng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83bd5d82b5_0_98"/>
          <p:cNvSpPr txBox="1"/>
          <p:nvPr>
            <p:ph idx="1" type="body"/>
          </p:nvPr>
        </p:nvSpPr>
        <p:spPr>
          <a:xfrm>
            <a:off x="838200" y="1547446"/>
            <a:ext cx="105156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t/>
            </a:r>
            <a:endParaRPr sz="166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rPr lang="en-US" sz="2865">
                <a:solidFill>
                  <a:srgbClr val="FFF2CC"/>
                </a:solidFill>
              </a:rPr>
              <a:t>Github URL:</a:t>
            </a:r>
            <a:endParaRPr sz="286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t/>
            </a:r>
            <a:endParaRPr sz="2865">
              <a:solidFill>
                <a:srgbClr val="FFF2CC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rPr lang="en-US" sz="2865">
                <a:solidFill>
                  <a:srgbClr val="FFF2CC"/>
                </a:solidFill>
              </a:rPr>
              <a:t>https://github.com/jscodebit/react_project</a:t>
            </a:r>
            <a:endParaRPr sz="286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t/>
            </a:r>
            <a:endParaRPr sz="286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rPr lang="en-US" sz="2865">
                <a:solidFill>
                  <a:srgbClr val="FFF2CC"/>
                </a:solidFill>
              </a:rPr>
              <a:t>Demo App Link:</a:t>
            </a:r>
            <a:endParaRPr sz="2865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t/>
            </a:r>
            <a:endParaRPr sz="2865">
              <a:solidFill>
                <a:srgbClr val="FFF2CC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665"/>
              <a:buNone/>
            </a:pPr>
            <a:r>
              <a:rPr lang="en-US" sz="2865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https://jscomplete.com/playground/s459989</a:t>
            </a:r>
            <a:endParaRPr sz="2865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3bd5d82b5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g83bd5d82b5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https://jscomplete.com/playground/s459989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https://medium.com/@vikasharry03/react-setup-on-local-computer-912f9a551af3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https://www.codementor.io/@seyiadeleke42/setting-up-a-react-development-environment-from-scratch-hbodiez1c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https://mdbootstrap.com/education/react/agenda-2-concept-review/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https://www.w3schools.com/react/react_intro.asp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>
                <a:solidFill>
                  <a:srgbClr val="FFFFFF"/>
                </a:solidFill>
              </a:rPr>
              <a:t>https://reactjs.org/docs/state-and-lifecycle.html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bd5d82b5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g83bd5d82b5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Please reach out to us incase if you have any questions. We will be glad to assist you with the details.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bd5d82b5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3bd5d82b5_1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Thank You</a:t>
            </a:r>
            <a:endParaRPr sz="6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Agenda	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38975"/>
            <a:ext cx="10515600" cy="5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Installation of react components</a:t>
            </a:r>
            <a:endParaRPr>
              <a:solidFill>
                <a:srgbClr val="FFF2CC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>
                <a:solidFill>
                  <a:srgbClr val="FFF2CC"/>
                </a:solidFill>
              </a:rPr>
              <a:t>Modern Javascript</a:t>
            </a:r>
            <a:endParaRPr>
              <a:solidFill>
                <a:srgbClr val="FFF2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Rendering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Components and Props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State and Lifecycle (super important!)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Handling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Forms</a:t>
            </a:r>
            <a:endParaRPr>
              <a:solidFill>
                <a:srgbClr val="FFF2CC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800"/>
              <a:buChar char="•"/>
            </a:pPr>
            <a:r>
              <a:rPr lang="en-US">
                <a:solidFill>
                  <a:srgbClr val="FFF2CC"/>
                </a:solidFill>
              </a:rPr>
              <a:t>Demo App: Github Card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What is React ?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173950"/>
            <a:ext cx="105156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FFFFFF"/>
                </a:solidFill>
              </a:rPr>
              <a:t>React is a JavaScript library created by Facebook.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FFFFFF"/>
                </a:solidFill>
              </a:rPr>
              <a:t>React is a tool for building UI components.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rgbClr val="FFFFFF"/>
                </a:solidFill>
              </a:rPr>
              <a:t>How does React work?</a:t>
            </a:r>
            <a:endParaRPr sz="4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838200" y="4548050"/>
            <a:ext cx="71265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creates a VIRTUAL DOM in memory.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only changes what needs to be changed.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2CC"/>
                </a:solidFill>
              </a:rPr>
              <a:t>Installation of react components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Install node and npm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- </a:t>
            </a:r>
            <a:r>
              <a:rPr lang="en-US" u="sng">
                <a:solidFill>
                  <a:srgbClr val="FFF2CC"/>
                </a:solidFill>
                <a:hlinkClick r:id="rId3"/>
              </a:rPr>
              <a:t>https://nodejs.org/en/</a:t>
            </a:r>
            <a:r>
              <a:rPr lang="en-US">
                <a:solidFill>
                  <a:srgbClr val="FFF2CC"/>
                </a:solidFill>
              </a:rPr>
              <a:t> (Download link for node and npm)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$ npm init</a:t>
            </a:r>
            <a:endParaRPr>
              <a:solidFill>
                <a:srgbClr val="FFF2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$ npm install –save react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$ npm install –save react – dom</a:t>
            </a:r>
            <a:endParaRPr>
              <a:solidFill>
                <a:srgbClr val="FFF2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Babel and webpack - </a:t>
            </a:r>
            <a:r>
              <a:rPr lang="en-US" u="sng">
                <a:solidFill>
                  <a:srgbClr val="FFF2CC"/>
                </a:solidFill>
                <a:hlinkClick r:id="rId4"/>
              </a:rPr>
              <a:t>https://www.codementor.io/@seyiadeleke42/setting-up-a-react-development-environment-from-scratch-hbodiez1c</a:t>
            </a:r>
            <a:endParaRPr>
              <a:solidFill>
                <a:srgbClr val="FFF2C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800"/>
              <a:buChar char="•"/>
            </a:pPr>
            <a:r>
              <a:rPr lang="en-US">
                <a:solidFill>
                  <a:srgbClr val="FFF2CC"/>
                </a:solidFill>
              </a:rPr>
              <a:t>Code pen (for online eract editor)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Modern JavaScript: ECMAScript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ECMAScript is the language specification used to implement the JavaScript language. However, there are many new features in the latest versions of JavaScript that we'd like to use.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6356625" y="3599100"/>
            <a:ext cx="42615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074375" y="3008225"/>
            <a:ext cx="58371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	Variables and Block Scopes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	Arrow Functions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	Object Literals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	Destructing and Rest/Spread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	Template Strings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	Classes or Class Components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	Promises and Async/Await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bd5d82b5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Variables and Block Scopes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83bd5d82b5_0_26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27" name="Google Shape;127;g83bd5d82b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00181"/>
            <a:ext cx="5693725" cy="4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bd5d82b5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Arrow Functions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83bd5d82b5_0_35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Using inline arrow functions in function components is a good way to achieve some decoupling.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const squarel = (a) =&gt; {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return a*a;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}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const square2 = (a) =&gt; a*a;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const square2 = a =&gt; a*a;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[1,2,3,4].map(a =&gt; console.log(a*a));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bd5d82b5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4400"/>
              <a:buFont typeface="Times New Roman"/>
              <a:buNone/>
            </a:pPr>
            <a:r>
              <a:rPr lang="en-US" u="sng">
                <a:solidFill>
                  <a:srgbClr val="FFFFFF"/>
                </a:solidFill>
              </a:rPr>
              <a:t>Object Literals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83bd5d82b5_0_40"/>
          <p:cNvSpPr txBox="1"/>
          <p:nvPr>
            <p:ph idx="1" type="body"/>
          </p:nvPr>
        </p:nvSpPr>
        <p:spPr>
          <a:xfrm>
            <a:off x="838200" y="1539975"/>
            <a:ext cx="10515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We can create a JavaScript object in a few different ways, but the most common way is to use the object literal.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const mystery = 'answer';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const obj = {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  p1 : 10, //default properties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  p2: 20,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  f1() {},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  f2: () =&gt; {},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  [mystery]: 42, // mystery is defined with dynamic property syntax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highlight>
                  <a:srgbClr val="000000"/>
                </a:highlight>
              </a:rPr>
              <a:t>}</a:t>
            </a:r>
            <a:endParaRPr sz="2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2020-04-18T23:45:13Z</dcterms:created>
  <dc:creator>Golla Durga,Prasad</dc:creator>
</cp:coreProperties>
</file>