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29"/>
  </p:notesMasterIdLst>
  <p:sldIdLst>
    <p:sldId id="256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9" r:id="rId28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ED082-332A-A243-A49F-456025F39ED7}" v="1" dt="2024-08-06T21:37:50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73"/>
  </p:normalViewPr>
  <p:slideViewPr>
    <p:cSldViewPr snapToGrid="0">
      <p:cViewPr varScale="1">
        <p:scale>
          <a:sx n="169" d="100"/>
          <a:sy n="169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4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fa31cf1d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53fa31cf1d_2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53fa31cf1d_2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3fa31cf1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3fa31cf1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3fa31cf1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3fa31cf1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3fa31cf1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3fa31cf1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3fa31cf1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3fa31cf1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3fa31cf1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3fa31cf1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3fa31cf1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3fa31cf1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3fa31cf1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3fa31cf1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3fa31cf1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3fa31cf1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3fa31cf1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3fa31cf1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3fa31cf1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3fa31cf1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3fa31cf1d_2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53fa31cf1d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3fa31cf1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3fa31cf1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3fa31cf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3fa31cf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3fa31cf1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3fa31cf1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3fa31cf1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3fa31cf1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3fa31cf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3fa31cf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3fa31cf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3fa31cf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fa31cf1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3fa31cf1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3fa31cf1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3fa31cf1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fa31cf1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fa31cf1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3fa31cf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3fa31cf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3fa31cf1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3fa31cf1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ndar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ndar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ndara"/>
              <a:buNone/>
              <a:defRPr sz="33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141195" y="4767263"/>
            <a:ext cx="32810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00A69C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1" u="none" strike="noStrike" cap="none">
                <a:solidFill>
                  <a:srgbClr val="00A69C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groupby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hyperlink" Target="https://pandas.pydata.org/docs/reference/api/pandas.DataFrame.pivot_tabl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Series.autocorr.html" TargetMode="External"/><Relationship Id="rId7" Type="http://schemas.openxmlformats.org/officeDocument/2006/relationships/hyperlink" Target="https://campus.datacamp.com/courses/python-for-r-users/pandas?ex=1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images.datacamp.com/image/upload/v1676302204/Marketing/Blog/Pandas_Cheat_Sheet.pdf" TargetMode="External"/><Relationship Id="rId5" Type="http://schemas.openxmlformats.org/officeDocument/2006/relationships/hyperlink" Target="https://pandas.pydata.org/docs/reference/index.html" TargetMode="External"/><Relationship Id="rId4" Type="http://schemas.openxmlformats.org/officeDocument/2006/relationships/hyperlink" Target="https://seaborn.pydata.org/api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duQL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horturl.at/HvS3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pandas.pydata.org/docs/reference/api/pandas.read_csv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pandas.pydata.org/pandas-docs/version/1.5/reference/api/pandas.to_numeric.html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pandas.pydata.org/docs/reference/api/pandas.DataFrame.dropna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reference/api/pandas.DataFrame.plot.line.html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pandas.pydata.org/docs/reference/api/pandas.DataFrame.plot.kd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hyperlink" Target="https://seaborn.pydata.org/generated/seaborn.scatterpl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873450" y="1556475"/>
            <a:ext cx="52338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7A6"/>
              </a:buClr>
              <a:buSzPts val="3600"/>
              <a:buFont typeface="Candara"/>
              <a:buNone/>
            </a:pPr>
            <a:r>
              <a:rPr lang="en" sz="5000" baseline="30000" dirty="0"/>
              <a:t>Python for Time Series</a:t>
            </a:r>
            <a:endParaRPr sz="5000" baseline="30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7A6"/>
              </a:buClr>
              <a:buSzPts val="3600"/>
              <a:buFont typeface="Candara"/>
              <a:buNone/>
            </a:pPr>
            <a:r>
              <a:rPr lang="en" sz="5000" baseline="30000" dirty="0"/>
              <a:t>(supplementary material)</a:t>
            </a:r>
            <a:endParaRPr sz="5000" baseline="30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57A6"/>
              </a:buClr>
              <a:buSzPts val="3600"/>
              <a:buFont typeface="Candara"/>
              <a:buNone/>
            </a:pPr>
            <a:endParaRPr sz="4400" baseline="30000" dirty="0"/>
          </a:p>
        </p:txBody>
      </p:sp>
      <p:pic>
        <p:nvPicPr>
          <p:cNvPr id="132" name="Google Shape;132;p25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5849" t="29682" r="16031" b="30445"/>
          <a:stretch/>
        </p:blipFill>
        <p:spPr>
          <a:xfrm>
            <a:off x="5154293" y="150776"/>
            <a:ext cx="2125959" cy="7155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33" name="Google Shape;133;p25" descr="Logo, company nam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9084" y="150776"/>
            <a:ext cx="1094521" cy="7155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34" name="Google Shape;134;p25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7126" y="150776"/>
            <a:ext cx="2218336" cy="71516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651298"/>
            <a:ext cx="5309038" cy="4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6632090" y="4001845"/>
            <a:ext cx="2503842" cy="11414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"/>
          </p:nvPr>
        </p:nvSpPr>
        <p:spPr>
          <a:xfrm>
            <a:off x="288348" y="3409478"/>
            <a:ext cx="8650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78A"/>
              </a:buClr>
              <a:buSzPts val="1300"/>
              <a:buNone/>
            </a:pPr>
            <a:r>
              <a:rPr lang="en" dirty="0"/>
              <a:t>Prepared by: Dr Nick Lim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78A"/>
              </a:buClr>
              <a:buSzPts val="1300"/>
              <a:buNone/>
            </a:pPr>
            <a:r>
              <a:rPr lang="en" dirty="0"/>
              <a:t>Updated by: Dr Guilherme </a:t>
            </a:r>
            <a:r>
              <a:rPr lang="en" dirty="0" err="1"/>
              <a:t>Cassales</a:t>
            </a:r>
            <a:endParaRPr lang="en" dirty="0"/>
          </a:p>
        </p:txBody>
      </p:sp>
      <p:sp>
        <p:nvSpPr>
          <p:cNvPr id="138" name="Google Shape;138;p25"/>
          <p:cNvSpPr txBox="1"/>
          <p:nvPr/>
        </p:nvSpPr>
        <p:spPr>
          <a:xfrm>
            <a:off x="6818648" y="4726749"/>
            <a:ext cx="2364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07</a:t>
            </a:r>
            <a:r>
              <a:rPr lang="en" baseline="30000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th</a:t>
            </a:r>
            <a:r>
              <a:rPr lang="en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 August 2024</a:t>
            </a:r>
            <a:endParaRPr sz="14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Deriving new columns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75" y="1480344"/>
            <a:ext cx="8839200" cy="85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 Statistics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44"/>
            <a:ext cx="8839199" cy="2228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305200" y="3684550"/>
            <a:ext cx="73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ndara"/>
                <a:ea typeface="Candara"/>
                <a:cs typeface="Candara"/>
                <a:sym typeface="Candara"/>
              </a:rPr>
              <a:t>Also look at mode, quantile, corr, corrwith, value_counts, prod, 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Addressing values in the dataframe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" y="1369236"/>
            <a:ext cx="9143999" cy="61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085789"/>
            <a:ext cx="8839199" cy="59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5" y="3360121"/>
            <a:ext cx="53149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3950671"/>
            <a:ext cx="4572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575" y="2819258"/>
            <a:ext cx="3785924" cy="402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Subsetting the dataframe by condition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9225"/>
            <a:ext cx="70104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Pandas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126550" y="2571750"/>
            <a:ext cx="8850300" cy="206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NZ" u="sng" dirty="0">
                <a:solidFill>
                  <a:schemeClr val="hlink"/>
                </a:solidFill>
              </a:rPr>
              <a:t>https://</a:t>
            </a:r>
            <a:r>
              <a:rPr lang="en-NZ" u="sng" dirty="0" err="1">
                <a:solidFill>
                  <a:schemeClr val="hlink"/>
                </a:solidFill>
              </a:rPr>
              <a:t>pandas.pydata.org</a:t>
            </a:r>
            <a:r>
              <a:rPr lang="en-NZ" u="sng" dirty="0">
                <a:solidFill>
                  <a:schemeClr val="hlink"/>
                </a:solidFill>
              </a:rPr>
              <a:t>/docs/reference/</a:t>
            </a:r>
            <a:r>
              <a:rPr lang="en-NZ" u="sng" dirty="0" err="1">
                <a:solidFill>
                  <a:schemeClr val="hlink"/>
                </a:solidFill>
              </a:rPr>
              <a:t>api</a:t>
            </a:r>
            <a:r>
              <a:rPr lang="en-NZ" u="sng" dirty="0">
                <a:solidFill>
                  <a:schemeClr val="hlink"/>
                </a:solidFill>
              </a:rPr>
              <a:t>/</a:t>
            </a:r>
            <a:r>
              <a:rPr lang="en-NZ" u="sng" dirty="0" err="1">
                <a:solidFill>
                  <a:schemeClr val="hlink"/>
                </a:solidFill>
              </a:rPr>
              <a:t>pandas.to_datetime.html</a:t>
            </a:r>
            <a:endParaRPr dirty="0"/>
          </a:p>
        </p:txBody>
      </p:sp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Converting text to timestamps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565"/>
            <a:ext cx="9144001" cy="95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timestamp as index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2" cy="64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20273"/>
            <a:ext cx="8839202" cy="64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189475" y="2140150"/>
            <a:ext cx="8712900" cy="249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NZ" sz="1800" u="sng" dirty="0">
                <a:solidFill>
                  <a:schemeClr val="hlink"/>
                </a:solidFill>
              </a:rPr>
              <a:t>https://</a:t>
            </a:r>
            <a:r>
              <a:rPr lang="en-NZ" sz="1800" u="sng" dirty="0" err="1">
                <a:solidFill>
                  <a:schemeClr val="hlink"/>
                </a:solidFill>
              </a:rPr>
              <a:t>pandas.pydata.org</a:t>
            </a:r>
            <a:r>
              <a:rPr lang="en-NZ" sz="1800" u="sng" dirty="0">
                <a:solidFill>
                  <a:schemeClr val="hlink"/>
                </a:solidFill>
              </a:rPr>
              <a:t>/docs/reference/</a:t>
            </a:r>
            <a:r>
              <a:rPr lang="en-NZ" sz="1800" u="sng" dirty="0" err="1">
                <a:solidFill>
                  <a:schemeClr val="hlink"/>
                </a:solidFill>
              </a:rPr>
              <a:t>api</a:t>
            </a:r>
            <a:r>
              <a:rPr lang="en-NZ" sz="1800" u="sng" dirty="0">
                <a:solidFill>
                  <a:schemeClr val="hlink"/>
                </a:solidFill>
              </a:rPr>
              <a:t>/</a:t>
            </a:r>
            <a:r>
              <a:rPr lang="en-NZ" sz="1800" u="sng" dirty="0" err="1">
                <a:solidFill>
                  <a:schemeClr val="hlink"/>
                </a:solidFill>
              </a:rPr>
              <a:t>pandas.DataFrame.interpolate.html</a:t>
            </a:r>
            <a:endParaRPr sz="1800" dirty="0"/>
          </a:p>
        </p:txBody>
      </p:sp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Interpolating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0" y="1369223"/>
            <a:ext cx="9144001" cy="669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312625" y="2635025"/>
            <a:ext cx="8433600" cy="84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NZ" sz="2000" u="sng" dirty="0">
                <a:solidFill>
                  <a:schemeClr val="hlink"/>
                </a:solidFill>
              </a:rPr>
              <a:t>https://</a:t>
            </a:r>
            <a:r>
              <a:rPr lang="en-NZ" sz="2000" u="sng" dirty="0" err="1">
                <a:solidFill>
                  <a:schemeClr val="hlink"/>
                </a:solidFill>
              </a:rPr>
              <a:t>pandas.pydata.org</a:t>
            </a:r>
            <a:r>
              <a:rPr lang="en-NZ" sz="2000" u="sng" dirty="0">
                <a:solidFill>
                  <a:schemeClr val="hlink"/>
                </a:solidFill>
              </a:rPr>
              <a:t>/docs/reference/</a:t>
            </a:r>
            <a:r>
              <a:rPr lang="en-NZ" sz="2000" u="sng" dirty="0" err="1">
                <a:solidFill>
                  <a:schemeClr val="hlink"/>
                </a:solidFill>
              </a:rPr>
              <a:t>api</a:t>
            </a:r>
            <a:r>
              <a:rPr lang="en-NZ" sz="2000" u="sng" dirty="0">
                <a:solidFill>
                  <a:schemeClr val="hlink"/>
                </a:solidFill>
              </a:rPr>
              <a:t>/</a:t>
            </a:r>
            <a:r>
              <a:rPr lang="en-NZ" sz="2000" u="sng" dirty="0" err="1">
                <a:solidFill>
                  <a:schemeClr val="hlink"/>
                </a:solidFill>
              </a:rPr>
              <a:t>pandas.DataFrame.rolling.html</a:t>
            </a:r>
            <a:endParaRPr sz="2000" dirty="0"/>
          </a:p>
        </p:txBody>
      </p:sp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Rolling Sums, means, etc…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5" y="1406562"/>
            <a:ext cx="9143999" cy="104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628650" y="3394271"/>
            <a:ext cx="7886700" cy="123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NZ" sz="1800" u="sng" dirty="0">
                <a:solidFill>
                  <a:schemeClr val="hlink"/>
                </a:solidFill>
              </a:rPr>
              <a:t>https://</a:t>
            </a:r>
            <a:r>
              <a:rPr lang="en-NZ" sz="1800" u="sng" dirty="0" err="1">
                <a:solidFill>
                  <a:schemeClr val="hlink"/>
                </a:solidFill>
              </a:rPr>
              <a:t>pandas.pydata.org</a:t>
            </a:r>
            <a:r>
              <a:rPr lang="en-NZ" sz="1800" u="sng" dirty="0">
                <a:solidFill>
                  <a:schemeClr val="hlink"/>
                </a:solidFill>
              </a:rPr>
              <a:t>/docs/reference/</a:t>
            </a:r>
            <a:r>
              <a:rPr lang="en-NZ" sz="1800" u="sng" dirty="0" err="1">
                <a:solidFill>
                  <a:schemeClr val="hlink"/>
                </a:solidFill>
              </a:rPr>
              <a:t>api</a:t>
            </a:r>
            <a:r>
              <a:rPr lang="en-NZ" sz="1800" u="sng" dirty="0">
                <a:solidFill>
                  <a:schemeClr val="hlink"/>
                </a:solidFill>
              </a:rPr>
              <a:t>/</a:t>
            </a:r>
            <a:r>
              <a:rPr lang="en-NZ" sz="1800" u="sng" dirty="0" err="1">
                <a:solidFill>
                  <a:schemeClr val="hlink"/>
                </a:solidFill>
              </a:rPr>
              <a:t>pandas.DataFrame.resample.html</a:t>
            </a:r>
            <a:endParaRPr sz="1800" dirty="0"/>
          </a:p>
        </p:txBody>
      </p:sp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Resampling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5" y="1466001"/>
            <a:ext cx="8582426" cy="16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ndara"/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Pandas: (~30 mins)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Reading data from CSV file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Inspecting Data Frame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Identifying Missing Data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Handling Missing Data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Viewing column statistics, plotting column values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Addressing values in dataframe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Processing columns - deriving new columns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Resampling (cont.)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00" y="1419323"/>
            <a:ext cx="9143999" cy="72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18617"/>
            <a:ext cx="9143999" cy="96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385300" y="2193200"/>
            <a:ext cx="8053800" cy="243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NZ" sz="1800" u="sng" dirty="0">
                <a:solidFill>
                  <a:schemeClr val="hlink"/>
                </a:solidFill>
                <a:hlinkClick r:id="rId3"/>
              </a:rPr>
              <a:t>https://pandas.pydata.org/docs/reference/api/pandas.DataFrame.groupby.html</a:t>
            </a:r>
            <a:endParaRPr lang="en-NZ" sz="18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/>
              <a:t>Also look at</a:t>
            </a:r>
            <a:endParaRPr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NZ" sz="1800" u="sng" dirty="0">
                <a:solidFill>
                  <a:schemeClr val="hlink"/>
                </a:solidFill>
                <a:hlinkClick r:id="rId4"/>
              </a:rPr>
              <a:t>https://pandas.pydata.org/docs/reference/api/pandas.DataFrame.pivot_table.html</a:t>
            </a:r>
            <a:endParaRPr lang="en-NZ" sz="18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NZ" sz="1800" u="sng" dirty="0">
                <a:solidFill>
                  <a:schemeClr val="hlink"/>
                </a:solidFill>
              </a:rPr>
              <a:t>https://</a:t>
            </a:r>
            <a:r>
              <a:rPr lang="en-NZ" sz="1800" u="sng" dirty="0" err="1">
                <a:solidFill>
                  <a:schemeClr val="hlink"/>
                </a:solidFill>
              </a:rPr>
              <a:t>pandas.pydata.org</a:t>
            </a:r>
            <a:r>
              <a:rPr lang="en-NZ" sz="1800" u="sng" dirty="0">
                <a:solidFill>
                  <a:schemeClr val="hlink"/>
                </a:solidFill>
              </a:rPr>
              <a:t>/docs/reference/</a:t>
            </a:r>
            <a:r>
              <a:rPr lang="en-NZ" sz="1800" u="sng" dirty="0" err="1">
                <a:solidFill>
                  <a:schemeClr val="hlink"/>
                </a:solidFill>
              </a:rPr>
              <a:t>api</a:t>
            </a:r>
            <a:r>
              <a:rPr lang="en-NZ" sz="1800" u="sng" dirty="0">
                <a:solidFill>
                  <a:schemeClr val="hlink"/>
                </a:solidFill>
              </a:rPr>
              <a:t>/</a:t>
            </a:r>
            <a:r>
              <a:rPr lang="en-NZ" sz="1800" u="sng" dirty="0" err="1">
                <a:solidFill>
                  <a:schemeClr val="hlink"/>
                </a:solidFill>
              </a:rPr>
              <a:t>pandas.DataFrame.pivot.html</a:t>
            </a:r>
            <a:endParaRPr sz="1800" dirty="0"/>
          </a:p>
        </p:txBody>
      </p:sp>
      <p:sp>
        <p:nvSpPr>
          <p:cNvPr id="301" name="Google Shape;301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2" name="Google Shape;30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00" y="1464479"/>
            <a:ext cx="9144000" cy="53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body" idx="1"/>
          </p:nvPr>
        </p:nvSpPr>
        <p:spPr>
          <a:xfrm>
            <a:off x="320075" y="2084200"/>
            <a:ext cx="8589900" cy="254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NZ" u="sng" dirty="0">
                <a:solidFill>
                  <a:schemeClr val="hlink"/>
                </a:solidFill>
              </a:rPr>
              <a:t>https://</a:t>
            </a:r>
            <a:r>
              <a:rPr lang="en-NZ" u="sng" dirty="0" err="1">
                <a:solidFill>
                  <a:schemeClr val="hlink"/>
                </a:solidFill>
              </a:rPr>
              <a:t>pandas.pydata.org</a:t>
            </a:r>
            <a:r>
              <a:rPr lang="en-NZ" u="sng" dirty="0">
                <a:solidFill>
                  <a:schemeClr val="hlink"/>
                </a:solidFill>
              </a:rPr>
              <a:t>/docs/reference/</a:t>
            </a:r>
            <a:r>
              <a:rPr lang="en-NZ" u="sng" dirty="0" err="1">
                <a:solidFill>
                  <a:schemeClr val="hlink"/>
                </a:solidFill>
              </a:rPr>
              <a:t>api</a:t>
            </a:r>
            <a:r>
              <a:rPr lang="en-NZ" u="sng" dirty="0">
                <a:solidFill>
                  <a:schemeClr val="hlink"/>
                </a:solidFill>
              </a:rPr>
              <a:t>/</a:t>
            </a:r>
            <a:r>
              <a:rPr lang="en-NZ" u="sng" dirty="0" err="1">
                <a:solidFill>
                  <a:schemeClr val="hlink"/>
                </a:solidFill>
              </a:rPr>
              <a:t>pandas.DataFrame.shift.html</a:t>
            </a:r>
            <a:endParaRPr dirty="0"/>
          </a:p>
        </p:txBody>
      </p:sp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Shifting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4429"/>
            <a:ext cx="9144000" cy="53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https://pandas.pydata.org/docs/reference/api/pandas.Series.autocorr.html</a:t>
            </a:r>
            <a:r>
              <a:rPr lang="en" sz="1800" dirty="0"/>
              <a:t> </a:t>
            </a:r>
            <a:endParaRPr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" sz="18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https://seaborn.pydata.org/api.html</a:t>
            </a:r>
            <a:r>
              <a:rPr lang="en" sz="1800" dirty="0"/>
              <a:t> </a:t>
            </a:r>
            <a:endParaRPr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" sz="1800" u="sng" dirty="0">
              <a:solidFill>
                <a:schemeClr val="hlink"/>
              </a:solidFill>
              <a:hlinkClick r:id="rId5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https://pandas.pydata.org/docs/reference/index.html</a:t>
            </a:r>
            <a:endParaRPr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" sz="1800" u="sng" dirty="0">
              <a:solidFill>
                <a:schemeClr val="hlink"/>
              </a:solidFill>
              <a:hlinkClick r:id="rId6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6"/>
              </a:rPr>
              <a:t>https://images.datacamp.com/image/upload/v1676302204/Marketing/Blog/Pandas_Cheat_Sheet.pdf</a:t>
            </a:r>
            <a:endParaRPr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" sz="1800" u="sng" dirty="0">
              <a:solidFill>
                <a:schemeClr val="hlink"/>
              </a:solidFill>
              <a:hlinkClick r:id="rId7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7"/>
              </a:rPr>
              <a:t>https://campus.datacamp.com/courses/python-for-r-users/pandas?ex=11</a:t>
            </a:r>
            <a:r>
              <a:rPr lang="en" sz="1800" dirty="0"/>
              <a:t> </a:t>
            </a:r>
            <a:endParaRPr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Helpful links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628650" y="1217825"/>
            <a:ext cx="7886700" cy="3710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Advanced Pandas: (~20 mins)</a:t>
            </a: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Indexing / Reindexing (with specific focus on time index)</a:t>
            </a: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Resampling, rolling sums, interpolation</a:t>
            </a: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Group by, and Pivot tables/sub-tables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endParaRPr lang="en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endParaRPr lang="en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en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notebook: </a:t>
            </a:r>
            <a:r>
              <a:rPr lang="en-NZ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https://shorturl.at/duQLh</a:t>
            </a:r>
            <a:endParaRPr lang="en-NZ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NZ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presentation: </a:t>
            </a:r>
            <a:r>
              <a:rPr lang="en-NZ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https://shorturl.at/HvS3n</a:t>
            </a:r>
            <a:endParaRPr lang="en-NZ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Contents (cont.)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Pandas : a data processing library that is used for tabular data.</a:t>
            </a:r>
          </a:p>
          <a:p>
            <a:pPr marL="139700" lvl="0" indent="0" algn="just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Matplotlib : a basic python plotting library for visualization, while not as powerful at other libraries, matplotlib provides the foundation for these other libraries.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Seaborn: a more powerful library for data visualization. It has in-built pandas support 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err="1"/>
              <a:t>Numpy</a:t>
            </a:r>
            <a:r>
              <a:rPr lang="en" dirty="0"/>
              <a:t>: a foundational library for mathematical and matrix operations.</a:t>
            </a:r>
            <a:endParaRPr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Useful python libraries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Reading csv files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0" y="1547624"/>
            <a:ext cx="8051950" cy="11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386850" y="3044550"/>
            <a:ext cx="7923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>
                <a:hlinkClick r:id="rId4"/>
              </a:rPr>
              <a:t>https://pandas.pydata.org/docs/reference/api/pandas.read_csv.html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Information on the dataframe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25" y="1368249"/>
            <a:ext cx="7559851" cy="28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/>
          <p:nvPr/>
        </p:nvSpPr>
        <p:spPr>
          <a:xfrm>
            <a:off x="2127600" y="3553175"/>
            <a:ext cx="515700" cy="207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3116175" y="3400775"/>
            <a:ext cx="594000" cy="252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1592175" y="2410175"/>
            <a:ext cx="594000" cy="252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Handling Missing values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44"/>
            <a:ext cx="8839200" cy="14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70190"/>
            <a:ext cx="8839200" cy="116728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134350" y="3988000"/>
            <a:ext cx="76446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300" u="sng" dirty="0">
                <a:solidFill>
                  <a:schemeClr val="hlink"/>
                </a:solidFill>
                <a:hlinkClick r:id="rId5"/>
              </a:rPr>
              <a:t>https://pandas.pydata.org/docs/reference/api/pandas.to_numeric.html</a:t>
            </a:r>
            <a:br>
              <a:rPr lang="en-NZ" sz="1300" u="sng" dirty="0">
                <a:solidFill>
                  <a:schemeClr val="hlink"/>
                </a:solidFill>
                <a:hlinkClick r:id="rId5"/>
              </a:rPr>
            </a:br>
            <a:r>
              <a:rPr lang="en-NZ" sz="1300" u="sng" dirty="0">
                <a:solidFill>
                  <a:schemeClr val="hlink"/>
                </a:solidFill>
              </a:rPr>
              <a:t>https://</a:t>
            </a:r>
            <a:r>
              <a:rPr lang="en-NZ" sz="1300" u="sng" dirty="0" err="1">
                <a:solidFill>
                  <a:schemeClr val="hlink"/>
                </a:solidFill>
              </a:rPr>
              <a:t>pandas.pydata.org</a:t>
            </a:r>
            <a:r>
              <a:rPr lang="en-NZ" sz="1300" u="sng" dirty="0">
                <a:solidFill>
                  <a:schemeClr val="hlink"/>
                </a:solidFill>
              </a:rPr>
              <a:t>/docs/reference/</a:t>
            </a:r>
            <a:r>
              <a:rPr lang="en-NZ" sz="1300" u="sng" dirty="0" err="1">
                <a:solidFill>
                  <a:schemeClr val="hlink"/>
                </a:solidFill>
              </a:rPr>
              <a:t>api</a:t>
            </a:r>
            <a:r>
              <a:rPr lang="en-NZ" sz="1300" u="sng" dirty="0">
                <a:solidFill>
                  <a:schemeClr val="hlink"/>
                </a:solidFill>
              </a:rPr>
              <a:t>/</a:t>
            </a:r>
            <a:r>
              <a:rPr lang="en-NZ" sz="1300" u="sng" dirty="0" err="1">
                <a:solidFill>
                  <a:schemeClr val="hlink"/>
                </a:solidFill>
              </a:rPr>
              <a:t>pandas.DataFrame.replace.html</a:t>
            </a:r>
            <a:endParaRPr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Handling missing values (cont)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5" y="1482582"/>
            <a:ext cx="8856701" cy="4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4132"/>
            <a:ext cx="8839201" cy="42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84852"/>
            <a:ext cx="8839201" cy="42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35572"/>
            <a:ext cx="8839201" cy="42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112675" y="3997200"/>
            <a:ext cx="8686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u="sng" dirty="0">
                <a:solidFill>
                  <a:schemeClr val="hlink"/>
                </a:solidFill>
                <a:hlinkClick r:id="rId7"/>
              </a:rPr>
              <a:t>https://pandas.pydata.org/docs/reference/api/pandas.DataFrame.dropna.html</a:t>
            </a:r>
            <a:endParaRPr lang="en-NZ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u="sng" dirty="0">
                <a:solidFill>
                  <a:schemeClr val="hlink"/>
                </a:solidFill>
              </a:rPr>
              <a:t>https://</a:t>
            </a:r>
            <a:r>
              <a:rPr lang="en-NZ" u="sng" dirty="0" err="1">
                <a:solidFill>
                  <a:schemeClr val="hlink"/>
                </a:solidFill>
              </a:rPr>
              <a:t>pandas.pydata.org</a:t>
            </a:r>
            <a:r>
              <a:rPr lang="en-NZ" u="sng" dirty="0">
                <a:solidFill>
                  <a:schemeClr val="hlink"/>
                </a:solidFill>
              </a:rPr>
              <a:t>/docs/reference/</a:t>
            </a:r>
            <a:r>
              <a:rPr lang="en-NZ" u="sng" dirty="0" err="1">
                <a:solidFill>
                  <a:schemeClr val="hlink"/>
                </a:solidFill>
              </a:rPr>
              <a:t>api</a:t>
            </a:r>
            <a:r>
              <a:rPr lang="en-NZ" u="sng" dirty="0">
                <a:solidFill>
                  <a:schemeClr val="hlink"/>
                </a:solidFill>
              </a:rPr>
              <a:t>/</a:t>
            </a:r>
            <a:r>
              <a:rPr lang="en-NZ" u="sng" dirty="0" err="1">
                <a:solidFill>
                  <a:schemeClr val="hlink"/>
                </a:solidFill>
              </a:rPr>
              <a:t>pandas.DataFrame.fillna.html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Plotting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61124"/>
          <a:stretch/>
        </p:blipFill>
        <p:spPr>
          <a:xfrm>
            <a:off x="0" y="981067"/>
            <a:ext cx="8991600" cy="4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1288"/>
            <a:ext cx="8839201" cy="111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5" y="2422251"/>
            <a:ext cx="8539622" cy="107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5" y="3363013"/>
            <a:ext cx="8934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28575" y="4042250"/>
            <a:ext cx="8839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u="sng" dirty="0">
                <a:solidFill>
                  <a:schemeClr val="hlink"/>
                </a:solidFill>
                <a:hlinkClick r:id="rId7"/>
              </a:rPr>
              <a:t>https://pandas.pydata.org/docs/reference/api/pandas.DataFrame.plot.kde.html</a:t>
            </a:r>
            <a:endParaRPr lang="en-NZ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u="sng" dirty="0">
                <a:solidFill>
                  <a:schemeClr val="hlink"/>
                </a:solidFill>
                <a:hlinkClick r:id="rId8"/>
              </a:rPr>
              <a:t>https://pandas.pydata.org/docs/reference/api/pandas.DataFrame.plot.line.html</a:t>
            </a:r>
            <a:endParaRPr lang="en-NZ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also look 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https://seaborn.pydata.org/generated/seaborn.scatterplot.html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IAO_powerpoint_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0DC553F0088478A49FCAD5A8BBA77" ma:contentTypeVersion="6" ma:contentTypeDescription="Create a new document." ma:contentTypeScope="" ma:versionID="bbb40af99517a7623baf086e5e34fb03">
  <xsd:schema xmlns:xsd="http://www.w3.org/2001/XMLSchema" xmlns:xs="http://www.w3.org/2001/XMLSchema" xmlns:p="http://schemas.microsoft.com/office/2006/metadata/properties" xmlns:ns2="60380813-5507-4aca-b8f5-d3737dd455f6" xmlns:ns3="eb0ac44c-ebbe-493d-8ca7-2f4357150ac7" targetNamespace="http://schemas.microsoft.com/office/2006/metadata/properties" ma:root="true" ma:fieldsID="e478f705486be986cf24c039a485ea1d" ns2:_="" ns3:_="">
    <xsd:import namespace="60380813-5507-4aca-b8f5-d3737dd455f6"/>
    <xsd:import namespace="eb0ac44c-ebbe-493d-8ca7-2f4357150a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80813-5507-4aca-b8f5-d3737dd45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ac44c-ebbe-493d-8ca7-2f4357150ac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E5B9D3-3179-44FA-8B13-F9BC78092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80813-5507-4aca-b8f5-d3737dd455f6"/>
    <ds:schemaRef ds:uri="eb0ac44c-ebbe-493d-8ca7-2f4357150a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9C9038-4F0F-4CE6-A048-215530B00A7B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eb0ac44c-ebbe-493d-8ca7-2f4357150ac7"/>
    <ds:schemaRef ds:uri="60380813-5507-4aca-b8f5-d3737dd455f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8BC49EB-2CF7-4B9C-86B3-C0A643FA4F7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20f5dc3-9452-48e5-9b4f-888df42f7a2d}" enabled="0" method="" siteId="{220f5dc3-9452-48e5-9b4f-888df42f7a2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698</Words>
  <Application>Microsoft Office PowerPoint</Application>
  <PresentationFormat>On-screen Show (16:9)</PresentationFormat>
  <Paragraphs>78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Simple Light</vt:lpstr>
      <vt:lpstr>TAIAO_powerpoint_template</vt:lpstr>
      <vt:lpstr>Python for Time Series (supplementary material) </vt:lpstr>
      <vt:lpstr>Overview</vt:lpstr>
      <vt:lpstr>Contents (cont.)</vt:lpstr>
      <vt:lpstr>Useful python libraries </vt:lpstr>
      <vt:lpstr>Reading csv files</vt:lpstr>
      <vt:lpstr>Information on the dataframe</vt:lpstr>
      <vt:lpstr>Handling Missing values</vt:lpstr>
      <vt:lpstr>Handling missing values (cont)</vt:lpstr>
      <vt:lpstr>Plotting data</vt:lpstr>
      <vt:lpstr>Deriving new columns</vt:lpstr>
      <vt:lpstr>Summary Statistics</vt:lpstr>
      <vt:lpstr>Addressing values in the dataframe</vt:lpstr>
      <vt:lpstr>Subsetting the dataframe by condition</vt:lpstr>
      <vt:lpstr>Advanced Pandas</vt:lpstr>
      <vt:lpstr>Converting text to timestamps</vt:lpstr>
      <vt:lpstr>Using timestamp as index</vt:lpstr>
      <vt:lpstr>Interpolating data</vt:lpstr>
      <vt:lpstr>Rolling Sums, means, etc…</vt:lpstr>
      <vt:lpstr>Resampling</vt:lpstr>
      <vt:lpstr>Resampling (cont.)</vt:lpstr>
      <vt:lpstr>Group by</vt:lpstr>
      <vt:lpstr>Shifting</vt:lpstr>
      <vt:lpstr>Helpful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Time Series (supplementary material) </dc:title>
  <cp:lastModifiedBy>Guilherme Weigert Cassales</cp:lastModifiedBy>
  <cp:revision>3</cp:revision>
  <dcterms:modified xsi:type="dcterms:W3CDTF">2024-08-06T22:20:08Z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0x0101000B60DC553F0088478A49FCAD5A8BBA77</vt:lpwstr>
  </property>
</Properties>
</file>