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B4DC-FA21-4FAA-8FBC-0429F0615B68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78F6F-0565-4FCF-A44A-DC1C6C8A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7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B4DC-FA21-4FAA-8FBC-0429F0615B68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78F6F-0565-4FCF-A44A-DC1C6C8A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B4DC-FA21-4FAA-8FBC-0429F0615B68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78F6F-0565-4FCF-A44A-DC1C6C8A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82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B4DC-FA21-4FAA-8FBC-0429F0615B68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78F6F-0565-4FCF-A44A-DC1C6C8A9CA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3940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B4DC-FA21-4FAA-8FBC-0429F0615B68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78F6F-0565-4FCF-A44A-DC1C6C8A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71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B4DC-FA21-4FAA-8FBC-0429F0615B68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78F6F-0565-4FCF-A44A-DC1C6C8A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91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B4DC-FA21-4FAA-8FBC-0429F0615B68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78F6F-0565-4FCF-A44A-DC1C6C8A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62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B4DC-FA21-4FAA-8FBC-0429F0615B68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78F6F-0565-4FCF-A44A-DC1C6C8A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47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B4DC-FA21-4FAA-8FBC-0429F0615B68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78F6F-0565-4FCF-A44A-DC1C6C8A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0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B4DC-FA21-4FAA-8FBC-0429F0615B68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78F6F-0565-4FCF-A44A-DC1C6C8A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B4DC-FA21-4FAA-8FBC-0429F0615B68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78F6F-0565-4FCF-A44A-DC1C6C8A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6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B4DC-FA21-4FAA-8FBC-0429F0615B68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78F6F-0565-4FCF-A44A-DC1C6C8A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5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B4DC-FA21-4FAA-8FBC-0429F0615B68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78F6F-0565-4FCF-A44A-DC1C6C8A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3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B4DC-FA21-4FAA-8FBC-0429F0615B68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78F6F-0565-4FCF-A44A-DC1C6C8A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0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B4DC-FA21-4FAA-8FBC-0429F0615B68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78F6F-0565-4FCF-A44A-DC1C6C8A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7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B4DC-FA21-4FAA-8FBC-0429F0615B68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78F6F-0565-4FCF-A44A-DC1C6C8A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22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B4DC-FA21-4FAA-8FBC-0429F0615B68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78F6F-0565-4FCF-A44A-DC1C6C8A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8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AAB4DC-FA21-4FAA-8FBC-0429F0615B68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5078F6F-0565-4FCF-A44A-DC1C6C8A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88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scraftsman/Learn-TD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Clean Code – TDD Practice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JavaScript TDD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1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Introduction</a:t>
            </a:r>
          </a:p>
          <a:p>
            <a:r>
              <a:rPr lang="en-PH" dirty="0" smtClean="0"/>
              <a:t>Testing framework</a:t>
            </a:r>
          </a:p>
          <a:p>
            <a:pPr lvl="1"/>
            <a:r>
              <a:rPr lang="en-PH" dirty="0" smtClean="0"/>
              <a:t>QUnit</a:t>
            </a:r>
          </a:p>
          <a:p>
            <a:pPr lvl="1"/>
            <a:r>
              <a:rPr lang="en-PH" dirty="0" smtClean="0"/>
              <a:t>Testing Anatomy</a:t>
            </a:r>
          </a:p>
          <a:p>
            <a:pPr lvl="1"/>
            <a:r>
              <a:rPr lang="en-PH" dirty="0" smtClean="0"/>
              <a:t>Results</a:t>
            </a:r>
          </a:p>
          <a:p>
            <a:r>
              <a:rPr lang="en-PH" dirty="0" smtClean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9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1900" dirty="0" smtClean="0"/>
              <a:t>This is a simple guide for TDD Practice</a:t>
            </a:r>
          </a:p>
          <a:p>
            <a:r>
              <a:rPr lang="en-PH" sz="1900" dirty="0" smtClean="0"/>
              <a:t>Files necessary for this practice are </a:t>
            </a:r>
            <a:r>
              <a:rPr lang="en-PH" sz="1900" dirty="0"/>
              <a:t>available at </a:t>
            </a:r>
            <a:r>
              <a:rPr lang="en-PH" sz="1900" dirty="0">
                <a:hlinkClick r:id="rId2"/>
              </a:rPr>
              <a:t>https://</a:t>
            </a:r>
            <a:r>
              <a:rPr lang="en-PH" sz="1900" dirty="0" smtClean="0">
                <a:hlinkClick r:id="rId2"/>
              </a:rPr>
              <a:t>github.com/jscraftsman/Learn-TDD</a:t>
            </a:r>
            <a:endParaRPr lang="en-PH" sz="1900" dirty="0" smtClean="0"/>
          </a:p>
        </p:txBody>
      </p:sp>
    </p:spTree>
    <p:extLst>
      <p:ext uri="{BB962C8B-B14F-4D97-AF65-F5344CB8AC3E}">
        <p14:creationId xmlns:p14="http://schemas.microsoft.com/office/powerpoint/2010/main" val="136214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Testing Framework: QUnit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 smtClean="0"/>
          </a:p>
          <a:p>
            <a:endParaRPr lang="en-PH" dirty="0"/>
          </a:p>
          <a:p>
            <a:r>
              <a:rPr lang="en-PH" dirty="0" smtClean="0"/>
              <a:t>QUnit </a:t>
            </a:r>
            <a:r>
              <a:rPr lang="en-PH" dirty="0"/>
              <a:t>is a powerful, easy-to-use JavaScript unit testing framework. </a:t>
            </a:r>
            <a:endParaRPr lang="en-PH" dirty="0" smtClean="0"/>
          </a:p>
          <a:p>
            <a:r>
              <a:rPr lang="en-PH" dirty="0" smtClean="0"/>
              <a:t>It's </a:t>
            </a:r>
            <a:r>
              <a:rPr lang="en-PH" dirty="0"/>
              <a:t>used by the jQuery, jQuery UI and jQuery Mobile projects and is capable of testing any generic JavaScript code, including itself</a:t>
            </a:r>
            <a:r>
              <a:rPr lang="en-PH" dirty="0" smtClean="0"/>
              <a:t>!</a:t>
            </a:r>
          </a:p>
          <a:p>
            <a:endParaRPr lang="en-PH" dirty="0"/>
          </a:p>
          <a:p>
            <a:r>
              <a:rPr lang="en-PH" dirty="0" smtClean="0"/>
              <a:t>There are a lot of JavaScript testing frameworks but for this practice, we will use QUnit since it is easy to setup compared to other frameworks.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672" y="1732449"/>
            <a:ext cx="24193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5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546" y="2897512"/>
            <a:ext cx="5362575" cy="1276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Testing Framework</a:t>
            </a:r>
            <a:r>
              <a:rPr lang="en-PH" dirty="0" smtClean="0"/>
              <a:t>: Testing Anatomy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85996" y="2184323"/>
            <a:ext cx="3929204" cy="307777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sz="1400" dirty="0" smtClean="0">
                <a:solidFill>
                  <a:srgbClr val="00B050"/>
                </a:solidFill>
              </a:rPr>
              <a:t>2. </a:t>
            </a:r>
            <a:r>
              <a:rPr lang="en-PH" sz="1400" b="1" dirty="0" smtClean="0">
                <a:solidFill>
                  <a:srgbClr val="00B050"/>
                </a:solidFill>
              </a:rPr>
              <a:t>Test Description</a:t>
            </a:r>
            <a:r>
              <a:rPr lang="en-PH" sz="1400" dirty="0" smtClean="0">
                <a:solidFill>
                  <a:srgbClr val="00B050"/>
                </a:solidFill>
              </a:rPr>
              <a:t> – Displayed in the test results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971" y="2417753"/>
            <a:ext cx="1839680" cy="52322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sz="1400" dirty="0" smtClean="0">
                <a:solidFill>
                  <a:srgbClr val="00B050"/>
                </a:solidFill>
              </a:rPr>
              <a:t>1. QUnit.test() is used to add a “test” to run.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60832" y="2417753"/>
            <a:ext cx="3117728" cy="3323987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rgbClr val="00B050"/>
                </a:solidFill>
              </a:rPr>
              <a:t>3</a:t>
            </a:r>
            <a:r>
              <a:rPr lang="en-PH" sz="1400" dirty="0" smtClean="0">
                <a:solidFill>
                  <a:srgbClr val="00B050"/>
                </a:solidFill>
              </a:rPr>
              <a:t>. Function for QUnit to execute. </a:t>
            </a:r>
          </a:p>
          <a:p>
            <a:endParaRPr lang="en-PH" sz="1400" dirty="0" smtClean="0">
              <a:solidFill>
                <a:srgbClr val="00B050"/>
              </a:solidFill>
            </a:endParaRPr>
          </a:p>
          <a:p>
            <a:r>
              <a:rPr lang="en-PH" sz="1400" dirty="0" smtClean="0">
                <a:solidFill>
                  <a:srgbClr val="00B050"/>
                </a:solidFill>
              </a:rPr>
              <a:t>Notice that this function is passed as a 2</a:t>
            </a:r>
            <a:r>
              <a:rPr lang="en-PH" sz="1400" baseline="30000" dirty="0" smtClean="0">
                <a:solidFill>
                  <a:srgbClr val="00B050"/>
                </a:solidFill>
              </a:rPr>
              <a:t>nd</a:t>
            </a:r>
            <a:r>
              <a:rPr lang="en-PH" sz="1400" dirty="0" smtClean="0">
                <a:solidFill>
                  <a:srgbClr val="00B050"/>
                </a:solidFill>
              </a:rPr>
              <a:t> parameter for QUnit.test()</a:t>
            </a:r>
          </a:p>
          <a:p>
            <a:endParaRPr lang="en-PH" sz="1400" dirty="0">
              <a:solidFill>
                <a:srgbClr val="00B050"/>
              </a:solidFill>
            </a:endParaRPr>
          </a:p>
          <a:p>
            <a:r>
              <a:rPr lang="en-PH" sz="1400" dirty="0" smtClean="0">
                <a:solidFill>
                  <a:srgbClr val="00B050"/>
                </a:solidFill>
              </a:rPr>
              <a:t>The “</a:t>
            </a:r>
            <a:r>
              <a:rPr lang="en-PH" sz="1400" b="1" i="1" dirty="0" smtClean="0">
                <a:solidFill>
                  <a:srgbClr val="00B050"/>
                </a:solidFill>
              </a:rPr>
              <a:t>assert”</a:t>
            </a:r>
            <a:r>
              <a:rPr lang="en-PH" sz="1400" dirty="0" smtClean="0">
                <a:solidFill>
                  <a:srgbClr val="00B050"/>
                </a:solidFill>
              </a:rPr>
              <a:t> argument contains all of QUnit’s assertion methods.</a:t>
            </a:r>
          </a:p>
          <a:p>
            <a:endParaRPr lang="en-PH" sz="1400" dirty="0">
              <a:solidFill>
                <a:srgbClr val="00B050"/>
              </a:solidFill>
            </a:endParaRPr>
          </a:p>
          <a:p>
            <a:r>
              <a:rPr lang="en-PH" sz="1400" i="1" dirty="0" smtClean="0">
                <a:solidFill>
                  <a:srgbClr val="00B050"/>
                </a:solidFill>
              </a:rPr>
              <a:t>Ex</a:t>
            </a:r>
            <a:r>
              <a:rPr lang="en-PH" sz="1400" dirty="0" smtClean="0">
                <a:solidFill>
                  <a:srgbClr val="00B050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PH" sz="1400" i="1" dirty="0" smtClean="0">
                <a:solidFill>
                  <a:srgbClr val="00B050"/>
                </a:solidFill>
              </a:rPr>
              <a:t>assert.equal()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PH" sz="1400" i="1" dirty="0" smtClean="0">
                <a:solidFill>
                  <a:srgbClr val="00B050"/>
                </a:solidFill>
              </a:rPr>
              <a:t>assert.notEqual()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PH" sz="1400" i="1" dirty="0" smtClean="0">
                <a:solidFill>
                  <a:srgbClr val="00B050"/>
                </a:solidFill>
              </a:rPr>
              <a:t>assert.deepEqual()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PH" sz="1400" i="1" dirty="0" smtClean="0">
                <a:solidFill>
                  <a:srgbClr val="00B050"/>
                </a:solidFill>
              </a:rPr>
              <a:t>assert.throws()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PH" sz="1400" i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400" i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3690" y="3279527"/>
            <a:ext cx="2018318" cy="954107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sz="1400" dirty="0" smtClean="0">
                <a:solidFill>
                  <a:srgbClr val="00B050"/>
                </a:solidFill>
              </a:rPr>
              <a:t>4. </a:t>
            </a:r>
            <a:r>
              <a:rPr lang="en-PH" sz="1400" b="1" dirty="0" smtClean="0">
                <a:solidFill>
                  <a:srgbClr val="00B050"/>
                </a:solidFill>
              </a:rPr>
              <a:t>Computation</a:t>
            </a:r>
            <a:r>
              <a:rPr lang="en-PH" sz="1400" dirty="0" smtClean="0">
                <a:solidFill>
                  <a:srgbClr val="00B050"/>
                </a:solidFill>
              </a:rPr>
              <a:t> - Execute a set statements that will compute a value to be tested. 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00656" y="4435515"/>
            <a:ext cx="3651169" cy="52322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rgbClr val="00B050"/>
                </a:solidFill>
              </a:rPr>
              <a:t>5</a:t>
            </a:r>
            <a:r>
              <a:rPr lang="en-PH" sz="1400" dirty="0" smtClean="0">
                <a:solidFill>
                  <a:srgbClr val="00B050"/>
                </a:solidFill>
              </a:rPr>
              <a:t>. </a:t>
            </a:r>
            <a:r>
              <a:rPr lang="en-PH" sz="1400" b="1" dirty="0" smtClean="0">
                <a:solidFill>
                  <a:srgbClr val="00B050"/>
                </a:solidFill>
              </a:rPr>
              <a:t>Assertion</a:t>
            </a:r>
            <a:r>
              <a:rPr lang="en-PH" sz="1400" dirty="0" smtClean="0">
                <a:solidFill>
                  <a:srgbClr val="00B050"/>
                </a:solidFill>
              </a:rPr>
              <a:t> -  Check that the results of your calculation is what you expect it to be.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0" name="Curved Connector 19"/>
          <p:cNvCxnSpPr>
            <a:stCxn id="5" idx="2"/>
          </p:cNvCxnSpPr>
          <p:nvPr/>
        </p:nvCxnSpPr>
        <p:spPr>
          <a:xfrm rot="5400000">
            <a:off x="5003830" y="2594208"/>
            <a:ext cx="448876" cy="244661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6" idx="3"/>
          </p:cNvCxnSpPr>
          <p:nvPr/>
        </p:nvCxnSpPr>
        <p:spPr>
          <a:xfrm>
            <a:off x="2191651" y="2679363"/>
            <a:ext cx="583236" cy="319291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2" idx="3"/>
          </p:cNvCxnSpPr>
          <p:nvPr/>
        </p:nvCxnSpPr>
        <p:spPr>
          <a:xfrm flipV="1">
            <a:off x="2372008" y="3404103"/>
            <a:ext cx="706170" cy="35247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3" idx="0"/>
          </p:cNvCxnSpPr>
          <p:nvPr/>
        </p:nvCxnSpPr>
        <p:spPr>
          <a:xfrm rot="16200000" flipV="1">
            <a:off x="4899875" y="3909148"/>
            <a:ext cx="542525" cy="510209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7" idx="1"/>
          </p:cNvCxnSpPr>
          <p:nvPr/>
        </p:nvCxnSpPr>
        <p:spPr>
          <a:xfrm rot="10800000">
            <a:off x="7134132" y="3204927"/>
            <a:ext cx="1526701" cy="874820"/>
          </a:xfrm>
          <a:prstGeom prst="curvedConnector3">
            <a:avLst>
              <a:gd name="adj1" fmla="val 10752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08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Testing Framework: 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463" y="1516676"/>
            <a:ext cx="6358067" cy="45946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1314" y="2333237"/>
            <a:ext cx="1339986" cy="338554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sz="1600" b="1" dirty="0" smtClean="0">
                <a:solidFill>
                  <a:srgbClr val="00B050"/>
                </a:solidFill>
              </a:rPr>
              <a:t>Passing Test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7" name="Curved Connector 6"/>
          <p:cNvCxnSpPr>
            <a:stCxn id="6" idx="2"/>
          </p:cNvCxnSpPr>
          <p:nvPr/>
        </p:nvCxnSpPr>
        <p:spPr>
          <a:xfrm rot="16200000" flipH="1">
            <a:off x="1231797" y="2671301"/>
            <a:ext cx="1329844" cy="1330824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26306" y="2641013"/>
            <a:ext cx="2969536" cy="1415772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sz="1600" b="1" dirty="0" smtClean="0">
                <a:solidFill>
                  <a:srgbClr val="FF0000"/>
                </a:solidFill>
              </a:rPr>
              <a:t>Failing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 smtClean="0">
                <a:solidFill>
                  <a:srgbClr val="FF0000"/>
                </a:solidFill>
              </a:rPr>
              <a:t>Failing test are shown as 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 smtClean="0">
                <a:solidFill>
                  <a:srgbClr val="FF0000"/>
                </a:solidFill>
              </a:rPr>
              <a:t>Failed test will show the expected and actual results.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PH" sz="1400" dirty="0" smtClean="0">
                <a:solidFill>
                  <a:srgbClr val="FF0000"/>
                </a:solidFill>
              </a:rPr>
              <a:t>The two will be compared and a diff will be shown.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5" name="Curved Connector 14"/>
          <p:cNvCxnSpPr>
            <a:stCxn id="14" idx="2"/>
          </p:cNvCxnSpPr>
          <p:nvPr/>
        </p:nvCxnSpPr>
        <p:spPr>
          <a:xfrm rot="5400000">
            <a:off x="8660057" y="3300408"/>
            <a:ext cx="1094641" cy="2607394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36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08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47</TotalTime>
  <Words>252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Calisto MT</vt:lpstr>
      <vt:lpstr>Trebuchet MS</vt:lpstr>
      <vt:lpstr>Wingdings 2</vt:lpstr>
      <vt:lpstr>Slate</vt:lpstr>
      <vt:lpstr>Clean Code – TDD Practice</vt:lpstr>
      <vt:lpstr>Overview</vt:lpstr>
      <vt:lpstr>Introduction</vt:lpstr>
      <vt:lpstr>Testing Framework: QUnit</vt:lpstr>
      <vt:lpstr>Testing Framework: Testing Anatomy</vt:lpstr>
      <vt:lpstr>Testing Framework: Results</vt:lpstr>
      <vt:lpstr>DEMO</vt:lpstr>
      <vt:lpstr>END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 – TDD Practice</dc:title>
  <dc:creator>Gervel Giva</dc:creator>
  <cp:lastModifiedBy>Gervel Giva</cp:lastModifiedBy>
  <cp:revision>13</cp:revision>
  <dcterms:created xsi:type="dcterms:W3CDTF">2018-09-25T05:56:10Z</dcterms:created>
  <dcterms:modified xsi:type="dcterms:W3CDTF">2018-09-25T06:43:30Z</dcterms:modified>
</cp:coreProperties>
</file>