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11"/>
  </p:notesMasterIdLst>
  <p:sldIdLst>
    <p:sldId id="257" r:id="rId2"/>
    <p:sldId id="258" r:id="rId3"/>
    <p:sldId id="300" r:id="rId4"/>
    <p:sldId id="295" r:id="rId5"/>
    <p:sldId id="296" r:id="rId6"/>
    <p:sldId id="299" r:id="rId7"/>
    <p:sldId id="297" r:id="rId8"/>
    <p:sldId id="298" r:id="rId9"/>
    <p:sldId id="288" r:id="rId10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3BF"/>
    <a:srgbClr val="FECC71"/>
    <a:srgbClr val="D0832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5"/>
    <p:restoredTop sz="72925"/>
  </p:normalViewPr>
  <p:slideViewPr>
    <p:cSldViewPr snapToGrid="0" snapToObjects="1">
      <p:cViewPr varScale="1">
        <p:scale>
          <a:sx n="149" d="100"/>
          <a:sy n="149" d="100"/>
        </p:scale>
        <p:origin x="372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4104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4C099-7BEE-E248-A70A-1C1EB43B9B00}" type="datetimeFigureOut">
              <a:rPr lang="en-US" smtClean="0"/>
              <a:t>5/15/21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60E7B-CE45-A543-B30C-07FF4081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9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Jamal is a general-purpose macro language that transforms an input text to an output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7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7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2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58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85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9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78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26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3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B95B-2024-4C40-840E-05D25418C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BC41A-61FD-824B-8904-33642CA2F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3050-298D-C947-AE35-B0359ABA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4DF5-59B1-7844-870D-F58D5E56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E6F1F-A80C-4D4A-8B73-9866E8A4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7701-6ECE-6642-A041-E309EC1C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4D508-64FD-7A45-8AC7-232151316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EE6B-7942-E343-B7F9-B83D356D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BC9F-7063-5640-927D-1FE09058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579E-6E58-624B-B2AB-1ED325E9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9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20E49-FE98-7E4F-BE4B-358CDFB1C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DBF23-D43E-F449-B689-EB0B210C9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1009-E695-EE4D-909D-51185E9D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780E-E341-2548-B86A-C71B38D2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DF79-8DE5-794C-87D0-22A98E30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8492-F5DC-3F45-878C-09DEED04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JetBrains Mono" panose="020B0509020102050004" pitchFamily="49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AAA4-4B4D-0C41-9C40-CACD9D44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JetBrains Mono" panose="020B0509020102050004" pitchFamily="49" charset="77"/>
              </a:defRPr>
            </a:lvl1pPr>
            <a:lvl2pPr>
              <a:defRPr b="0" i="0">
                <a:latin typeface="JetBrains Mono" panose="020B0509020102050004" pitchFamily="49" charset="77"/>
              </a:defRPr>
            </a:lvl2pPr>
            <a:lvl3pPr>
              <a:defRPr b="0" i="0">
                <a:latin typeface="JetBrains Mono" panose="020B0509020102050004" pitchFamily="49" charset="77"/>
              </a:defRPr>
            </a:lvl3pPr>
            <a:lvl4pPr>
              <a:defRPr b="0" i="0">
                <a:latin typeface="JetBrains Mono" panose="020B0509020102050004" pitchFamily="49" charset="77"/>
              </a:defRPr>
            </a:lvl4pPr>
            <a:lvl5pPr>
              <a:defRPr b="0" i="0">
                <a:latin typeface="JetBrains Mono" panose="020B0509020102050004" pitchFamily="49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E08E-1723-D541-A5E4-88E070E4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B3B7A-A4A6-0F4A-82D2-8A2722F8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7EE6-CAEB-9B42-89D2-A79CD424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FFBA-3961-0541-8E75-6B3FD8B2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E7D79-0423-574C-9123-D6B305E53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6C689-B3E9-294F-ABD7-054D7138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01BE2-DFE2-604E-AB64-24F88C9C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ED07-09CD-7D4C-AA55-0BEA11AD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9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506B-31DF-FB4A-B099-41DFCF6D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C132-E3CA-C54F-BBAF-065525D20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C947E-AEE1-024C-B938-34CC03831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046A4-3DA8-DD40-904A-984A15AE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6BDD0-B5ED-C54F-AB6E-C97FBB3D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E1F9C-9B55-7048-A393-B375E810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5B92-C287-F847-9D4A-33094650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690A-1B68-C841-90D7-E9DA0DDE2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EDDD0-9CA4-8848-897F-B38F2B6EC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EDA2F-0E0F-FD4B-9F6B-5E93E14AD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D6104-ACCB-F344-8925-81C8403F9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C80FB-41DB-914B-BC9E-3850437B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7497A-C58B-6E43-AC67-0AB2DEC1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558EA-FA50-184B-89AD-7ECEC3EB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EDAC-649D-A143-AF4A-5D22BBDC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F42A8-388E-AC4C-9D0F-D4F9554E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FAFD9-14D7-4A44-9932-347DD764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4D71B-113A-7340-93D4-37BACC70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9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B99C1-1708-014A-92E3-67B1446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B7F06-27F8-B745-886A-44B4E796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62893-4259-0349-B24D-FA695909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C9E4-2702-554A-A2BA-FD93EAEA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F4A7-E0D8-714D-A871-F23C7902A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77C1E-F586-4541-B53F-77FD9FC64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366D8-59C6-254B-B6D2-8FD9A1E2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93311-88AD-E948-B74C-B983E954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05825-17DE-2B46-9A69-9A125B00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2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21E7-F8F0-474D-9873-A7D1D795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98589-E4E2-BA44-8CEF-11DE0BB78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4FEBE-D8A6-F641-BCAF-BA7D40C86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A8D11-217A-EE42-B781-E4C47B5A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A866B-83DE-8946-B29D-6265BA16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F58B6-ECE5-394B-90D7-05E19A04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5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DA8764-DF8E-A042-B2DB-60BFE5C827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EC733-ADA5-304A-8671-FC882C4E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EAB79-3D08-7142-ABA8-62491ABB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2FEB-2394-894E-8DB9-9A7723D11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CACFB-9ED8-AD43-A5C0-18032CD03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446E-3EAA-5E4B-BE10-ABCBCC804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4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A6B3B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A6B3B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A6B3B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A6B3B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A6B3B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A6B3B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fungus, grass, standing&#10;&#10;Description automatically generated">
            <a:extLst>
              <a:ext uri="{FF2B5EF4-FFF2-40B4-BE49-F238E27FC236}">
                <a16:creationId xmlns:a16="http://schemas.microsoft.com/office/drawing/2014/main" id="{0DE193B0-FE29-9F4E-92AD-AFC8F1F05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3447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1F57D0-BB83-7C48-89F5-0A3F0091A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4470" y="1122363"/>
            <a:ext cx="7913538" cy="2387600"/>
          </a:xfrm>
          <a:noFill/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</a:effectLst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rgbClr val="A6B3BF"/>
                </a:solidFill>
                <a:latin typeface="JetBrains Mono" panose="020B0509020102050004" pitchFamily="49" charset="77"/>
              </a:rPr>
              <a:t>Jamal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2F27E-661F-8F41-9525-FA3C8E24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4470" y="3602038"/>
            <a:ext cx="7913538" cy="1030288"/>
          </a:xfrm>
          <a:noFill/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</a:effectLst>
        </p:spPr>
        <p:txBody>
          <a:bodyPr>
            <a:normAutofit/>
          </a:bodyPr>
          <a:lstStyle/>
          <a:p>
            <a:pPr algn="r"/>
            <a:r>
              <a:rPr lang="en-US" sz="6600" b="1" dirty="0">
                <a:solidFill>
                  <a:srgbClr val="A6B3BF"/>
                </a:solidFill>
                <a:latin typeface="JetBrains Mono" panose="020B0509020102050004" pitchFamily="49" charset="77"/>
              </a:rPr>
              <a:t>The Text Macro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D3126-674A-2445-BC71-F86BC8A78FED}"/>
              </a:ext>
            </a:extLst>
          </p:cNvPr>
          <p:cNvSpPr txBox="1"/>
          <p:nvPr/>
        </p:nvSpPr>
        <p:spPr>
          <a:xfrm>
            <a:off x="5876544" y="6562713"/>
            <a:ext cx="605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ECC71"/>
                </a:solidFill>
                <a:latin typeface="JetBrains Mono" panose="020B0509020102050004" pitchFamily="49" charset="77"/>
              </a:rPr>
              <a:t>Jamal is an abbreviation: Jamal Macro Language</a:t>
            </a:r>
          </a:p>
        </p:txBody>
      </p:sp>
    </p:spTree>
    <p:extLst>
      <p:ext uri="{BB962C8B-B14F-4D97-AF65-F5344CB8AC3E}">
        <p14:creationId xmlns:p14="http://schemas.microsoft.com/office/powerpoint/2010/main" val="38441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video is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what Jamal generally is (overview and not a sales pitch)</a:t>
            </a: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what other tutorial videos will cover</a:t>
            </a:r>
          </a:p>
        </p:txBody>
      </p:sp>
    </p:spTree>
    <p:extLst>
      <p:ext uri="{BB962C8B-B14F-4D97-AF65-F5344CB8AC3E}">
        <p14:creationId xmlns:p14="http://schemas.microsoft.com/office/powerpoint/2010/main" val="16409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Jamal is a command line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./</a:t>
            </a:r>
            <a:r>
              <a:rPr lang="en-US" dirty="0" err="1">
                <a:solidFill>
                  <a:srgbClr val="FECC71"/>
                </a:solidFill>
              </a:rPr>
              <a:t>jamal.sh</a:t>
            </a:r>
            <a:r>
              <a:rPr lang="en-US" dirty="0">
                <a:solidFill>
                  <a:srgbClr val="FECC71"/>
                </a:solidFill>
              </a:rPr>
              <a:t> –f input output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ECC71"/>
                </a:solidFill>
              </a:rPr>
              <a:t>jbang</a:t>
            </a:r>
            <a:r>
              <a:rPr lang="en-US" dirty="0">
                <a:solidFill>
                  <a:srgbClr val="FECC71"/>
                </a:solidFill>
              </a:rPr>
              <a:t> </a:t>
            </a:r>
            <a:r>
              <a:rPr lang="en-US" dirty="0" err="1">
                <a:solidFill>
                  <a:srgbClr val="FECC71"/>
                </a:solidFill>
              </a:rPr>
              <a:t>jamal@verhas</a:t>
            </a:r>
            <a:r>
              <a:rPr lang="en-US" dirty="0">
                <a:solidFill>
                  <a:srgbClr val="FECC71"/>
                </a:solidFill>
              </a:rPr>
              <a:t> –f input output</a:t>
            </a: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works also as a maven plugin and/or </a:t>
            </a:r>
            <a:r>
              <a:rPr lang="en-US" dirty="0" err="1">
                <a:solidFill>
                  <a:srgbClr val="FECC71"/>
                </a:solidFill>
              </a:rPr>
              <a:t>JavaDoc</a:t>
            </a:r>
            <a:r>
              <a:rPr lang="en-US" dirty="0">
                <a:solidFill>
                  <a:srgbClr val="FECC71"/>
                </a:solidFill>
              </a:rPr>
              <a:t> DOCLET</a:t>
            </a:r>
          </a:p>
        </p:txBody>
      </p:sp>
    </p:spTree>
    <p:extLst>
      <p:ext uri="{BB962C8B-B14F-4D97-AF65-F5344CB8AC3E}">
        <p14:creationId xmlns:p14="http://schemas.microsoft.com/office/powerpoint/2010/main" val="168106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Jamal is a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&lt;dependency&gt;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   &lt;</a:t>
            </a:r>
            <a:r>
              <a:rPr lang="en-US" dirty="0" err="1">
                <a:solidFill>
                  <a:srgbClr val="FECC71"/>
                </a:solidFill>
              </a:rPr>
              <a:t>groupId</a:t>
            </a:r>
            <a:r>
              <a:rPr lang="en-US" dirty="0">
                <a:solidFill>
                  <a:srgbClr val="FECC71"/>
                </a:solidFill>
              </a:rPr>
              <a:t>&gt;com.javax0.jamal&lt;/</a:t>
            </a:r>
            <a:r>
              <a:rPr lang="en-US" dirty="0" err="1">
                <a:solidFill>
                  <a:srgbClr val="FECC71"/>
                </a:solidFill>
              </a:rPr>
              <a:t>groupId</a:t>
            </a:r>
            <a:r>
              <a:rPr lang="en-US" dirty="0">
                <a:solidFill>
                  <a:srgbClr val="FECC7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   &lt;</a:t>
            </a:r>
            <a:r>
              <a:rPr lang="en-US" dirty="0" err="1">
                <a:solidFill>
                  <a:srgbClr val="FECC71"/>
                </a:solidFill>
              </a:rPr>
              <a:t>artifactId</a:t>
            </a:r>
            <a:r>
              <a:rPr lang="en-US" dirty="0">
                <a:solidFill>
                  <a:srgbClr val="FECC71"/>
                </a:solidFill>
              </a:rPr>
              <a:t>&gt;</a:t>
            </a:r>
            <a:r>
              <a:rPr lang="en-US" dirty="0" err="1">
                <a:solidFill>
                  <a:srgbClr val="FECC71"/>
                </a:solidFill>
              </a:rPr>
              <a:t>jamal</a:t>
            </a:r>
            <a:r>
              <a:rPr lang="en-US" dirty="0">
                <a:solidFill>
                  <a:srgbClr val="FECC71"/>
                </a:solidFill>
              </a:rPr>
              <a:t>-engine&lt;/</a:t>
            </a:r>
            <a:r>
              <a:rPr lang="en-US" dirty="0" err="1">
                <a:solidFill>
                  <a:srgbClr val="FECC71"/>
                </a:solidFill>
              </a:rPr>
              <a:t>artifactId</a:t>
            </a:r>
            <a:r>
              <a:rPr lang="en-US" dirty="0">
                <a:solidFill>
                  <a:srgbClr val="FECC7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   &lt;version&gt;1.7.6&lt;/version&gt;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408820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Jamal has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ECC71"/>
                </a:solidFill>
              </a:rPr>
              <a:t>Ruby, Groovy, BASIC, </a:t>
            </a:r>
            <a:r>
              <a:rPr lang="en-US" dirty="0" err="1">
                <a:solidFill>
                  <a:srgbClr val="FECC71"/>
                </a:solidFill>
              </a:rPr>
              <a:t>Jshell</a:t>
            </a:r>
            <a:r>
              <a:rPr lang="en-US" dirty="0">
                <a:solidFill>
                  <a:srgbClr val="FECC71"/>
                </a:solidFill>
              </a:rPr>
              <a:t> scripting</a:t>
            </a:r>
          </a:p>
          <a:p>
            <a:r>
              <a:rPr lang="en-US" dirty="0">
                <a:solidFill>
                  <a:srgbClr val="FECC71"/>
                </a:solidFill>
              </a:rPr>
              <a:t>Embed </a:t>
            </a:r>
            <a:r>
              <a:rPr lang="en-US" dirty="0" err="1">
                <a:solidFill>
                  <a:srgbClr val="FECC71"/>
                </a:solidFill>
              </a:rPr>
              <a:t>PlantUML</a:t>
            </a:r>
            <a:r>
              <a:rPr lang="en-US" dirty="0">
                <a:solidFill>
                  <a:srgbClr val="FECC71"/>
                </a:solidFill>
              </a:rPr>
              <a:t> diagrams</a:t>
            </a:r>
          </a:p>
          <a:p>
            <a:r>
              <a:rPr lang="en-US" dirty="0">
                <a:solidFill>
                  <a:srgbClr val="FECC71"/>
                </a:solidFill>
              </a:rPr>
              <a:t>Supports Markdown, </a:t>
            </a:r>
            <a:r>
              <a:rPr lang="en-US" dirty="0" err="1">
                <a:solidFill>
                  <a:srgbClr val="FECC71"/>
                </a:solidFill>
              </a:rPr>
              <a:t>Wordpress</a:t>
            </a:r>
            <a:r>
              <a:rPr lang="en-US" dirty="0">
                <a:solidFill>
                  <a:srgbClr val="FECC71"/>
                </a:solidFill>
              </a:rPr>
              <a:t>, </a:t>
            </a:r>
            <a:r>
              <a:rPr lang="en-US" dirty="0" err="1">
                <a:solidFill>
                  <a:srgbClr val="FECC71"/>
                </a:solidFill>
              </a:rPr>
              <a:t>JavaDoc</a:t>
            </a:r>
            <a:r>
              <a:rPr lang="en-US" dirty="0">
                <a:solidFill>
                  <a:srgbClr val="FECC71"/>
                </a:solidFill>
              </a:rPr>
              <a:t>, </a:t>
            </a:r>
            <a:r>
              <a:rPr lang="en-US" dirty="0" err="1">
                <a:solidFill>
                  <a:srgbClr val="FECC71"/>
                </a:solidFill>
              </a:rPr>
              <a:t>Asciidoc</a:t>
            </a:r>
            <a:r>
              <a:rPr lang="en-US" dirty="0">
                <a:solidFill>
                  <a:srgbClr val="FECC71"/>
                </a:solidFill>
              </a:rPr>
              <a:t> format</a:t>
            </a:r>
          </a:p>
          <a:p>
            <a:r>
              <a:rPr lang="en-US" dirty="0">
                <a:solidFill>
                  <a:srgbClr val="FECC71"/>
                </a:solidFill>
              </a:rPr>
              <a:t>Collects snippets and extract data from </a:t>
            </a:r>
            <a:r>
              <a:rPr lang="en-US" dirty="0" err="1">
                <a:solidFill>
                  <a:srgbClr val="FECC71"/>
                </a:solidFill>
              </a:rPr>
              <a:t>Yaml</a:t>
            </a:r>
            <a:r>
              <a:rPr lang="en-US" dirty="0">
                <a:solidFill>
                  <a:srgbClr val="FECC71"/>
                </a:solidFill>
              </a:rPr>
              <a:t>, XML, text files and insert into the output after transformation</a:t>
            </a:r>
          </a:p>
          <a:p>
            <a:r>
              <a:rPr lang="en-US" dirty="0">
                <a:solidFill>
                  <a:srgbClr val="FECC71"/>
                </a:solidFill>
              </a:rPr>
              <a:t>support XML and </a:t>
            </a:r>
            <a:r>
              <a:rPr lang="en-US" dirty="0" err="1">
                <a:solidFill>
                  <a:srgbClr val="FECC71"/>
                </a:solidFill>
              </a:rPr>
              <a:t>Yaml</a:t>
            </a:r>
            <a:r>
              <a:rPr lang="en-US" dirty="0">
                <a:solidFill>
                  <a:srgbClr val="FECC71"/>
                </a:solidFill>
              </a:rPr>
              <a:t> formatted output</a:t>
            </a:r>
          </a:p>
        </p:txBody>
      </p:sp>
    </p:spTree>
    <p:extLst>
      <p:ext uri="{BB962C8B-B14F-4D97-AF65-F5344CB8AC3E}">
        <p14:creationId xmlns:p14="http://schemas.microsoft.com/office/powerpoint/2010/main" val="49774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Jamal is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ECC71"/>
                </a:solidFill>
              </a:rPr>
              <a:t>Java::</a:t>
            </a:r>
            <a:r>
              <a:rPr lang="en-US" dirty="0" err="1">
                <a:solidFill>
                  <a:srgbClr val="FECC71"/>
                </a:solidFill>
              </a:rPr>
              <a:t>Geci</a:t>
            </a:r>
            <a:r>
              <a:rPr lang="en-US" dirty="0">
                <a:solidFill>
                  <a:srgbClr val="FECC71"/>
                </a:solidFill>
              </a:rPr>
              <a:t> code templates</a:t>
            </a:r>
          </a:p>
          <a:p>
            <a:r>
              <a:rPr lang="en-US" dirty="0" err="1">
                <a:solidFill>
                  <a:srgbClr val="FECC71"/>
                </a:solidFill>
              </a:rPr>
              <a:t>Yamaledt</a:t>
            </a:r>
            <a:r>
              <a:rPr lang="en-US" dirty="0">
                <a:solidFill>
                  <a:srgbClr val="FECC71"/>
                </a:solidFill>
              </a:rPr>
              <a:t> JUnit5 test data source</a:t>
            </a:r>
          </a:p>
          <a:p>
            <a:r>
              <a:rPr lang="en-US" dirty="0">
                <a:solidFill>
                  <a:srgbClr val="FECC71"/>
                </a:solidFill>
              </a:rPr>
              <a:t>Jamal DOCLET for </a:t>
            </a:r>
            <a:r>
              <a:rPr lang="en-US" dirty="0" err="1">
                <a:solidFill>
                  <a:srgbClr val="FECC71"/>
                </a:solidFill>
              </a:rPr>
              <a:t>JavaDoc</a:t>
            </a:r>
            <a:r>
              <a:rPr lang="en-US" dirty="0">
                <a:solidFill>
                  <a:srgbClr val="FECC71"/>
                </a:solidFill>
              </a:rPr>
              <a:t> (also bringing Markdown to </a:t>
            </a:r>
            <a:r>
              <a:rPr lang="en-US" dirty="0" err="1">
                <a:solidFill>
                  <a:srgbClr val="FECC71"/>
                </a:solidFill>
              </a:rPr>
              <a:t>javadoc</a:t>
            </a:r>
            <a:r>
              <a:rPr lang="en-US" dirty="0">
                <a:solidFill>
                  <a:srgbClr val="FECC7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083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Jamal user defined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ECC71"/>
                </a:solidFill>
              </a:rPr>
              <a:t>Jamal user defined macros are simple to use</a:t>
            </a:r>
          </a:p>
          <a:p>
            <a:r>
              <a:rPr lang="en-US" dirty="0">
                <a:solidFill>
                  <a:srgbClr val="FECC71"/>
                </a:solidFill>
              </a:rPr>
              <a:t>... but they can also be complex</a:t>
            </a:r>
          </a:p>
          <a:p>
            <a:endParaRPr lang="en-US" dirty="0">
              <a:solidFill>
                <a:srgbClr val="FECC71"/>
              </a:solidFill>
            </a:endParaRPr>
          </a:p>
          <a:p>
            <a:r>
              <a:rPr lang="en-US" dirty="0">
                <a:solidFill>
                  <a:srgbClr val="FECC71"/>
                </a:solidFill>
              </a:rPr>
              <a:t>Pre and post evaluation</a:t>
            </a:r>
          </a:p>
          <a:p>
            <a:r>
              <a:rPr lang="en-US" dirty="0">
                <a:solidFill>
                  <a:srgbClr val="FECC71"/>
                </a:solidFill>
              </a:rPr>
              <a:t>Recursive macro definition</a:t>
            </a:r>
          </a:p>
        </p:txBody>
      </p:sp>
    </p:spTree>
    <p:extLst>
      <p:ext uri="{BB962C8B-B14F-4D97-AF65-F5344CB8AC3E}">
        <p14:creationId xmlns:p14="http://schemas.microsoft.com/office/powerpoint/2010/main" val="161701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Jamal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ECC71"/>
                </a:solidFill>
              </a:rPr>
              <a:t>Complex transformations can be</a:t>
            </a:r>
          </a:p>
          <a:p>
            <a:r>
              <a:rPr lang="en-US" dirty="0">
                <a:solidFill>
                  <a:srgbClr val="FECC71"/>
                </a:solidFill>
              </a:rPr>
              <a:t>traced in XML trace file and also</a:t>
            </a:r>
          </a:p>
          <a:p>
            <a:r>
              <a:rPr lang="en-US" dirty="0">
                <a:solidFill>
                  <a:srgbClr val="FECC71"/>
                </a:solidFill>
              </a:rPr>
              <a:t>Debugged using web based graphical debugger</a:t>
            </a:r>
          </a:p>
        </p:txBody>
      </p:sp>
    </p:spTree>
    <p:extLst>
      <p:ext uri="{BB962C8B-B14F-4D97-AF65-F5344CB8AC3E}">
        <p14:creationId xmlns:p14="http://schemas.microsoft.com/office/powerpoint/2010/main" val="407429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9AD1-8497-7549-84A0-32C3F72A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JetBrains Mono" panose="020B0509020102050004" pitchFamily="49" charset="77"/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25911-AFD7-D043-93E1-64E29274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JetBrains Mono" panose="020B0509020102050004" pitchFamily="49" charset="77"/>
              </a:rPr>
              <a:t>Jamal 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3FC42-603C-4B47-BF1D-CDD3F6F08E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JetBrains Mono" panose="020B0509020102050004" pitchFamily="49" charset="77"/>
              </a:rPr>
              <a:t>macro language</a:t>
            </a:r>
          </a:p>
          <a:p>
            <a:r>
              <a:rPr lang="en-US" dirty="0">
                <a:latin typeface="JetBrains Mono" panose="020B0509020102050004" pitchFamily="49" charset="77"/>
              </a:rPr>
              <a:t>supports every text format</a:t>
            </a:r>
          </a:p>
          <a:p>
            <a:r>
              <a:rPr lang="en-US" dirty="0">
                <a:latin typeface="JetBrains Mono" panose="020B0509020102050004" pitchFamily="49" charset="77"/>
              </a:rPr>
              <a:t>scripting extensions</a:t>
            </a:r>
          </a:p>
          <a:p>
            <a:r>
              <a:rPr lang="en-US" dirty="0">
                <a:latin typeface="JetBrains Mono" panose="020B0509020102050004" pitchFamily="49" charset="77"/>
              </a:rPr>
              <a:t>maven plugin, </a:t>
            </a:r>
            <a:r>
              <a:rPr lang="en-US" dirty="0" err="1">
                <a:latin typeface="JetBrains Mono" panose="020B0509020102050004" pitchFamily="49" charset="77"/>
              </a:rPr>
              <a:t>javadoc</a:t>
            </a:r>
            <a:r>
              <a:rPr lang="en-US" dirty="0">
                <a:latin typeface="JetBrains Mono" panose="020B0509020102050004" pitchFamily="49" charset="77"/>
              </a:rPr>
              <a:t>, command line, debugger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328D3-141F-DE4B-BCF3-F3ED8CDB7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466523" cy="823912"/>
          </a:xfrm>
        </p:spPr>
        <p:txBody>
          <a:bodyPr/>
          <a:lstStyle/>
          <a:p>
            <a:r>
              <a:rPr lang="en-US" dirty="0">
                <a:latin typeface="JetBrains Mono" panose="020B0509020102050004" pitchFamily="49" charset="77"/>
              </a:rPr>
              <a:t>next videos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528C4-6D78-D64D-9C7D-EFFE69C265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JetBrains Mono" panose="020B0509020102050004" pitchFamily="49" charset="77"/>
              </a:rPr>
              <a:t>Starting Jamal on the command line</a:t>
            </a:r>
          </a:p>
          <a:p>
            <a:r>
              <a:rPr lang="en-US" dirty="0">
                <a:latin typeface="JetBrains Mono" panose="020B0509020102050004" pitchFamily="49" charset="77"/>
              </a:rPr>
              <a:t>Using the debugger</a:t>
            </a:r>
          </a:p>
          <a:p>
            <a:r>
              <a:rPr lang="en-US" dirty="0">
                <a:latin typeface="JetBrains Mono" panose="020B0509020102050004" pitchFamily="49" charset="77"/>
              </a:rPr>
              <a:t>Using macros</a:t>
            </a:r>
          </a:p>
          <a:p>
            <a:r>
              <a:rPr lang="en-US" dirty="0">
                <a:latin typeface="JetBrains Mono" panose="020B0509020102050004" pitchFamily="49" charset="77"/>
              </a:rPr>
              <a:t>Writing macros</a:t>
            </a:r>
          </a:p>
          <a:p>
            <a:endParaRPr lang="en-US" dirty="0">
              <a:latin typeface="JetBrains Mono" panose="020B0509020102050004" pitchFamily="49" charset="77"/>
            </a:endParaRPr>
          </a:p>
          <a:p>
            <a:r>
              <a:rPr lang="en-US" dirty="0">
                <a:latin typeface="JetBrains Mono" panose="020B0509020102050004" pitchFamily="49" charset="77"/>
              </a:rPr>
              <a:t>Java: embed and extend</a:t>
            </a:r>
          </a:p>
          <a:p>
            <a:endParaRPr lang="en-US" dirty="0">
              <a:latin typeface="JetBrains Mono" panose="020B050902010205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828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5621</TotalTime>
  <Words>287</Words>
  <Application>Microsoft Macintosh PowerPoint</Application>
  <PresentationFormat>Widescreen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JetBrains Mono</vt:lpstr>
      <vt:lpstr>Office Theme</vt:lpstr>
      <vt:lpstr>Jamal</vt:lpstr>
      <vt:lpstr>This video is about</vt:lpstr>
      <vt:lpstr>Jamal is a command line tool</vt:lpstr>
      <vt:lpstr>Jamal is a library</vt:lpstr>
      <vt:lpstr>Jamal has modules</vt:lpstr>
      <vt:lpstr>Jamal is used</vt:lpstr>
      <vt:lpstr>Jamal user defined macros</vt:lpstr>
      <vt:lpstr>Jamal Debugger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You Wanted to Know About</dc:title>
  <dc:creator>Peter Verhas</dc:creator>
  <cp:lastModifiedBy>Peter Verhas</cp:lastModifiedBy>
  <cp:revision>54</cp:revision>
  <dcterms:created xsi:type="dcterms:W3CDTF">2020-06-05T15:06:03Z</dcterms:created>
  <dcterms:modified xsi:type="dcterms:W3CDTF">2021-05-17T08:06:29Z</dcterms:modified>
</cp:coreProperties>
</file>