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4E631B5-C76F-4EA5-8BB3-C122F85E7F40}">
  <a:tblStyle styleId="{84E631B5-C76F-4EA5-8BB3-C122F85E7F4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5.xml"/><Relationship Id="rId33" Type="http://schemas.openxmlformats.org/officeDocument/2006/relationships/font" Target="fonts/Raleway-boldItalic.fntdata"/><Relationship Id="rId10" Type="http://schemas.openxmlformats.org/officeDocument/2006/relationships/slide" Target="slides/slide4.xml"/><Relationship Id="rId32" Type="http://schemas.openxmlformats.org/officeDocument/2006/relationships/font" Target="fonts/Raleway-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d2eb7355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d2eb7355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e39821f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e39821f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e69c2425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e69c2425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d2eb7355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d2eb7355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b229d2ab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b229d2ab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e67752ee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e67752ee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e67752ee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e67752ee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e67752ee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e67752ee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b229d2ab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b229d2ab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0e67752ee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0e67752ee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cceda81f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cceda81f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e67752ee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e67752ee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d2eb7355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d2eb7355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e67752ee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e67752ee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e67752ee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e67752ee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cceda81f0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cceda81f0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cceda81f0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cceda81f0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ad0b7fd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ad0b7fd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ad0b7fd1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ad0b7fd1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ad0b7fd1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ad0b7fd1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ad0b7fd1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ad0b7fd1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e39821f3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e39821f3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mailto:shuvrasish24@gmail.com" TargetMode="External"/><Relationship Id="rId4" Type="http://schemas.openxmlformats.org/officeDocument/2006/relationships/hyperlink" Target="mailto:shuvrasish24@gmail.com" TargetMode="External"/><Relationship Id="rId5" Type="http://schemas.openxmlformats.org/officeDocument/2006/relationships/hyperlink" Target="mailto:shuvrasish24@gmail.com" TargetMode="External"/><Relationship Id="rId6" Type="http://schemas.openxmlformats.org/officeDocument/2006/relationships/hyperlink" Target="mailto:jscslg27@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500">
                <a:latin typeface="Calibri"/>
                <a:ea typeface="Calibri"/>
                <a:cs typeface="Calibri"/>
                <a:sym typeface="Calibri"/>
              </a:rPr>
              <a:t>Image Encryption</a:t>
            </a:r>
            <a:endParaRPr sz="4500">
              <a:latin typeface="Calibri"/>
              <a:ea typeface="Calibri"/>
              <a:cs typeface="Calibri"/>
              <a:sym typeface="Calibri"/>
            </a:endParaRPr>
          </a:p>
        </p:txBody>
      </p:sp>
      <p:sp>
        <p:nvSpPr>
          <p:cNvPr id="87" name="Google Shape;87;p13"/>
          <p:cNvSpPr txBox="1"/>
          <p:nvPr>
            <p:ph idx="1" type="subTitle"/>
          </p:nvPr>
        </p:nvSpPr>
        <p:spPr>
          <a:xfrm>
            <a:off x="729625" y="2573700"/>
            <a:ext cx="7688100" cy="2264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latin typeface="Calibri"/>
                <a:ea typeface="Calibri"/>
                <a:cs typeface="Calibri"/>
                <a:sym typeface="Calibri"/>
              </a:rPr>
              <a:t>Jadavpur University B.E IT 4th year</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Project Seminar</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Submitted by:</a:t>
            </a:r>
            <a:endParaRPr>
              <a:latin typeface="Calibri"/>
              <a:ea typeface="Calibri"/>
              <a:cs typeface="Calibri"/>
              <a:sym typeface="Calibri"/>
            </a:endParaRPr>
          </a:p>
          <a:p>
            <a:pPr indent="0" lvl="0" marL="457200" rtl="0" algn="l">
              <a:spcBef>
                <a:spcPts val="0"/>
              </a:spcBef>
              <a:spcAft>
                <a:spcPts val="0"/>
              </a:spcAft>
              <a:buNone/>
            </a:pPr>
            <a:r>
              <a:rPr lang="en">
                <a:latin typeface="Calibri"/>
                <a:ea typeface="Calibri"/>
                <a:cs typeface="Calibri"/>
                <a:sym typeface="Calibri"/>
              </a:rPr>
              <a:t>Jatin Singh Chug (001811001074)</a:t>
            </a:r>
            <a:endParaRPr>
              <a:latin typeface="Calibri"/>
              <a:ea typeface="Calibri"/>
              <a:cs typeface="Calibri"/>
              <a:sym typeface="Calibri"/>
            </a:endParaRPr>
          </a:p>
          <a:p>
            <a:pPr indent="0" lvl="0" marL="457200" rtl="0" algn="l">
              <a:spcBef>
                <a:spcPts val="0"/>
              </a:spcBef>
              <a:spcAft>
                <a:spcPts val="0"/>
              </a:spcAft>
              <a:buNone/>
            </a:pPr>
            <a:r>
              <a:rPr lang="en">
                <a:latin typeface="Calibri"/>
                <a:ea typeface="Calibri"/>
                <a:cs typeface="Calibri"/>
                <a:sym typeface="Calibri"/>
              </a:rPr>
              <a:t>Shuvrasish Roy (001811001012)</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Mentor:</a:t>
            </a:r>
            <a:endParaRPr>
              <a:latin typeface="Calibri"/>
              <a:ea typeface="Calibri"/>
              <a:cs typeface="Calibri"/>
              <a:sym typeface="Calibri"/>
            </a:endParaRPr>
          </a:p>
          <a:p>
            <a:pPr indent="0" lvl="0" marL="457200" rtl="0" algn="l">
              <a:spcBef>
                <a:spcPts val="0"/>
              </a:spcBef>
              <a:spcAft>
                <a:spcPts val="0"/>
              </a:spcAft>
              <a:buNone/>
            </a:pPr>
            <a:r>
              <a:rPr lang="en">
                <a:latin typeface="Calibri"/>
                <a:ea typeface="Calibri"/>
                <a:cs typeface="Calibri"/>
                <a:sym typeface="Calibri"/>
              </a:rPr>
              <a:t>Sujit Kumar Das Sir</a:t>
            </a:r>
            <a:endParaRPr>
              <a:latin typeface="Calibri"/>
              <a:ea typeface="Calibri"/>
              <a:cs typeface="Calibri"/>
              <a:sym typeface="Calibri"/>
            </a:endParaRPr>
          </a:p>
        </p:txBody>
      </p:sp>
      <p:pic>
        <p:nvPicPr>
          <p:cNvPr id="88" name="Google Shape;88;p13"/>
          <p:cNvPicPr preferRelativeResize="0"/>
          <p:nvPr/>
        </p:nvPicPr>
        <p:blipFill>
          <a:blip r:embed="rId3">
            <a:alphaModFix/>
          </a:blip>
          <a:stretch>
            <a:fillRect/>
          </a:stretch>
        </p:blipFill>
        <p:spPr>
          <a:xfrm>
            <a:off x="4831322" y="2529950"/>
            <a:ext cx="3988977" cy="1994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Different </a:t>
            </a:r>
            <a:r>
              <a:rPr lang="en"/>
              <a:t>PRNG</a:t>
            </a:r>
            <a:r>
              <a:rPr lang="en"/>
              <a:t>s</a:t>
            </a:r>
            <a:endParaRPr/>
          </a:p>
        </p:txBody>
      </p:sp>
      <p:sp>
        <p:nvSpPr>
          <p:cNvPr id="146" name="Google Shape;146;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Calibri"/>
              <a:buChar char="➔"/>
            </a:pPr>
            <a:r>
              <a:rPr lang="en" sz="1500">
                <a:latin typeface="Calibri"/>
                <a:ea typeface="Calibri"/>
                <a:cs typeface="Calibri"/>
                <a:sym typeface="Calibri"/>
              </a:rPr>
              <a:t>Middle-square Method</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en" sz="1500">
                <a:latin typeface="Calibri"/>
                <a:ea typeface="Calibri"/>
                <a:cs typeface="Calibri"/>
                <a:sym typeface="Calibri"/>
              </a:rPr>
              <a:t>Lehmer Generator</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en" sz="1500">
                <a:latin typeface="Calibri"/>
                <a:ea typeface="Calibri"/>
                <a:cs typeface="Calibri"/>
                <a:sym typeface="Calibri"/>
              </a:rPr>
              <a:t>Mersenne Twister</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en" sz="1500">
                <a:latin typeface="Calibri"/>
                <a:ea typeface="Calibri"/>
                <a:cs typeface="Calibri"/>
                <a:sym typeface="Calibri"/>
              </a:rPr>
              <a:t>Linear Congruential Generator</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en" sz="1500">
                <a:latin typeface="Calibri"/>
                <a:ea typeface="Calibri"/>
                <a:cs typeface="Calibri"/>
                <a:sym typeface="Calibri"/>
              </a:rPr>
              <a:t>Logistic map equation</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en" sz="1500">
                <a:latin typeface="Calibri"/>
                <a:ea typeface="Calibri"/>
                <a:cs typeface="Calibri"/>
                <a:sym typeface="Calibri"/>
              </a:rPr>
              <a:t>Lagged Fibonacci Generator</a:t>
            </a:r>
            <a:endParaRPr sz="15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 Used:</a:t>
            </a:r>
            <a:endParaRPr/>
          </a:p>
        </p:txBody>
      </p:sp>
      <p:sp>
        <p:nvSpPr>
          <p:cNvPr id="152" name="Google Shape;152;p23"/>
          <p:cNvSpPr txBox="1"/>
          <p:nvPr>
            <p:ph idx="1" type="body"/>
          </p:nvPr>
        </p:nvSpPr>
        <p:spPr>
          <a:xfrm>
            <a:off x="729450" y="2078875"/>
            <a:ext cx="7688700" cy="2843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500">
                <a:latin typeface="Calibri"/>
                <a:ea typeface="Calibri"/>
                <a:cs typeface="Calibri"/>
                <a:sym typeface="Calibri"/>
              </a:rPr>
              <a:t>We are going to use the </a:t>
            </a:r>
            <a:r>
              <a:rPr b="1" lang="en" sz="1500">
                <a:latin typeface="Calibri"/>
                <a:ea typeface="Calibri"/>
                <a:cs typeface="Calibri"/>
                <a:sym typeface="Calibri"/>
              </a:rPr>
              <a:t>Logistic Map</a:t>
            </a:r>
            <a:r>
              <a:rPr lang="en" sz="1500">
                <a:latin typeface="Calibri"/>
                <a:ea typeface="Calibri"/>
                <a:cs typeface="Calibri"/>
                <a:sym typeface="Calibri"/>
              </a:rPr>
              <a:t> equation to generate a pseudo random number sequence which we will use throughout the process.</a:t>
            </a:r>
            <a:endParaRPr sz="1500">
              <a:latin typeface="Calibri"/>
              <a:ea typeface="Calibri"/>
              <a:cs typeface="Calibri"/>
              <a:sym typeface="Calibri"/>
            </a:endParaRPr>
          </a:p>
          <a:p>
            <a:pPr indent="0" lvl="0" marL="0" rtl="0" algn="l">
              <a:lnSpc>
                <a:spcPct val="115000"/>
              </a:lnSpc>
              <a:spcBef>
                <a:spcPts val="1200"/>
              </a:spcBef>
              <a:spcAft>
                <a:spcPts val="0"/>
              </a:spcAft>
              <a:buNone/>
            </a:pPr>
            <a:r>
              <a:rPr lang="en" sz="1500">
                <a:latin typeface="Calibri"/>
                <a:ea typeface="Calibri"/>
                <a:cs typeface="Calibri"/>
                <a:sym typeface="Calibri"/>
              </a:rPr>
              <a:t>Formula:    </a:t>
            </a:r>
            <a:r>
              <a:rPr b="1" lang="en" sz="1700">
                <a:latin typeface="Calibri"/>
                <a:ea typeface="Calibri"/>
                <a:cs typeface="Calibri"/>
                <a:sym typeface="Calibri"/>
              </a:rPr>
              <a:t> X(n)  = r * X(n-1) * ( 1 - X(n-1) )</a:t>
            </a:r>
            <a:endParaRPr b="1" sz="1700">
              <a:latin typeface="Calibri"/>
              <a:ea typeface="Calibri"/>
              <a:cs typeface="Calibri"/>
              <a:sym typeface="Calibri"/>
            </a:endParaRPr>
          </a:p>
          <a:p>
            <a:pPr indent="0" lvl="0" marL="0" rtl="0" algn="l">
              <a:lnSpc>
                <a:spcPct val="115000"/>
              </a:lnSpc>
              <a:spcBef>
                <a:spcPts val="1200"/>
              </a:spcBef>
              <a:spcAft>
                <a:spcPts val="0"/>
              </a:spcAft>
              <a:buNone/>
            </a:pPr>
            <a:r>
              <a:rPr lang="en" sz="1500">
                <a:solidFill>
                  <a:srgbClr val="434343"/>
                </a:solidFill>
                <a:highlight>
                  <a:srgbClr val="FFFFFF"/>
                </a:highlight>
                <a:latin typeface="Calibri"/>
                <a:ea typeface="Calibri"/>
                <a:cs typeface="Calibri"/>
                <a:sym typeface="Calibri"/>
              </a:rPr>
              <a:t>where, </a:t>
            </a:r>
            <a:endParaRPr sz="1500">
              <a:solidFill>
                <a:srgbClr val="434343"/>
              </a:solidFill>
              <a:highlight>
                <a:srgbClr val="FFFFFF"/>
              </a:highlight>
              <a:latin typeface="Calibri"/>
              <a:ea typeface="Calibri"/>
              <a:cs typeface="Calibri"/>
              <a:sym typeface="Calibri"/>
            </a:endParaRPr>
          </a:p>
          <a:p>
            <a:pPr indent="0" lvl="0" marL="457200" rtl="0" algn="l">
              <a:lnSpc>
                <a:spcPct val="115000"/>
              </a:lnSpc>
              <a:spcBef>
                <a:spcPts val="1200"/>
              </a:spcBef>
              <a:spcAft>
                <a:spcPts val="0"/>
              </a:spcAft>
              <a:buNone/>
            </a:pPr>
            <a:r>
              <a:rPr lang="en" sz="1500">
                <a:solidFill>
                  <a:srgbClr val="434343"/>
                </a:solidFill>
                <a:highlight>
                  <a:srgbClr val="FFFFFF"/>
                </a:highlight>
                <a:latin typeface="Calibri"/>
                <a:ea typeface="Calibri"/>
                <a:cs typeface="Calibri"/>
                <a:sym typeface="Calibri"/>
              </a:rPr>
              <a:t>Xn is a number between zero and one, that represents the ratio of existing population to the maximum possible population</a:t>
            </a:r>
            <a:endParaRPr sz="1500">
              <a:solidFill>
                <a:srgbClr val="434343"/>
              </a:solidFill>
              <a:highlight>
                <a:srgbClr val="FFFFFF"/>
              </a:highlight>
              <a:latin typeface="Calibri"/>
              <a:ea typeface="Calibri"/>
              <a:cs typeface="Calibri"/>
              <a:sym typeface="Calibri"/>
            </a:endParaRPr>
          </a:p>
          <a:p>
            <a:pPr indent="0" lvl="0" marL="457200" rtl="0" algn="l">
              <a:lnSpc>
                <a:spcPct val="115000"/>
              </a:lnSpc>
              <a:spcBef>
                <a:spcPts val="1200"/>
              </a:spcBef>
              <a:spcAft>
                <a:spcPts val="1200"/>
              </a:spcAft>
              <a:buNone/>
            </a:pPr>
            <a:r>
              <a:rPr lang="en" sz="1500">
                <a:solidFill>
                  <a:srgbClr val="434343"/>
                </a:solidFill>
                <a:highlight>
                  <a:srgbClr val="FFFFFF"/>
                </a:highlight>
                <a:latin typeface="Calibri"/>
                <a:ea typeface="Calibri"/>
                <a:cs typeface="Calibri"/>
                <a:sym typeface="Calibri"/>
              </a:rPr>
              <a:t>r is the growth rate. </a:t>
            </a:r>
            <a:endParaRPr sz="1500">
              <a:solidFill>
                <a:srgbClr val="434343"/>
              </a:solidFill>
              <a:latin typeface="Calibri"/>
              <a:ea typeface="Calibri"/>
              <a:cs typeface="Calibri"/>
              <a:sym typeface="Calibri"/>
            </a:endParaRPr>
          </a:p>
        </p:txBody>
      </p:sp>
      <p:graphicFrame>
        <p:nvGraphicFramePr>
          <p:cNvPr id="153" name="Google Shape;153;p23"/>
          <p:cNvGraphicFramePr/>
          <p:nvPr/>
        </p:nvGraphicFramePr>
        <p:xfrm>
          <a:off x="152400" y="152400"/>
          <a:ext cx="3000000" cy="3000000"/>
        </p:xfrm>
        <a:graphic>
          <a:graphicData uri="http://schemas.openxmlformats.org/drawingml/2006/table">
            <a:tbl>
              <a:tblPr>
                <a:noFill/>
                <a:tableStyleId>{84E631B5-C76F-4EA5-8BB3-C122F85E7F40}</a:tableStyleId>
              </a:tblPr>
              <a:tblGrid>
                <a:gridCol w="1419225"/>
                <a:gridCol w="3162300"/>
              </a:tblGrid>
              <a:tr h="219075">
                <a:tc>
                  <a:txBody>
                    <a:bodyPr/>
                    <a:lstStyle/>
                    <a:p>
                      <a:pPr indent="0" lvl="0" marL="0" rtl="0" algn="l">
                        <a:spcBef>
                          <a:spcPts val="0"/>
                        </a:spcBef>
                        <a:spcAft>
                          <a:spcPts val="0"/>
                        </a:spcAft>
                        <a:buNone/>
                      </a:pPr>
                      <a:r>
                        <a:t/>
                      </a:r>
                      <a:endParaRPr/>
                    </a:p>
                  </a:txBody>
                  <a:tcPr marT="10675" marB="10675" marR="10675" marL="10675" anchor="ctr"/>
                </a:tc>
                <a:tc>
                  <a:txBody>
                    <a:bodyPr/>
                    <a:lstStyle/>
                    <a:p>
                      <a:pPr indent="0" lvl="0" marL="0" rtl="0" algn="l">
                        <a:spcBef>
                          <a:spcPts val="0"/>
                        </a:spcBef>
                        <a:spcAft>
                          <a:spcPts val="0"/>
                        </a:spcAft>
                        <a:buNone/>
                      </a:pPr>
                      <a:r>
                        <a:t/>
                      </a:r>
                      <a:endParaRPr/>
                    </a:p>
                  </a:txBody>
                  <a:tcPr marT="10675" marB="10675" marR="10675" marL="10675" anchor="ctr"/>
                </a:tc>
              </a:tr>
            </a:tbl>
          </a:graphicData>
        </a:graphic>
      </p:graphicFrame>
      <p:graphicFrame>
        <p:nvGraphicFramePr>
          <p:cNvPr id="154" name="Google Shape;154;p23"/>
          <p:cNvGraphicFramePr/>
          <p:nvPr/>
        </p:nvGraphicFramePr>
        <p:xfrm>
          <a:off x="304800" y="304800"/>
          <a:ext cx="3000000" cy="3000000"/>
        </p:xfrm>
        <a:graphic>
          <a:graphicData uri="http://schemas.openxmlformats.org/drawingml/2006/table">
            <a:tbl>
              <a:tblPr>
                <a:noFill/>
                <a:tableStyleId>{84E631B5-C76F-4EA5-8BB3-C122F85E7F40}</a:tableStyleId>
              </a:tblPr>
              <a:tblGrid>
                <a:gridCol w="1419225"/>
                <a:gridCol w="3162300"/>
              </a:tblGrid>
              <a:tr h="219075">
                <a:tc>
                  <a:txBody>
                    <a:bodyPr/>
                    <a:lstStyle/>
                    <a:p>
                      <a:pPr indent="0" lvl="0" marL="0" rtl="0" algn="l">
                        <a:spcBef>
                          <a:spcPts val="0"/>
                        </a:spcBef>
                        <a:spcAft>
                          <a:spcPts val="0"/>
                        </a:spcAft>
                        <a:buNone/>
                      </a:pPr>
                      <a:r>
                        <a:t/>
                      </a:r>
                      <a:endParaRPr/>
                    </a:p>
                  </a:txBody>
                  <a:tcPr marT="10675" marB="10675" marR="10675" marL="10675" anchor="ctr"/>
                </a:tc>
                <a:tc>
                  <a:txBody>
                    <a:bodyPr/>
                    <a:lstStyle/>
                    <a:p>
                      <a:pPr indent="0" lvl="0" marL="0" rtl="0" algn="l">
                        <a:spcBef>
                          <a:spcPts val="0"/>
                        </a:spcBef>
                        <a:spcAft>
                          <a:spcPts val="0"/>
                        </a:spcAft>
                        <a:buNone/>
                      </a:pPr>
                      <a:r>
                        <a:t/>
                      </a:r>
                      <a:endParaRPr/>
                    </a:p>
                  </a:txBody>
                  <a:tcPr marT="10675" marB="10675" marR="10675" marL="10675"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Map</a:t>
            </a:r>
            <a:endParaRPr/>
          </a:p>
        </p:txBody>
      </p:sp>
      <p:sp>
        <p:nvSpPr>
          <p:cNvPr id="160" name="Google Shape;160;p24"/>
          <p:cNvSpPr txBox="1"/>
          <p:nvPr>
            <p:ph idx="1" type="body"/>
          </p:nvPr>
        </p:nvSpPr>
        <p:spPr>
          <a:xfrm>
            <a:off x="729450" y="2078875"/>
            <a:ext cx="2364600" cy="25623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sz="1600">
                <a:latin typeface="Calibri"/>
                <a:ea typeface="Calibri"/>
                <a:cs typeface="Calibri"/>
                <a:sym typeface="Calibri"/>
              </a:rPr>
              <a:t>We use a value close to 4 (</a:t>
            </a:r>
            <a:r>
              <a:rPr b="1" lang="en" sz="1600">
                <a:latin typeface="Calibri"/>
                <a:ea typeface="Calibri"/>
                <a:cs typeface="Calibri"/>
                <a:sym typeface="Calibri"/>
              </a:rPr>
              <a:t>r = 3.94) </a:t>
            </a:r>
            <a:r>
              <a:rPr lang="en" sz="1600">
                <a:latin typeface="Calibri"/>
                <a:ea typeface="Calibri"/>
                <a:cs typeface="Calibri"/>
                <a:sym typeface="Calibri"/>
              </a:rPr>
              <a:t>to achieve chaotic behaviour i.e. spread random numbers between </a:t>
            </a:r>
            <a:r>
              <a:rPr b="1" lang="en" sz="1600">
                <a:latin typeface="Calibri"/>
                <a:ea typeface="Calibri"/>
                <a:cs typeface="Calibri"/>
                <a:sym typeface="Calibri"/>
              </a:rPr>
              <a:t>0 and 1.</a:t>
            </a:r>
            <a:endParaRPr b="1" sz="1600">
              <a:latin typeface="Calibri"/>
              <a:ea typeface="Calibri"/>
              <a:cs typeface="Calibri"/>
              <a:sym typeface="Calibri"/>
            </a:endParaRPr>
          </a:p>
        </p:txBody>
      </p:sp>
      <p:pic>
        <p:nvPicPr>
          <p:cNvPr id="161" name="Google Shape;161;p24"/>
          <p:cNvPicPr preferRelativeResize="0"/>
          <p:nvPr/>
        </p:nvPicPr>
        <p:blipFill>
          <a:blip r:embed="rId3">
            <a:alphaModFix/>
          </a:blip>
          <a:stretch>
            <a:fillRect/>
          </a:stretch>
        </p:blipFill>
        <p:spPr>
          <a:xfrm>
            <a:off x="3464800" y="1284175"/>
            <a:ext cx="5528500" cy="3544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Confusion using PRNG</a:t>
            </a:r>
            <a:endParaRPr/>
          </a:p>
        </p:txBody>
      </p:sp>
      <p:sp>
        <p:nvSpPr>
          <p:cNvPr id="167" name="Google Shape;167;p25"/>
          <p:cNvSpPr txBox="1"/>
          <p:nvPr>
            <p:ph idx="1" type="body"/>
          </p:nvPr>
        </p:nvSpPr>
        <p:spPr>
          <a:xfrm>
            <a:off x="729450" y="2078875"/>
            <a:ext cx="7688700" cy="28134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Font typeface="Calibri"/>
              <a:buChar char="●"/>
            </a:pPr>
            <a:r>
              <a:rPr lang="en" sz="1500">
                <a:latin typeface="Calibri"/>
                <a:ea typeface="Calibri"/>
                <a:cs typeface="Calibri"/>
                <a:sym typeface="Calibri"/>
              </a:rPr>
              <a:t>We have created a matrix with the same dimensions as the image and filled it with random indices using the logistic map equation.</a:t>
            </a:r>
            <a:endParaRPr sz="1500">
              <a:latin typeface="Calibri"/>
              <a:ea typeface="Calibri"/>
              <a:cs typeface="Calibri"/>
              <a:sym typeface="Calibri"/>
            </a:endParaRPr>
          </a:p>
          <a:p>
            <a:pPr indent="-323850" lvl="0" marL="457200" rtl="0" algn="l">
              <a:lnSpc>
                <a:spcPct val="150000"/>
              </a:lnSpc>
              <a:spcBef>
                <a:spcPts val="0"/>
              </a:spcBef>
              <a:spcAft>
                <a:spcPts val="0"/>
              </a:spcAft>
              <a:buSzPts val="1500"/>
              <a:buFont typeface="Calibri"/>
              <a:buChar char="●"/>
            </a:pPr>
            <a:r>
              <a:rPr lang="en" sz="1500">
                <a:latin typeface="Calibri"/>
                <a:ea typeface="Calibri"/>
                <a:cs typeface="Calibri"/>
                <a:sym typeface="Calibri"/>
              </a:rPr>
              <a:t>We are generating one row of random numbers at a time and </a:t>
            </a:r>
            <a:r>
              <a:rPr lang="en" sz="1500">
                <a:latin typeface="Calibri"/>
                <a:ea typeface="Calibri"/>
                <a:cs typeface="Calibri"/>
                <a:sym typeface="Calibri"/>
              </a:rPr>
              <a:t>arg-</a:t>
            </a:r>
            <a:r>
              <a:rPr lang="en" sz="1500">
                <a:latin typeface="Calibri"/>
                <a:ea typeface="Calibri"/>
                <a:cs typeface="Calibri"/>
                <a:sym typeface="Calibri"/>
              </a:rPr>
              <a:t>sorting them. Arg-sorting returns the indices of each element in the sorted form of the list. </a:t>
            </a:r>
            <a:endParaRPr sz="1500">
              <a:latin typeface="Calibri"/>
              <a:ea typeface="Calibri"/>
              <a:cs typeface="Calibri"/>
              <a:sym typeface="Calibri"/>
            </a:endParaRPr>
          </a:p>
          <a:p>
            <a:pPr indent="0" lvl="0" marL="457200" rtl="0" algn="l">
              <a:lnSpc>
                <a:spcPct val="150000"/>
              </a:lnSpc>
              <a:spcBef>
                <a:spcPts val="1200"/>
              </a:spcBef>
              <a:spcAft>
                <a:spcPts val="0"/>
              </a:spcAft>
              <a:buNone/>
            </a:pPr>
            <a:r>
              <a:rPr lang="en" sz="1500">
                <a:latin typeface="Calibri"/>
                <a:ea typeface="Calibri"/>
                <a:cs typeface="Calibri"/>
                <a:sym typeface="Calibri"/>
              </a:rPr>
              <a:t>Example - 2  21  6  18  7</a:t>
            </a:r>
            <a:endParaRPr sz="1500">
              <a:latin typeface="Calibri"/>
              <a:ea typeface="Calibri"/>
              <a:cs typeface="Calibri"/>
              <a:sym typeface="Calibri"/>
            </a:endParaRPr>
          </a:p>
          <a:p>
            <a:pPr indent="0" lvl="0" marL="457200" rtl="0" algn="l">
              <a:lnSpc>
                <a:spcPct val="150000"/>
              </a:lnSpc>
              <a:spcBef>
                <a:spcPts val="1200"/>
              </a:spcBef>
              <a:spcAft>
                <a:spcPts val="1200"/>
              </a:spcAft>
              <a:buNone/>
            </a:pPr>
            <a:r>
              <a:rPr lang="en" sz="1500">
                <a:latin typeface="Calibri"/>
                <a:ea typeface="Calibri"/>
                <a:cs typeface="Calibri"/>
                <a:sym typeface="Calibri"/>
              </a:rPr>
              <a:t>Arg-sort -  1   5   2   4   3</a:t>
            </a:r>
            <a:endParaRPr sz="15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Confusion using PRNG cntd.</a:t>
            </a:r>
            <a:endParaRPr/>
          </a:p>
        </p:txBody>
      </p:sp>
      <p:sp>
        <p:nvSpPr>
          <p:cNvPr id="173" name="Google Shape;173;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Font typeface="Calibri"/>
              <a:buChar char="●"/>
            </a:pPr>
            <a:r>
              <a:rPr lang="en" sz="1500">
                <a:latin typeface="Calibri"/>
                <a:ea typeface="Calibri"/>
                <a:cs typeface="Calibri"/>
                <a:sym typeface="Calibri"/>
              </a:rPr>
              <a:t>Then we are pushing the arg-sorted row into a matrix (2D array).</a:t>
            </a:r>
            <a:endParaRPr sz="1500">
              <a:latin typeface="Calibri"/>
              <a:ea typeface="Calibri"/>
              <a:cs typeface="Calibri"/>
              <a:sym typeface="Calibri"/>
            </a:endParaRPr>
          </a:p>
          <a:p>
            <a:pPr indent="-323850" lvl="0" marL="457200" rtl="0" algn="l">
              <a:lnSpc>
                <a:spcPct val="150000"/>
              </a:lnSpc>
              <a:spcBef>
                <a:spcPts val="0"/>
              </a:spcBef>
              <a:spcAft>
                <a:spcPts val="0"/>
              </a:spcAft>
              <a:buSzPts val="1500"/>
              <a:buFont typeface="Calibri"/>
              <a:buChar char="●"/>
            </a:pPr>
            <a:r>
              <a:rPr lang="en" sz="1500">
                <a:latin typeface="Calibri"/>
                <a:ea typeface="Calibri"/>
                <a:cs typeface="Calibri"/>
                <a:sym typeface="Calibri"/>
              </a:rPr>
              <a:t>Then we are using this matrix to permute the image (confusion) column wise. </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b="1" lang="en" sz="1500">
                <a:latin typeface="Calibri"/>
                <a:ea typeface="Calibri"/>
                <a:cs typeface="Calibri"/>
                <a:sym typeface="Calibri"/>
              </a:rPr>
              <a:t>Note:</a:t>
            </a:r>
            <a:r>
              <a:rPr lang="en" sz="1500">
                <a:latin typeface="Calibri"/>
                <a:ea typeface="Calibri"/>
                <a:cs typeface="Calibri"/>
                <a:sym typeface="Calibri"/>
              </a:rPr>
              <a:t> The histogram of the confused and original image is same because pixel positions are changed and not the pixel intensities (values)</a:t>
            </a:r>
            <a:endParaRPr sz="15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Original vs Confused Image</a:t>
            </a:r>
            <a:endParaRPr/>
          </a:p>
        </p:txBody>
      </p:sp>
      <p:pic>
        <p:nvPicPr>
          <p:cNvPr id="179" name="Google Shape;179;p27"/>
          <p:cNvPicPr preferRelativeResize="0"/>
          <p:nvPr/>
        </p:nvPicPr>
        <p:blipFill>
          <a:blip r:embed="rId3">
            <a:alphaModFix/>
          </a:blip>
          <a:stretch>
            <a:fillRect/>
          </a:stretch>
        </p:blipFill>
        <p:spPr>
          <a:xfrm>
            <a:off x="5417100" y="1853856"/>
            <a:ext cx="2917250" cy="2636069"/>
          </a:xfrm>
          <a:prstGeom prst="rect">
            <a:avLst/>
          </a:prstGeom>
          <a:noFill/>
          <a:ln>
            <a:noFill/>
          </a:ln>
        </p:spPr>
      </p:pic>
      <p:pic>
        <p:nvPicPr>
          <p:cNvPr id="180" name="Google Shape;180;p27"/>
          <p:cNvPicPr preferRelativeResize="0"/>
          <p:nvPr/>
        </p:nvPicPr>
        <p:blipFill>
          <a:blip r:embed="rId4">
            <a:alphaModFix/>
          </a:blip>
          <a:stretch>
            <a:fillRect/>
          </a:stretch>
        </p:blipFill>
        <p:spPr>
          <a:xfrm>
            <a:off x="834000" y="1853850"/>
            <a:ext cx="2917250" cy="2636075"/>
          </a:xfrm>
          <a:prstGeom prst="rect">
            <a:avLst/>
          </a:prstGeom>
          <a:noFill/>
          <a:ln>
            <a:noFill/>
          </a:ln>
        </p:spPr>
      </p:pic>
      <p:sp>
        <p:nvSpPr>
          <p:cNvPr id="181" name="Google Shape;181;p27"/>
          <p:cNvSpPr txBox="1"/>
          <p:nvPr/>
        </p:nvSpPr>
        <p:spPr>
          <a:xfrm>
            <a:off x="834125" y="4626625"/>
            <a:ext cx="2917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Lato"/>
                <a:ea typeface="Lato"/>
                <a:cs typeface="Lato"/>
                <a:sym typeface="Lato"/>
              </a:rPr>
              <a:t>Original Image</a:t>
            </a:r>
            <a:endParaRPr b="1">
              <a:latin typeface="Lato"/>
              <a:ea typeface="Lato"/>
              <a:cs typeface="Lato"/>
              <a:sym typeface="Lato"/>
            </a:endParaRPr>
          </a:p>
        </p:txBody>
      </p:sp>
      <p:sp>
        <p:nvSpPr>
          <p:cNvPr id="182" name="Google Shape;182;p27"/>
          <p:cNvSpPr txBox="1"/>
          <p:nvPr/>
        </p:nvSpPr>
        <p:spPr>
          <a:xfrm>
            <a:off x="5417125" y="4626625"/>
            <a:ext cx="2917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Lato"/>
                <a:ea typeface="Lato"/>
                <a:cs typeface="Lato"/>
                <a:sym typeface="Lato"/>
              </a:rPr>
              <a:t>Confused</a:t>
            </a:r>
            <a:r>
              <a:rPr b="1" lang="en">
                <a:latin typeface="Lato"/>
                <a:ea typeface="Lato"/>
                <a:cs typeface="Lato"/>
                <a:sym typeface="Lato"/>
              </a:rPr>
              <a:t> Image</a:t>
            </a:r>
            <a:endParaRPr b="1">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40"/>
              <a:t>Histogram Comparison: Confused and Original Image</a:t>
            </a:r>
            <a:endParaRPr sz="2240"/>
          </a:p>
        </p:txBody>
      </p:sp>
      <p:pic>
        <p:nvPicPr>
          <p:cNvPr id="188" name="Google Shape;188;p28"/>
          <p:cNvPicPr preferRelativeResize="0"/>
          <p:nvPr/>
        </p:nvPicPr>
        <p:blipFill>
          <a:blip r:embed="rId3">
            <a:alphaModFix/>
          </a:blip>
          <a:stretch>
            <a:fillRect/>
          </a:stretch>
        </p:blipFill>
        <p:spPr>
          <a:xfrm>
            <a:off x="461975" y="1913550"/>
            <a:ext cx="3661300" cy="2369975"/>
          </a:xfrm>
          <a:prstGeom prst="rect">
            <a:avLst/>
          </a:prstGeom>
          <a:noFill/>
          <a:ln>
            <a:noFill/>
          </a:ln>
        </p:spPr>
      </p:pic>
      <p:pic>
        <p:nvPicPr>
          <p:cNvPr id="189" name="Google Shape;189;p28"/>
          <p:cNvPicPr preferRelativeResize="0"/>
          <p:nvPr/>
        </p:nvPicPr>
        <p:blipFill>
          <a:blip r:embed="rId4">
            <a:alphaModFix/>
          </a:blip>
          <a:stretch>
            <a:fillRect/>
          </a:stretch>
        </p:blipFill>
        <p:spPr>
          <a:xfrm>
            <a:off x="4932764" y="1913550"/>
            <a:ext cx="3661311" cy="2369975"/>
          </a:xfrm>
          <a:prstGeom prst="rect">
            <a:avLst/>
          </a:prstGeom>
          <a:noFill/>
          <a:ln>
            <a:noFill/>
          </a:ln>
        </p:spPr>
      </p:pic>
      <p:sp>
        <p:nvSpPr>
          <p:cNvPr id="190" name="Google Shape;190;p28"/>
          <p:cNvSpPr txBox="1"/>
          <p:nvPr/>
        </p:nvSpPr>
        <p:spPr>
          <a:xfrm>
            <a:off x="462025" y="4343225"/>
            <a:ext cx="366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Lato"/>
                <a:ea typeface="Lato"/>
                <a:cs typeface="Lato"/>
                <a:sym typeface="Lato"/>
              </a:rPr>
              <a:t>Original Image</a:t>
            </a:r>
            <a:endParaRPr b="1">
              <a:latin typeface="Lato"/>
              <a:ea typeface="Lato"/>
              <a:cs typeface="Lato"/>
              <a:sym typeface="Lato"/>
            </a:endParaRPr>
          </a:p>
        </p:txBody>
      </p:sp>
      <p:sp>
        <p:nvSpPr>
          <p:cNvPr id="191" name="Google Shape;191;p28"/>
          <p:cNvSpPr txBox="1"/>
          <p:nvPr/>
        </p:nvSpPr>
        <p:spPr>
          <a:xfrm>
            <a:off x="4932825" y="4343225"/>
            <a:ext cx="366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Lato"/>
                <a:ea typeface="Lato"/>
                <a:cs typeface="Lato"/>
                <a:sym typeface="Lato"/>
              </a:rPr>
              <a:t>Confused</a:t>
            </a:r>
            <a:r>
              <a:rPr b="1" lang="en">
                <a:latin typeface="Lato"/>
                <a:ea typeface="Lato"/>
                <a:cs typeface="Lato"/>
                <a:sym typeface="Lato"/>
              </a:rPr>
              <a:t> Image</a:t>
            </a:r>
            <a:endParaRPr b="1">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Diffusion using PRNG</a:t>
            </a:r>
            <a:endParaRPr/>
          </a:p>
        </p:txBody>
      </p:sp>
      <p:sp>
        <p:nvSpPr>
          <p:cNvPr id="197" name="Google Shape;197;p29"/>
          <p:cNvSpPr txBox="1"/>
          <p:nvPr>
            <p:ph idx="1" type="body"/>
          </p:nvPr>
        </p:nvSpPr>
        <p:spPr>
          <a:xfrm>
            <a:off x="729450" y="2078875"/>
            <a:ext cx="7688700" cy="266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Calibri"/>
                <a:ea typeface="Calibri"/>
                <a:cs typeface="Calibri"/>
                <a:sym typeface="Calibri"/>
              </a:rPr>
              <a:t>Since we only need certain pseudo random numbers to change the values of each pixel in the confused image, we generated another matrix with the same dimensions as the original image so we have n*m (size of the image) random values to perform diffusion with. </a:t>
            </a:r>
            <a:endParaRPr sz="1400">
              <a:latin typeface="Calibri"/>
              <a:ea typeface="Calibri"/>
              <a:cs typeface="Calibri"/>
              <a:sym typeface="Calibri"/>
            </a:endParaRPr>
          </a:p>
          <a:p>
            <a:pPr indent="0" lvl="0" marL="0" rtl="0" algn="l">
              <a:spcBef>
                <a:spcPts val="1200"/>
              </a:spcBef>
              <a:spcAft>
                <a:spcPts val="0"/>
              </a:spcAft>
              <a:buNone/>
            </a:pPr>
            <a:r>
              <a:rPr lang="en" sz="1400">
                <a:latin typeface="Calibri"/>
                <a:ea typeface="Calibri"/>
                <a:cs typeface="Calibri"/>
                <a:sym typeface="Calibri"/>
              </a:rPr>
              <a:t>We are using the same algorithm (</a:t>
            </a:r>
            <a:r>
              <a:rPr b="1" lang="en" sz="1400">
                <a:latin typeface="Calibri"/>
                <a:ea typeface="Calibri"/>
                <a:cs typeface="Calibri"/>
                <a:sym typeface="Calibri"/>
              </a:rPr>
              <a:t>Logistic map</a:t>
            </a:r>
            <a:r>
              <a:rPr lang="en" sz="1400">
                <a:latin typeface="Calibri"/>
                <a:ea typeface="Calibri"/>
                <a:cs typeface="Calibri"/>
                <a:sym typeface="Calibri"/>
              </a:rPr>
              <a:t>) but in a different way to achieve this.</a:t>
            </a:r>
            <a:endParaRPr sz="1400">
              <a:latin typeface="Calibri"/>
              <a:ea typeface="Calibri"/>
              <a:cs typeface="Calibri"/>
              <a:sym typeface="Calibri"/>
            </a:endParaRPr>
          </a:p>
          <a:p>
            <a:pPr indent="0" lvl="0" marL="0" rtl="0" algn="l">
              <a:spcBef>
                <a:spcPts val="1200"/>
              </a:spcBef>
              <a:spcAft>
                <a:spcPts val="0"/>
              </a:spcAft>
              <a:buNone/>
            </a:pPr>
            <a:r>
              <a:rPr lang="en" sz="1400">
                <a:latin typeface="Calibri"/>
                <a:ea typeface="Calibri"/>
                <a:cs typeface="Calibri"/>
                <a:sym typeface="Calibri"/>
              </a:rPr>
              <a:t>We just need random values to do </a:t>
            </a:r>
            <a:r>
              <a:rPr b="1" lang="en" sz="1400">
                <a:latin typeface="Calibri"/>
                <a:ea typeface="Calibri"/>
                <a:cs typeface="Calibri"/>
                <a:sym typeface="Calibri"/>
              </a:rPr>
              <a:t>bitwise XOR</a:t>
            </a:r>
            <a:r>
              <a:rPr lang="en" sz="1400">
                <a:latin typeface="Calibri"/>
                <a:ea typeface="Calibri"/>
                <a:cs typeface="Calibri"/>
                <a:sym typeface="Calibri"/>
              </a:rPr>
              <a:t> with to achieve diffusion and we are getting those random values from the logistic map equation and since the values are between 0 and 1, we are multiplying it </a:t>
            </a:r>
            <a:r>
              <a:rPr lang="en" sz="1400">
                <a:latin typeface="Calibri"/>
                <a:ea typeface="Calibri"/>
                <a:cs typeface="Calibri"/>
                <a:sym typeface="Calibri"/>
              </a:rPr>
              <a:t>with</a:t>
            </a:r>
            <a:r>
              <a:rPr lang="en" sz="1400">
                <a:latin typeface="Calibri"/>
                <a:ea typeface="Calibri"/>
                <a:cs typeface="Calibri"/>
                <a:sym typeface="Calibri"/>
              </a:rPr>
              <a:t> a large number and taking the mod with 256 so as to get values within the range 0-255. </a:t>
            </a:r>
            <a:r>
              <a:rPr b="1" lang="en" sz="1500">
                <a:latin typeface="Calibri"/>
                <a:ea typeface="Calibri"/>
                <a:cs typeface="Calibri"/>
                <a:sym typeface="Calibri"/>
              </a:rPr>
              <a:t>( Xn * MAX ) % 256</a:t>
            </a:r>
            <a:endParaRPr b="1" sz="1500">
              <a:latin typeface="Calibri"/>
              <a:ea typeface="Calibri"/>
              <a:cs typeface="Calibri"/>
              <a:sym typeface="Calibri"/>
            </a:endParaRPr>
          </a:p>
          <a:p>
            <a:pPr indent="0" lvl="0" marL="0" rtl="0" algn="l">
              <a:spcBef>
                <a:spcPts val="1200"/>
              </a:spcBef>
              <a:spcAft>
                <a:spcPts val="1200"/>
              </a:spcAft>
              <a:buNone/>
            </a:pPr>
            <a:r>
              <a:t/>
            </a:r>
            <a:endParaRPr sz="14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Diffusion using PRNG cntd.</a:t>
            </a:r>
            <a:endParaRPr/>
          </a:p>
        </p:txBody>
      </p:sp>
      <p:sp>
        <p:nvSpPr>
          <p:cNvPr id="203" name="Google Shape;203;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Calibri"/>
                <a:ea typeface="Calibri"/>
                <a:cs typeface="Calibri"/>
                <a:sym typeface="Calibri"/>
              </a:rPr>
              <a:t>We are doing the bitwise XOR operation </a:t>
            </a:r>
            <a:r>
              <a:rPr b="1" lang="en" sz="1500">
                <a:latin typeface="Calibri"/>
                <a:ea typeface="Calibri"/>
                <a:cs typeface="Calibri"/>
                <a:sym typeface="Calibri"/>
              </a:rPr>
              <a:t>(a ^ b)</a:t>
            </a:r>
            <a:r>
              <a:rPr lang="en" sz="1400">
                <a:latin typeface="Calibri"/>
                <a:ea typeface="Calibri"/>
                <a:cs typeface="Calibri"/>
                <a:sym typeface="Calibri"/>
              </a:rPr>
              <a:t> of each pixel with the respective random number and this changes the value of the pixel in order to achieve diffusion. </a:t>
            </a:r>
            <a:endParaRPr sz="1400">
              <a:latin typeface="Calibri"/>
              <a:ea typeface="Calibri"/>
              <a:cs typeface="Calibri"/>
              <a:sym typeface="Calibri"/>
            </a:endParaRPr>
          </a:p>
          <a:p>
            <a:pPr indent="0" lvl="0" marL="0" rtl="0" algn="l">
              <a:spcBef>
                <a:spcPts val="1200"/>
              </a:spcBef>
              <a:spcAft>
                <a:spcPts val="0"/>
              </a:spcAft>
              <a:buNone/>
            </a:pPr>
            <a:r>
              <a:rPr lang="en" sz="1400">
                <a:latin typeface="Calibri"/>
                <a:ea typeface="Calibri"/>
                <a:cs typeface="Calibri"/>
                <a:sym typeface="Calibri"/>
              </a:rPr>
              <a:t>We will use the  </a:t>
            </a:r>
            <a:r>
              <a:rPr b="1" lang="en" sz="1500">
                <a:latin typeface="Calibri"/>
                <a:ea typeface="Calibri"/>
                <a:cs typeface="Calibri"/>
                <a:sym typeface="Calibri"/>
              </a:rPr>
              <a:t>a ^ b ^ b = a</a:t>
            </a:r>
            <a:r>
              <a:rPr lang="en" sz="1400">
                <a:latin typeface="Calibri"/>
                <a:ea typeface="Calibri"/>
                <a:cs typeface="Calibri"/>
                <a:sym typeface="Calibri"/>
              </a:rPr>
              <a:t>  property of bitwise XOR operation to decrypt the image.</a:t>
            </a:r>
            <a:endParaRPr sz="1400">
              <a:latin typeface="Calibri"/>
              <a:ea typeface="Calibri"/>
              <a:cs typeface="Calibri"/>
              <a:sym typeface="Calibri"/>
            </a:endParaRPr>
          </a:p>
          <a:p>
            <a:pPr indent="0" lvl="0" marL="0" rtl="0" algn="l">
              <a:spcBef>
                <a:spcPts val="1200"/>
              </a:spcBef>
              <a:spcAft>
                <a:spcPts val="0"/>
              </a:spcAft>
              <a:buNone/>
            </a:pPr>
            <a:r>
              <a:rPr lang="en" sz="1400">
                <a:latin typeface="Calibri"/>
                <a:ea typeface="Calibri"/>
                <a:cs typeface="Calibri"/>
                <a:sym typeface="Calibri"/>
              </a:rPr>
              <a:t>The values of the random function are so diverse that the frequency of each pixel value in the histogram of the diffused image are almost equal.</a:t>
            </a:r>
            <a:endParaRPr sz="1400">
              <a:latin typeface="Calibri"/>
              <a:ea typeface="Calibri"/>
              <a:cs typeface="Calibri"/>
              <a:sym typeface="Calibri"/>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Original, Confused and Diffused Image</a:t>
            </a:r>
            <a:endParaRPr/>
          </a:p>
        </p:txBody>
      </p:sp>
      <p:pic>
        <p:nvPicPr>
          <p:cNvPr id="209" name="Google Shape;209;p31"/>
          <p:cNvPicPr preferRelativeResize="0"/>
          <p:nvPr/>
        </p:nvPicPr>
        <p:blipFill>
          <a:blip r:embed="rId3">
            <a:alphaModFix/>
          </a:blip>
          <a:stretch>
            <a:fillRect/>
          </a:stretch>
        </p:blipFill>
        <p:spPr>
          <a:xfrm>
            <a:off x="184575" y="1853850"/>
            <a:ext cx="2715350" cy="2453630"/>
          </a:xfrm>
          <a:prstGeom prst="rect">
            <a:avLst/>
          </a:prstGeom>
          <a:noFill/>
          <a:ln>
            <a:noFill/>
          </a:ln>
        </p:spPr>
      </p:pic>
      <p:pic>
        <p:nvPicPr>
          <p:cNvPr id="210" name="Google Shape;210;p31"/>
          <p:cNvPicPr preferRelativeResize="0"/>
          <p:nvPr/>
        </p:nvPicPr>
        <p:blipFill>
          <a:blip r:embed="rId4">
            <a:alphaModFix/>
          </a:blip>
          <a:stretch>
            <a:fillRect/>
          </a:stretch>
        </p:blipFill>
        <p:spPr>
          <a:xfrm>
            <a:off x="3199600" y="1853838"/>
            <a:ext cx="2715350" cy="2453650"/>
          </a:xfrm>
          <a:prstGeom prst="rect">
            <a:avLst/>
          </a:prstGeom>
          <a:noFill/>
          <a:ln>
            <a:noFill/>
          </a:ln>
        </p:spPr>
      </p:pic>
      <p:pic>
        <p:nvPicPr>
          <p:cNvPr id="211" name="Google Shape;211;p31"/>
          <p:cNvPicPr preferRelativeResize="0"/>
          <p:nvPr/>
        </p:nvPicPr>
        <p:blipFill>
          <a:blip r:embed="rId5">
            <a:alphaModFix/>
          </a:blip>
          <a:stretch>
            <a:fillRect/>
          </a:stretch>
        </p:blipFill>
        <p:spPr>
          <a:xfrm>
            <a:off x="6214625" y="1853845"/>
            <a:ext cx="2715350" cy="2453630"/>
          </a:xfrm>
          <a:prstGeom prst="rect">
            <a:avLst/>
          </a:prstGeom>
          <a:noFill/>
          <a:ln>
            <a:noFill/>
          </a:ln>
        </p:spPr>
      </p:pic>
      <p:sp>
        <p:nvSpPr>
          <p:cNvPr id="212" name="Google Shape;212;p31"/>
          <p:cNvSpPr txBox="1"/>
          <p:nvPr/>
        </p:nvSpPr>
        <p:spPr>
          <a:xfrm>
            <a:off x="239525" y="4343100"/>
            <a:ext cx="2660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Lato"/>
                <a:ea typeface="Lato"/>
                <a:cs typeface="Lato"/>
                <a:sym typeface="Lato"/>
              </a:rPr>
              <a:t>Original Image</a:t>
            </a:r>
            <a:endParaRPr b="1">
              <a:latin typeface="Lato"/>
              <a:ea typeface="Lato"/>
              <a:cs typeface="Lato"/>
              <a:sym typeface="Lato"/>
            </a:endParaRPr>
          </a:p>
        </p:txBody>
      </p:sp>
      <p:sp>
        <p:nvSpPr>
          <p:cNvPr id="213" name="Google Shape;213;p31"/>
          <p:cNvSpPr txBox="1"/>
          <p:nvPr/>
        </p:nvSpPr>
        <p:spPr>
          <a:xfrm>
            <a:off x="3241800" y="4343100"/>
            <a:ext cx="2660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Lato"/>
                <a:ea typeface="Lato"/>
                <a:cs typeface="Lato"/>
                <a:sym typeface="Lato"/>
              </a:rPr>
              <a:t>Confused</a:t>
            </a:r>
            <a:r>
              <a:rPr b="1" lang="en">
                <a:latin typeface="Lato"/>
                <a:ea typeface="Lato"/>
                <a:cs typeface="Lato"/>
                <a:sym typeface="Lato"/>
              </a:rPr>
              <a:t> Image</a:t>
            </a:r>
            <a:endParaRPr b="1">
              <a:latin typeface="Lato"/>
              <a:ea typeface="Lato"/>
              <a:cs typeface="Lato"/>
              <a:sym typeface="Lato"/>
            </a:endParaRPr>
          </a:p>
        </p:txBody>
      </p:sp>
      <p:sp>
        <p:nvSpPr>
          <p:cNvPr id="214" name="Google Shape;214;p31"/>
          <p:cNvSpPr txBox="1"/>
          <p:nvPr/>
        </p:nvSpPr>
        <p:spPr>
          <a:xfrm>
            <a:off x="6244075" y="4343100"/>
            <a:ext cx="2660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Lato"/>
                <a:ea typeface="Lato"/>
                <a:cs typeface="Lato"/>
                <a:sym typeface="Lato"/>
              </a:rPr>
              <a:t>Diffused</a:t>
            </a:r>
            <a:r>
              <a:rPr b="1" lang="en">
                <a:latin typeface="Lato"/>
                <a:ea typeface="Lato"/>
                <a:cs typeface="Lato"/>
                <a:sym typeface="Lato"/>
              </a:rPr>
              <a:t> Image</a:t>
            </a:r>
            <a:endParaRPr b="1">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202124"/>
                </a:solidFill>
                <a:highlight>
                  <a:schemeClr val="lt1"/>
                </a:highlight>
                <a:latin typeface="Calibri"/>
                <a:ea typeface="Calibri"/>
                <a:cs typeface="Calibri"/>
                <a:sym typeface="Calibri"/>
              </a:rPr>
              <a:t>Encryption: </a:t>
            </a:r>
            <a:r>
              <a:rPr lang="en" sz="1500">
                <a:solidFill>
                  <a:srgbClr val="202124"/>
                </a:solidFill>
                <a:highlight>
                  <a:schemeClr val="lt1"/>
                </a:highlight>
                <a:latin typeface="Calibri"/>
                <a:ea typeface="Calibri"/>
                <a:cs typeface="Calibri"/>
                <a:sym typeface="Calibri"/>
              </a:rPr>
              <a:t>In cryptography, encryption is the process of encoding information. This process converts the original representation of the information, known as </a:t>
            </a:r>
            <a:r>
              <a:rPr b="1" lang="en" sz="1500">
                <a:solidFill>
                  <a:srgbClr val="202124"/>
                </a:solidFill>
                <a:highlight>
                  <a:schemeClr val="lt1"/>
                </a:highlight>
                <a:latin typeface="Calibri"/>
                <a:ea typeface="Calibri"/>
                <a:cs typeface="Calibri"/>
                <a:sym typeface="Calibri"/>
              </a:rPr>
              <a:t>plaintext</a:t>
            </a:r>
            <a:r>
              <a:rPr lang="en" sz="1500">
                <a:solidFill>
                  <a:srgbClr val="202124"/>
                </a:solidFill>
                <a:highlight>
                  <a:schemeClr val="lt1"/>
                </a:highlight>
                <a:latin typeface="Calibri"/>
                <a:ea typeface="Calibri"/>
                <a:cs typeface="Calibri"/>
                <a:sym typeface="Calibri"/>
              </a:rPr>
              <a:t>, into an alternative form known as </a:t>
            </a:r>
            <a:r>
              <a:rPr b="1" lang="en" sz="1500">
                <a:solidFill>
                  <a:srgbClr val="202124"/>
                </a:solidFill>
                <a:highlight>
                  <a:schemeClr val="lt1"/>
                </a:highlight>
                <a:latin typeface="Calibri"/>
                <a:ea typeface="Calibri"/>
                <a:cs typeface="Calibri"/>
                <a:sym typeface="Calibri"/>
              </a:rPr>
              <a:t>ciphertext</a:t>
            </a:r>
            <a:r>
              <a:rPr lang="en" sz="1500">
                <a:solidFill>
                  <a:srgbClr val="202124"/>
                </a:solidFill>
                <a:highlight>
                  <a:schemeClr val="lt1"/>
                </a:highlight>
                <a:latin typeface="Calibri"/>
                <a:ea typeface="Calibri"/>
                <a:cs typeface="Calibri"/>
                <a:sym typeface="Calibri"/>
              </a:rPr>
              <a:t>. Ideally, only authorized parties can </a:t>
            </a:r>
            <a:r>
              <a:rPr b="1" lang="en" sz="1500">
                <a:solidFill>
                  <a:srgbClr val="202124"/>
                </a:solidFill>
                <a:highlight>
                  <a:schemeClr val="lt1"/>
                </a:highlight>
                <a:latin typeface="Calibri"/>
                <a:ea typeface="Calibri"/>
                <a:cs typeface="Calibri"/>
                <a:sym typeface="Calibri"/>
              </a:rPr>
              <a:t>decipher</a:t>
            </a:r>
            <a:r>
              <a:rPr lang="en" sz="1500">
                <a:solidFill>
                  <a:srgbClr val="202124"/>
                </a:solidFill>
                <a:highlight>
                  <a:schemeClr val="lt1"/>
                </a:highlight>
                <a:latin typeface="Calibri"/>
                <a:ea typeface="Calibri"/>
                <a:cs typeface="Calibri"/>
                <a:sym typeface="Calibri"/>
              </a:rPr>
              <a:t> a ciphertext back to plaintext and access the original information.</a:t>
            </a:r>
            <a:endParaRPr sz="1500">
              <a:solidFill>
                <a:srgbClr val="202124"/>
              </a:solidFill>
              <a:highlight>
                <a:schemeClr val="lt1"/>
              </a:highlight>
              <a:latin typeface="Calibri"/>
              <a:ea typeface="Calibri"/>
              <a:cs typeface="Calibri"/>
              <a:sym typeface="Calibri"/>
            </a:endParaRPr>
          </a:p>
          <a:p>
            <a:pPr indent="0" lvl="0" marL="0" rtl="0" algn="l">
              <a:spcBef>
                <a:spcPts val="1200"/>
              </a:spcBef>
              <a:spcAft>
                <a:spcPts val="1200"/>
              </a:spcAft>
              <a:buNone/>
            </a:pPr>
            <a:r>
              <a:rPr b="1" lang="en" sz="1500">
                <a:solidFill>
                  <a:srgbClr val="000000"/>
                </a:solidFill>
                <a:highlight>
                  <a:schemeClr val="lt1"/>
                </a:highlight>
                <a:latin typeface="Calibri"/>
                <a:ea typeface="Calibri"/>
                <a:cs typeface="Calibri"/>
                <a:sym typeface="Calibri"/>
              </a:rPr>
              <a:t>Image Encryption:</a:t>
            </a:r>
            <a:r>
              <a:rPr lang="en" sz="1500">
                <a:solidFill>
                  <a:srgbClr val="000000"/>
                </a:solidFill>
                <a:highlight>
                  <a:schemeClr val="lt1"/>
                </a:highlight>
                <a:latin typeface="Calibri"/>
                <a:ea typeface="Calibri"/>
                <a:cs typeface="Calibri"/>
                <a:sym typeface="Calibri"/>
              </a:rPr>
              <a:t> Image encryption can be defined in such a way that it is </a:t>
            </a:r>
            <a:r>
              <a:rPr b="1" lang="en" sz="1500">
                <a:solidFill>
                  <a:srgbClr val="000000"/>
                </a:solidFill>
                <a:highlight>
                  <a:schemeClr val="lt1"/>
                </a:highlight>
                <a:latin typeface="Calibri"/>
                <a:ea typeface="Calibri"/>
                <a:cs typeface="Calibri"/>
                <a:sym typeface="Calibri"/>
              </a:rPr>
              <a:t>the process of encoding secret image with the help of some encryption algorithm</a:t>
            </a:r>
            <a:r>
              <a:rPr lang="en" sz="1500">
                <a:solidFill>
                  <a:srgbClr val="000000"/>
                </a:solidFill>
                <a:highlight>
                  <a:schemeClr val="lt1"/>
                </a:highlight>
                <a:latin typeface="Calibri"/>
                <a:ea typeface="Calibri"/>
                <a:cs typeface="Calibri"/>
                <a:sym typeface="Calibri"/>
              </a:rPr>
              <a:t> in such a way that unauthorized users can't access it.</a:t>
            </a:r>
            <a:endParaRPr sz="1500">
              <a:solidFill>
                <a:srgbClr val="000000"/>
              </a:solidFill>
              <a:highlight>
                <a:schemeClr val="lt1"/>
              </a:highlight>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Histogram Comparison: Original and Diffused Image</a:t>
            </a:r>
            <a:endParaRPr/>
          </a:p>
        </p:txBody>
      </p:sp>
      <p:pic>
        <p:nvPicPr>
          <p:cNvPr id="220" name="Google Shape;220;p32"/>
          <p:cNvPicPr preferRelativeResize="0"/>
          <p:nvPr/>
        </p:nvPicPr>
        <p:blipFill>
          <a:blip r:embed="rId3">
            <a:alphaModFix/>
          </a:blip>
          <a:stretch>
            <a:fillRect/>
          </a:stretch>
        </p:blipFill>
        <p:spPr>
          <a:xfrm>
            <a:off x="267838" y="1853850"/>
            <a:ext cx="4072834" cy="2636350"/>
          </a:xfrm>
          <a:prstGeom prst="rect">
            <a:avLst/>
          </a:prstGeom>
          <a:noFill/>
          <a:ln>
            <a:noFill/>
          </a:ln>
        </p:spPr>
      </p:pic>
      <p:pic>
        <p:nvPicPr>
          <p:cNvPr id="221" name="Google Shape;221;p32"/>
          <p:cNvPicPr preferRelativeResize="0"/>
          <p:nvPr/>
        </p:nvPicPr>
        <p:blipFill>
          <a:blip r:embed="rId4">
            <a:alphaModFix/>
          </a:blip>
          <a:stretch>
            <a:fillRect/>
          </a:stretch>
        </p:blipFill>
        <p:spPr>
          <a:xfrm>
            <a:off x="4802439" y="1853850"/>
            <a:ext cx="3979723" cy="2636350"/>
          </a:xfrm>
          <a:prstGeom prst="rect">
            <a:avLst/>
          </a:prstGeom>
          <a:noFill/>
          <a:ln>
            <a:noFill/>
          </a:ln>
        </p:spPr>
      </p:pic>
      <p:sp>
        <p:nvSpPr>
          <p:cNvPr id="222" name="Google Shape;222;p32"/>
          <p:cNvSpPr txBox="1"/>
          <p:nvPr/>
        </p:nvSpPr>
        <p:spPr>
          <a:xfrm>
            <a:off x="267838" y="4626625"/>
            <a:ext cx="4072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Lato"/>
                <a:ea typeface="Lato"/>
                <a:cs typeface="Lato"/>
                <a:sym typeface="Lato"/>
              </a:rPr>
              <a:t>Original Image</a:t>
            </a:r>
            <a:endParaRPr b="1">
              <a:latin typeface="Lato"/>
              <a:ea typeface="Lato"/>
              <a:cs typeface="Lato"/>
              <a:sym typeface="Lato"/>
            </a:endParaRPr>
          </a:p>
        </p:txBody>
      </p:sp>
      <p:sp>
        <p:nvSpPr>
          <p:cNvPr id="223" name="Google Shape;223;p32"/>
          <p:cNvSpPr txBox="1"/>
          <p:nvPr/>
        </p:nvSpPr>
        <p:spPr>
          <a:xfrm>
            <a:off x="4802400" y="4626625"/>
            <a:ext cx="397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Lato"/>
                <a:ea typeface="Lato"/>
                <a:cs typeface="Lato"/>
                <a:sym typeface="Lato"/>
              </a:rPr>
              <a:t>Diffused</a:t>
            </a:r>
            <a:r>
              <a:rPr b="1" lang="en">
                <a:latin typeface="Lato"/>
                <a:ea typeface="Lato"/>
                <a:cs typeface="Lato"/>
                <a:sym typeface="Lato"/>
              </a:rPr>
              <a:t> Image</a:t>
            </a:r>
            <a:endParaRPr b="1">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Decryption</a:t>
            </a:r>
            <a:endParaRPr/>
          </a:p>
        </p:txBody>
      </p:sp>
      <p:sp>
        <p:nvSpPr>
          <p:cNvPr id="229" name="Google Shape;229;p33"/>
          <p:cNvSpPr txBox="1"/>
          <p:nvPr>
            <p:ph idx="1" type="body"/>
          </p:nvPr>
        </p:nvSpPr>
        <p:spPr>
          <a:xfrm>
            <a:off x="729450" y="2078875"/>
            <a:ext cx="7688700" cy="27432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SzPts val="1350"/>
              <a:buFont typeface="Calibri"/>
              <a:buChar char="●"/>
            </a:pPr>
            <a:r>
              <a:rPr lang="en" sz="1350">
                <a:latin typeface="Calibri"/>
                <a:ea typeface="Calibri"/>
                <a:cs typeface="Calibri"/>
                <a:sym typeface="Calibri"/>
              </a:rPr>
              <a:t>The conversion of encrypted data into its original form is called Decryption. It is generally a reverse process of encryption. It decodes the encrypted information so that an authorized user can only decrypt the data because decryption requires a secret key or password.</a:t>
            </a:r>
            <a:endParaRPr sz="1350">
              <a:latin typeface="Calibri"/>
              <a:ea typeface="Calibri"/>
              <a:cs typeface="Calibri"/>
              <a:sym typeface="Calibri"/>
            </a:endParaRPr>
          </a:p>
          <a:p>
            <a:pPr indent="-314325" lvl="0" marL="457200" rtl="0" algn="l">
              <a:spcBef>
                <a:spcPts val="0"/>
              </a:spcBef>
              <a:spcAft>
                <a:spcPts val="0"/>
              </a:spcAft>
              <a:buSzPts val="1350"/>
              <a:buFont typeface="Calibri"/>
              <a:buChar char="●"/>
            </a:pPr>
            <a:r>
              <a:rPr lang="en" sz="1350">
                <a:latin typeface="Calibri"/>
                <a:ea typeface="Calibri"/>
                <a:cs typeface="Calibri"/>
                <a:sym typeface="Calibri"/>
              </a:rPr>
              <a:t>In image decryption, we simply undo the steps we did in the encryption phase and achieve the decrypted image which is the original image.</a:t>
            </a:r>
            <a:endParaRPr sz="1350">
              <a:latin typeface="Calibri"/>
              <a:ea typeface="Calibri"/>
              <a:cs typeface="Calibri"/>
              <a:sym typeface="Calibri"/>
            </a:endParaRPr>
          </a:p>
          <a:p>
            <a:pPr indent="-314325" lvl="0" marL="457200" rtl="0" algn="l">
              <a:spcBef>
                <a:spcPts val="0"/>
              </a:spcBef>
              <a:spcAft>
                <a:spcPts val="0"/>
              </a:spcAft>
              <a:buSzPts val="1350"/>
              <a:buFont typeface="Calibri"/>
              <a:buChar char="●"/>
            </a:pPr>
            <a:r>
              <a:rPr lang="en" sz="1350">
                <a:latin typeface="Calibri"/>
                <a:ea typeface="Calibri"/>
                <a:cs typeface="Calibri"/>
                <a:sym typeface="Calibri"/>
              </a:rPr>
              <a:t>Decryption also requires the pseudo random number sequence as we have encrypted using that sequence.</a:t>
            </a:r>
            <a:endParaRPr sz="1350">
              <a:latin typeface="Calibri"/>
              <a:ea typeface="Calibri"/>
              <a:cs typeface="Calibri"/>
              <a:sym typeface="Calibri"/>
            </a:endParaRPr>
          </a:p>
          <a:p>
            <a:pPr indent="-314325" lvl="0" marL="457200" rtl="0" algn="l">
              <a:lnSpc>
                <a:spcPct val="100000"/>
              </a:lnSpc>
              <a:spcBef>
                <a:spcPts val="0"/>
              </a:spcBef>
              <a:spcAft>
                <a:spcPts val="0"/>
              </a:spcAft>
              <a:buClr>
                <a:srgbClr val="666666"/>
              </a:buClr>
              <a:buSzPts val="1350"/>
              <a:buFont typeface="Calibri"/>
              <a:buChar char="●"/>
            </a:pPr>
            <a:r>
              <a:rPr lang="en" sz="1350">
                <a:solidFill>
                  <a:srgbClr val="666666"/>
                </a:solidFill>
                <a:latin typeface="Calibri"/>
                <a:ea typeface="Calibri"/>
                <a:cs typeface="Calibri"/>
                <a:sym typeface="Calibri"/>
              </a:rPr>
              <a:t>During our testing, we </a:t>
            </a:r>
            <a:r>
              <a:rPr lang="en" sz="1350">
                <a:solidFill>
                  <a:srgbClr val="666666"/>
                </a:solidFill>
                <a:latin typeface="Calibri"/>
                <a:ea typeface="Calibri"/>
                <a:cs typeface="Calibri"/>
                <a:sym typeface="Calibri"/>
              </a:rPr>
              <a:t>found</a:t>
            </a:r>
            <a:r>
              <a:rPr lang="en" sz="1350">
                <a:solidFill>
                  <a:srgbClr val="666666"/>
                </a:solidFill>
                <a:latin typeface="Calibri"/>
                <a:ea typeface="Calibri"/>
                <a:cs typeface="Calibri"/>
                <a:sym typeface="Calibri"/>
              </a:rPr>
              <a:t> out that</a:t>
            </a:r>
            <a:r>
              <a:rPr lang="en" sz="1350">
                <a:solidFill>
                  <a:srgbClr val="666666"/>
                </a:solidFill>
                <a:latin typeface="Calibri"/>
                <a:ea typeface="Calibri"/>
                <a:cs typeface="Calibri"/>
                <a:sym typeface="Calibri"/>
              </a:rPr>
              <a:t> when we save image as jpg, some of the data is lost (the image is compressed). That is because jpeg is lossy. Changing image type to for example png or bmp solves the issue.</a:t>
            </a:r>
            <a:endParaRPr sz="1350">
              <a:solidFill>
                <a:srgbClr val="666666"/>
              </a:solidFill>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1200"/>
              </a:spcBef>
              <a:spcAft>
                <a:spcPts val="1200"/>
              </a:spcAft>
              <a:buNone/>
            </a:pPr>
            <a:r>
              <a:t/>
            </a:r>
            <a:endParaRPr sz="16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Scope</a:t>
            </a:r>
            <a:endParaRPr/>
          </a:p>
        </p:txBody>
      </p:sp>
      <p:sp>
        <p:nvSpPr>
          <p:cNvPr id="235" name="Google Shape;235;p34"/>
          <p:cNvSpPr txBox="1"/>
          <p:nvPr>
            <p:ph idx="1" type="body"/>
          </p:nvPr>
        </p:nvSpPr>
        <p:spPr>
          <a:xfrm>
            <a:off x="729450" y="2078875"/>
            <a:ext cx="7688700" cy="2502000"/>
          </a:xfrm>
          <a:prstGeom prst="rect">
            <a:avLst/>
          </a:prstGeom>
        </p:spPr>
        <p:txBody>
          <a:bodyPr anchorCtr="0" anchor="t" bIns="91425" lIns="91425" spcFirstLastPara="1" rIns="91425" wrap="square" tIns="91425">
            <a:normAutofit/>
          </a:bodyPr>
          <a:lstStyle/>
          <a:p>
            <a:pPr indent="-323850" lvl="0" marL="457200" rtl="0" algn="l">
              <a:lnSpc>
                <a:spcPct val="105000"/>
              </a:lnSpc>
              <a:spcBef>
                <a:spcPts val="0"/>
              </a:spcBef>
              <a:spcAft>
                <a:spcPts val="0"/>
              </a:spcAft>
              <a:buSzPts val="1500"/>
              <a:buFont typeface="Calibri"/>
              <a:buChar char="●"/>
            </a:pPr>
            <a:r>
              <a:rPr lang="en" sz="1500">
                <a:latin typeface="Calibri"/>
                <a:ea typeface="Calibri"/>
                <a:cs typeface="Calibri"/>
                <a:sym typeface="Calibri"/>
              </a:rPr>
              <a:t>As of now, this algorithm is just implemented for grayscale images. We are thinking of expanding this algorithm for colored images as well.</a:t>
            </a:r>
            <a:endParaRPr sz="1500">
              <a:latin typeface="Calibri"/>
              <a:ea typeface="Calibri"/>
              <a:cs typeface="Calibri"/>
              <a:sym typeface="Calibri"/>
            </a:endParaRPr>
          </a:p>
          <a:p>
            <a:pPr indent="-323850" lvl="0" marL="457200" rtl="0" algn="l">
              <a:lnSpc>
                <a:spcPct val="105000"/>
              </a:lnSpc>
              <a:spcBef>
                <a:spcPts val="0"/>
              </a:spcBef>
              <a:spcAft>
                <a:spcPts val="0"/>
              </a:spcAft>
              <a:buSzPts val="1500"/>
              <a:buFont typeface="Calibri"/>
              <a:buChar char="●"/>
            </a:pPr>
            <a:r>
              <a:rPr lang="en" sz="1500">
                <a:latin typeface="Calibri"/>
                <a:ea typeface="Calibri"/>
                <a:cs typeface="Calibri"/>
                <a:sym typeface="Calibri"/>
              </a:rPr>
              <a:t>We are also thinking of trying more algorithms and construct one of our own to generate pseudo random numbers to make this project stand out.</a:t>
            </a:r>
            <a:endParaRPr sz="1500">
              <a:latin typeface="Calibri"/>
              <a:ea typeface="Calibri"/>
              <a:cs typeface="Calibri"/>
              <a:sym typeface="Calibri"/>
            </a:endParaRPr>
          </a:p>
          <a:p>
            <a:pPr indent="-323850" lvl="0" marL="457200" rtl="0" algn="l">
              <a:lnSpc>
                <a:spcPct val="105000"/>
              </a:lnSpc>
              <a:spcBef>
                <a:spcPts val="0"/>
              </a:spcBef>
              <a:spcAft>
                <a:spcPts val="0"/>
              </a:spcAft>
              <a:buSzPts val="1500"/>
              <a:buFont typeface="Calibri"/>
              <a:buChar char="●"/>
            </a:pPr>
            <a:r>
              <a:rPr lang="en" sz="1500">
                <a:latin typeface="Calibri"/>
                <a:ea typeface="Calibri"/>
                <a:cs typeface="Calibri"/>
                <a:sym typeface="Calibri"/>
              </a:rPr>
              <a:t>We could make this algorithm so it could take an image name (and a key) as input from user.</a:t>
            </a:r>
            <a:endParaRPr sz="1500">
              <a:latin typeface="Calibri"/>
              <a:ea typeface="Calibri"/>
              <a:cs typeface="Calibri"/>
              <a:sym typeface="Calibri"/>
            </a:endParaRPr>
          </a:p>
          <a:p>
            <a:pPr indent="-323850" lvl="0" marL="457200" rtl="0" algn="l">
              <a:lnSpc>
                <a:spcPct val="105000"/>
              </a:lnSpc>
              <a:spcBef>
                <a:spcPts val="0"/>
              </a:spcBef>
              <a:spcAft>
                <a:spcPts val="0"/>
              </a:spcAft>
              <a:buSzPts val="1500"/>
              <a:buFont typeface="Calibri"/>
              <a:buChar char="●"/>
            </a:pPr>
            <a:r>
              <a:rPr lang="en" sz="1500">
                <a:latin typeface="Calibri"/>
                <a:ea typeface="Calibri"/>
                <a:cs typeface="Calibri"/>
                <a:sym typeface="Calibri"/>
              </a:rPr>
              <a:t>We could also make GUI (Graphical User Interface) using tkinter to make this more intuitive</a:t>
            </a:r>
            <a:r>
              <a:rPr lang="en" sz="1500">
                <a:latin typeface="Calibri"/>
                <a:ea typeface="Calibri"/>
                <a:cs typeface="Calibri"/>
                <a:sym typeface="Calibri"/>
              </a:rPr>
              <a:t> for everyone.</a:t>
            </a:r>
            <a:endParaRPr sz="1500">
              <a:latin typeface="Calibri"/>
              <a:ea typeface="Calibri"/>
              <a:cs typeface="Calibri"/>
              <a:sym typeface="Calibri"/>
            </a:endParaRPr>
          </a:p>
          <a:p>
            <a:pPr indent="0" lvl="0" marL="0" rtl="0" algn="l">
              <a:lnSpc>
                <a:spcPct val="105000"/>
              </a:lnSpc>
              <a:spcBef>
                <a:spcPts val="1200"/>
              </a:spcBef>
              <a:spcAft>
                <a:spcPts val="1200"/>
              </a:spcAft>
              <a:buNone/>
            </a:pPr>
            <a:r>
              <a:t/>
            </a:r>
            <a:endParaRPr sz="15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5"/>
          <p:cNvSpPr txBox="1"/>
          <p:nvPr>
            <p:ph type="title"/>
          </p:nvPr>
        </p:nvSpPr>
        <p:spPr>
          <a:xfrm>
            <a:off x="727800" y="2163300"/>
            <a:ext cx="7688400" cy="1971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4500">
                <a:solidFill>
                  <a:schemeClr val="dk1"/>
                </a:solidFill>
              </a:rPr>
              <a:t>Thank You!</a:t>
            </a:r>
            <a:endParaRPr sz="4500">
              <a:solidFill>
                <a:schemeClr val="dk1"/>
              </a:solidFill>
            </a:endParaRPr>
          </a:p>
          <a:p>
            <a:pPr indent="0" lvl="0" marL="0" rtl="0" algn="ctr">
              <a:spcBef>
                <a:spcPts val="0"/>
              </a:spcBef>
              <a:spcAft>
                <a:spcPts val="0"/>
              </a:spcAft>
              <a:buNone/>
            </a:pPr>
            <a:r>
              <a:t/>
            </a:r>
            <a:endParaRPr sz="4500">
              <a:solidFill>
                <a:srgbClr val="666666"/>
              </a:solidFill>
            </a:endParaRPr>
          </a:p>
          <a:p>
            <a:pPr indent="0" lvl="0" marL="0" rtl="0" algn="l">
              <a:lnSpc>
                <a:spcPct val="150000"/>
              </a:lnSpc>
              <a:spcBef>
                <a:spcPts val="0"/>
              </a:spcBef>
              <a:spcAft>
                <a:spcPts val="0"/>
              </a:spcAft>
              <a:buNone/>
            </a:pPr>
            <a:r>
              <a:rPr lang="en" sz="1322">
                <a:solidFill>
                  <a:srgbClr val="666666"/>
                </a:solidFill>
                <a:latin typeface="Lato"/>
                <a:ea typeface="Lato"/>
                <a:cs typeface="Lato"/>
                <a:sym typeface="Lato"/>
              </a:rPr>
              <a:t>Shuvrasish Roy (</a:t>
            </a:r>
            <a:r>
              <a:rPr lang="en" sz="1322">
                <a:solidFill>
                  <a:schemeClr val="dk1"/>
                </a:solidFill>
                <a:latin typeface="Lato"/>
                <a:ea typeface="Lato"/>
                <a:cs typeface="Lato"/>
                <a:sym typeface="Lato"/>
              </a:rPr>
              <a:t>9027331513</a:t>
            </a:r>
            <a:r>
              <a:rPr lang="en" sz="1322">
                <a:solidFill>
                  <a:srgbClr val="666666"/>
                </a:solidFill>
                <a:latin typeface="Lato"/>
                <a:ea typeface="Lato"/>
                <a:cs typeface="Lato"/>
                <a:sym typeface="Lato"/>
              </a:rPr>
              <a:t>, </a:t>
            </a:r>
            <a:r>
              <a:rPr lang="en" sz="1322">
                <a:solidFill>
                  <a:schemeClr val="accent3"/>
                </a:solidFill>
                <a:uFill>
                  <a:noFill/>
                </a:uFill>
                <a:latin typeface="Lato"/>
                <a:ea typeface="Lato"/>
                <a:cs typeface="Lato"/>
                <a:sym typeface="Lato"/>
                <a:hlinkClick r:id="rId3">
                  <a:extLst>
                    <a:ext uri="{A12FA001-AC4F-418D-AE19-62706E023703}">
                      <ahyp:hlinkClr val="tx"/>
                    </a:ext>
                  </a:extLst>
                </a:hlinkClick>
              </a:rPr>
              <a:t>s</a:t>
            </a:r>
            <a:r>
              <a:rPr lang="en" sz="1322">
                <a:solidFill>
                  <a:schemeClr val="accent3"/>
                </a:solidFill>
                <a:uFill>
                  <a:noFill/>
                </a:uFill>
                <a:latin typeface="Lato"/>
                <a:ea typeface="Lato"/>
                <a:cs typeface="Lato"/>
                <a:sym typeface="Lato"/>
                <a:hlinkClick r:id="rId4">
                  <a:extLst>
                    <a:ext uri="{A12FA001-AC4F-418D-AE19-62706E023703}">
                      <ahyp:hlinkClr val="tx"/>
                    </a:ext>
                  </a:extLst>
                </a:hlinkClick>
              </a:rPr>
              <a:t>huvra</a:t>
            </a:r>
            <a:r>
              <a:rPr lang="en" sz="1322">
                <a:solidFill>
                  <a:schemeClr val="accent3"/>
                </a:solidFill>
                <a:uFill>
                  <a:noFill/>
                </a:uFill>
                <a:latin typeface="Lato"/>
                <a:ea typeface="Lato"/>
                <a:cs typeface="Lato"/>
                <a:sym typeface="Lato"/>
                <a:hlinkClick r:id="rId5">
                  <a:extLst>
                    <a:ext uri="{A12FA001-AC4F-418D-AE19-62706E023703}">
                      <ahyp:hlinkClr val="tx"/>
                    </a:ext>
                  </a:extLst>
                </a:hlinkClick>
              </a:rPr>
              <a:t>sish24@gmail.com</a:t>
            </a:r>
            <a:r>
              <a:rPr lang="en" sz="1322">
                <a:solidFill>
                  <a:srgbClr val="666666"/>
                </a:solidFill>
                <a:latin typeface="Lato"/>
                <a:ea typeface="Lato"/>
                <a:cs typeface="Lato"/>
                <a:sym typeface="Lato"/>
              </a:rPr>
              <a:t>)</a:t>
            </a:r>
            <a:endParaRPr sz="1322">
              <a:solidFill>
                <a:srgbClr val="666666"/>
              </a:solidFill>
              <a:latin typeface="Lato"/>
              <a:ea typeface="Lato"/>
              <a:cs typeface="Lato"/>
              <a:sym typeface="Lato"/>
            </a:endParaRPr>
          </a:p>
          <a:p>
            <a:pPr indent="0" lvl="0" marL="0" rtl="0" algn="l">
              <a:lnSpc>
                <a:spcPct val="150000"/>
              </a:lnSpc>
              <a:spcBef>
                <a:spcPts val="0"/>
              </a:spcBef>
              <a:spcAft>
                <a:spcPts val="0"/>
              </a:spcAft>
              <a:buNone/>
            </a:pPr>
            <a:r>
              <a:rPr lang="en" sz="1322">
                <a:solidFill>
                  <a:srgbClr val="666666"/>
                </a:solidFill>
                <a:latin typeface="Lato"/>
                <a:ea typeface="Lato"/>
                <a:cs typeface="Lato"/>
                <a:sym typeface="Lato"/>
              </a:rPr>
              <a:t>Jatin Singh Chug (</a:t>
            </a:r>
            <a:r>
              <a:rPr lang="en" sz="1322">
                <a:solidFill>
                  <a:schemeClr val="dk1"/>
                </a:solidFill>
                <a:latin typeface="Lato"/>
                <a:ea typeface="Lato"/>
                <a:cs typeface="Lato"/>
                <a:sym typeface="Lato"/>
              </a:rPr>
              <a:t>8927945574</a:t>
            </a:r>
            <a:r>
              <a:rPr lang="en" sz="1322">
                <a:solidFill>
                  <a:srgbClr val="666666"/>
                </a:solidFill>
                <a:latin typeface="Lato"/>
                <a:ea typeface="Lato"/>
                <a:cs typeface="Lato"/>
                <a:sym typeface="Lato"/>
              </a:rPr>
              <a:t>, </a:t>
            </a:r>
            <a:r>
              <a:rPr lang="en" sz="1322">
                <a:solidFill>
                  <a:schemeClr val="accent3"/>
                </a:solidFill>
                <a:uFill>
                  <a:noFill/>
                </a:uFill>
                <a:latin typeface="Lato"/>
                <a:ea typeface="Lato"/>
                <a:cs typeface="Lato"/>
                <a:sym typeface="Lato"/>
                <a:hlinkClick r:id="rId6">
                  <a:extLst>
                    <a:ext uri="{A12FA001-AC4F-418D-AE19-62706E023703}">
                      <ahyp:hlinkClr val="tx"/>
                    </a:ext>
                  </a:extLst>
                </a:hlinkClick>
              </a:rPr>
              <a:t>jscslg27@gmail.com</a:t>
            </a:r>
            <a:r>
              <a:rPr lang="en" sz="1322">
                <a:solidFill>
                  <a:srgbClr val="666666"/>
                </a:solidFill>
                <a:latin typeface="Lato"/>
                <a:ea typeface="Lato"/>
                <a:cs typeface="Lato"/>
                <a:sym typeface="Lato"/>
              </a:rPr>
              <a:t>)</a:t>
            </a:r>
            <a:endParaRPr sz="1322">
              <a:solidFill>
                <a:srgbClr val="666666"/>
              </a:solidFill>
              <a:latin typeface="Lato"/>
              <a:ea typeface="Lato"/>
              <a:cs typeface="Lato"/>
              <a:sym typeface="Lato"/>
            </a:endParaRPr>
          </a:p>
          <a:p>
            <a:pPr indent="0" lvl="0" marL="0" rtl="0" algn="l">
              <a:lnSpc>
                <a:spcPct val="150000"/>
              </a:lnSpc>
              <a:spcBef>
                <a:spcPts val="0"/>
              </a:spcBef>
              <a:spcAft>
                <a:spcPts val="0"/>
              </a:spcAft>
              <a:buNone/>
            </a:pPr>
            <a:r>
              <a:rPr lang="en" sz="1322">
                <a:solidFill>
                  <a:srgbClr val="666666"/>
                </a:solidFill>
                <a:latin typeface="Lato"/>
                <a:ea typeface="Lato"/>
                <a:cs typeface="Lato"/>
                <a:sym typeface="Lato"/>
              </a:rPr>
              <a:t>Codebase link: </a:t>
            </a:r>
            <a:r>
              <a:rPr lang="en" sz="1322">
                <a:solidFill>
                  <a:schemeClr val="dk1"/>
                </a:solidFill>
                <a:latin typeface="Lato"/>
                <a:ea typeface="Lato"/>
                <a:cs typeface="Lato"/>
                <a:sym typeface="Lato"/>
              </a:rPr>
              <a:t>https://colab.research.google.com/drive/1Crri_duchx2VDskl0r4HwrL8yVpJMasT?usp=sharing</a:t>
            </a:r>
            <a:endParaRPr sz="1322">
              <a:solidFill>
                <a:schemeClr val="dk1"/>
              </a:solidFill>
              <a:latin typeface="Lato"/>
              <a:ea typeface="Lato"/>
              <a:cs typeface="Lato"/>
              <a:sym typeface="Lato"/>
            </a:endParaRPr>
          </a:p>
          <a:p>
            <a:pPr indent="0" lvl="0" marL="0" rtl="0" algn="ctr">
              <a:spcBef>
                <a:spcPts val="0"/>
              </a:spcBef>
              <a:spcAft>
                <a:spcPts val="0"/>
              </a:spcAft>
              <a:buNone/>
            </a:pPr>
            <a:r>
              <a:t/>
            </a:r>
            <a:endParaRPr sz="1100">
              <a:solidFill>
                <a:schemeClr val="dk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Image Encryption?</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25">
                <a:solidFill>
                  <a:schemeClr val="dk2"/>
                </a:solidFill>
                <a:latin typeface="Calibri"/>
                <a:ea typeface="Calibri"/>
                <a:cs typeface="Calibri"/>
                <a:sym typeface="Calibri"/>
              </a:rPr>
              <a:t>Nowadays, information security is becoming more important in data storage and transmission.</a:t>
            </a:r>
            <a:endParaRPr sz="1525">
              <a:solidFill>
                <a:schemeClr val="dk2"/>
              </a:solidFill>
              <a:latin typeface="Calibri"/>
              <a:ea typeface="Calibri"/>
              <a:cs typeface="Calibri"/>
              <a:sym typeface="Calibri"/>
            </a:endParaRPr>
          </a:p>
          <a:p>
            <a:pPr indent="0" lvl="0" marL="0" rtl="0" algn="l">
              <a:lnSpc>
                <a:spcPct val="115000"/>
              </a:lnSpc>
              <a:spcBef>
                <a:spcPts val="1200"/>
              </a:spcBef>
              <a:spcAft>
                <a:spcPts val="0"/>
              </a:spcAft>
              <a:buNone/>
            </a:pPr>
            <a:r>
              <a:rPr lang="en" sz="1525">
                <a:solidFill>
                  <a:schemeClr val="dk2"/>
                </a:solidFill>
                <a:latin typeface="Calibri"/>
                <a:ea typeface="Calibri"/>
                <a:cs typeface="Calibri"/>
                <a:sym typeface="Calibri"/>
              </a:rPr>
              <a:t>Images are widely used in different-different processes. Therefore, the security of image data from unauthorized uses is important.</a:t>
            </a:r>
            <a:endParaRPr sz="1525">
              <a:solidFill>
                <a:schemeClr val="dk2"/>
              </a:solidFill>
              <a:latin typeface="Calibri"/>
              <a:ea typeface="Calibri"/>
              <a:cs typeface="Calibri"/>
              <a:sym typeface="Calibri"/>
            </a:endParaRPr>
          </a:p>
          <a:p>
            <a:pPr indent="0" lvl="0" marL="0" rtl="0" algn="l">
              <a:lnSpc>
                <a:spcPct val="115000"/>
              </a:lnSpc>
              <a:spcBef>
                <a:spcPts val="1200"/>
              </a:spcBef>
              <a:spcAft>
                <a:spcPts val="0"/>
              </a:spcAft>
              <a:buNone/>
            </a:pPr>
            <a:r>
              <a:rPr lang="en" sz="1525">
                <a:solidFill>
                  <a:schemeClr val="dk2"/>
                </a:solidFill>
                <a:latin typeface="Calibri"/>
                <a:ea typeface="Calibri"/>
                <a:cs typeface="Calibri"/>
                <a:sym typeface="Calibri"/>
              </a:rPr>
              <a:t>Image encryption plays a important role in the field of </a:t>
            </a:r>
            <a:r>
              <a:rPr lang="en" sz="1525">
                <a:solidFill>
                  <a:schemeClr val="dk2"/>
                </a:solidFill>
                <a:latin typeface="Calibri"/>
                <a:ea typeface="Calibri"/>
                <a:cs typeface="Calibri"/>
                <a:sym typeface="Calibri"/>
              </a:rPr>
              <a:t>information</a:t>
            </a:r>
            <a:r>
              <a:rPr lang="en" sz="1525">
                <a:solidFill>
                  <a:schemeClr val="dk2"/>
                </a:solidFill>
                <a:latin typeface="Calibri"/>
                <a:ea typeface="Calibri"/>
                <a:cs typeface="Calibri"/>
                <a:sym typeface="Calibri"/>
              </a:rPr>
              <a:t> hiding.</a:t>
            </a:r>
            <a:endParaRPr sz="1525">
              <a:solidFill>
                <a:schemeClr val="dk2"/>
              </a:solidFill>
              <a:latin typeface="Calibri"/>
              <a:ea typeface="Calibri"/>
              <a:cs typeface="Calibri"/>
              <a:sym typeface="Calibri"/>
            </a:endParaRPr>
          </a:p>
          <a:p>
            <a:pPr indent="0" lvl="0" marL="0" rtl="0" algn="l">
              <a:lnSpc>
                <a:spcPct val="115000"/>
              </a:lnSpc>
              <a:spcBef>
                <a:spcPts val="1200"/>
              </a:spcBef>
              <a:spcAft>
                <a:spcPts val="1200"/>
              </a:spcAft>
              <a:buNone/>
            </a:pPr>
            <a:r>
              <a:rPr lang="en" sz="1525">
                <a:solidFill>
                  <a:schemeClr val="dk2"/>
                </a:solidFill>
                <a:latin typeface="Calibri"/>
                <a:ea typeface="Calibri"/>
                <a:cs typeface="Calibri"/>
                <a:sym typeface="Calibri"/>
              </a:rPr>
              <a:t>Image encryption method prepared information unreadable. Therefore, no hacker or eavesdropper, including server administrators and others, have access to original message or any other type of transmitted information through public networks such as internet</a:t>
            </a:r>
            <a:endParaRPr sz="1525">
              <a:solidFill>
                <a:schemeClr val="dk2"/>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Requirements of Image Encryption</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Ability to get the pixels of the original image.</a:t>
            </a:r>
            <a:endParaRPr sz="1600">
              <a:solidFill>
                <a:srgbClr val="000000"/>
              </a:solidFill>
              <a:latin typeface="Calibri"/>
              <a:ea typeface="Calibri"/>
              <a:cs typeface="Calibri"/>
              <a:sym typeface="Calibri"/>
            </a:endParaRPr>
          </a:p>
          <a:p>
            <a:pPr indent="-330200" lvl="0" marL="457200" rtl="0" algn="l">
              <a:lnSpc>
                <a:spcPct val="150000"/>
              </a:lnSpc>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Create a strong encryption image such that it cannot be hacked easily.</a:t>
            </a:r>
            <a:endParaRPr sz="1600">
              <a:solidFill>
                <a:srgbClr val="000000"/>
              </a:solidFill>
              <a:latin typeface="Calibri"/>
              <a:ea typeface="Calibri"/>
              <a:cs typeface="Calibri"/>
              <a:sym typeface="Calibri"/>
            </a:endParaRPr>
          </a:p>
          <a:p>
            <a:pPr indent="-330200" lvl="0" marL="457200" rtl="0" algn="l">
              <a:lnSpc>
                <a:spcPct val="150000"/>
              </a:lnSpc>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Faster encryption time such that encrypted image is transferred faster to the person.</a:t>
            </a:r>
            <a:endParaRPr sz="1600">
              <a:solidFill>
                <a:srgbClr val="000000"/>
              </a:solidFill>
              <a:latin typeface="Calibri"/>
              <a:ea typeface="Calibri"/>
              <a:cs typeface="Calibri"/>
              <a:sym typeface="Calibri"/>
            </a:endParaRPr>
          </a:p>
          <a:p>
            <a:pPr indent="-330200" lvl="0" marL="457200" rtl="0" algn="l">
              <a:lnSpc>
                <a:spcPct val="150000"/>
              </a:lnSpc>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Perfection in the original image we obtain after decrypting it.</a:t>
            </a:r>
            <a:endParaRPr sz="16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Aim - Ideal Image Encryption </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Font typeface="Calibri"/>
              <a:buChar char="●"/>
            </a:pPr>
            <a:r>
              <a:rPr lang="en" sz="1600">
                <a:latin typeface="Calibri"/>
                <a:ea typeface="Calibri"/>
                <a:cs typeface="Calibri"/>
                <a:sym typeface="Calibri"/>
              </a:rPr>
              <a:t>An ideal image encryption algorithm uses a pseudo random number </a:t>
            </a:r>
            <a:r>
              <a:rPr lang="en" sz="1600">
                <a:latin typeface="Calibri"/>
                <a:ea typeface="Calibri"/>
                <a:cs typeface="Calibri"/>
                <a:sym typeface="Calibri"/>
              </a:rPr>
              <a:t>sequence</a:t>
            </a:r>
            <a:r>
              <a:rPr lang="en" sz="1600">
                <a:latin typeface="Calibri"/>
                <a:ea typeface="Calibri"/>
                <a:cs typeface="Calibri"/>
                <a:sym typeface="Calibri"/>
              </a:rPr>
              <a:t> to achieve confusion.</a:t>
            </a:r>
            <a:endParaRPr sz="1600">
              <a:latin typeface="Calibri"/>
              <a:ea typeface="Calibri"/>
              <a:cs typeface="Calibri"/>
              <a:sym typeface="Calibri"/>
            </a:endParaRPr>
          </a:p>
          <a:p>
            <a:pPr indent="-330200" lvl="0" marL="457200" rtl="0" algn="l">
              <a:lnSpc>
                <a:spcPct val="150000"/>
              </a:lnSpc>
              <a:spcBef>
                <a:spcPts val="0"/>
              </a:spcBef>
              <a:spcAft>
                <a:spcPts val="0"/>
              </a:spcAft>
              <a:buSzPts val="1600"/>
              <a:buFont typeface="Calibri"/>
              <a:buChar char="●"/>
            </a:pPr>
            <a:r>
              <a:rPr lang="en" sz="1600">
                <a:latin typeface="Calibri"/>
                <a:ea typeface="Calibri"/>
                <a:cs typeface="Calibri"/>
                <a:sym typeface="Calibri"/>
              </a:rPr>
              <a:t>All pixel values must be of equal frequency in the histogram of the encrypted image to eliminate biasing.</a:t>
            </a:r>
            <a:endParaRPr sz="1600">
              <a:latin typeface="Calibri"/>
              <a:ea typeface="Calibri"/>
              <a:cs typeface="Calibri"/>
              <a:sym typeface="Calibri"/>
            </a:endParaRPr>
          </a:p>
          <a:p>
            <a:pPr indent="-330200" lvl="0" marL="457200" rtl="0" algn="l">
              <a:lnSpc>
                <a:spcPct val="150000"/>
              </a:lnSpc>
              <a:spcBef>
                <a:spcPts val="0"/>
              </a:spcBef>
              <a:spcAft>
                <a:spcPts val="0"/>
              </a:spcAft>
              <a:buClr>
                <a:srgbClr val="666666"/>
              </a:buClr>
              <a:buSzPts val="1600"/>
              <a:buFont typeface="Calibri"/>
              <a:buChar char="●"/>
            </a:pPr>
            <a:r>
              <a:rPr lang="en" sz="1600">
                <a:solidFill>
                  <a:srgbClr val="666666"/>
                </a:solidFill>
                <a:highlight>
                  <a:srgbClr val="FFFFFF"/>
                </a:highlight>
                <a:latin typeface="Calibri"/>
                <a:ea typeface="Calibri"/>
                <a:cs typeface="Calibri"/>
                <a:sym typeface="Calibri"/>
              </a:rPr>
              <a:t>If there are multiple pixels with the same value, their encrypted value must not be the same.</a:t>
            </a:r>
            <a:endParaRPr sz="1600">
              <a:solidFill>
                <a:srgbClr val="666666"/>
              </a:solidFill>
              <a:highlight>
                <a:srgbClr val="FFFFFF"/>
              </a:highlight>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Encryption Steps</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68300" lvl="0" marL="457200" rtl="0" algn="l">
              <a:lnSpc>
                <a:spcPct val="150000"/>
              </a:lnSpc>
              <a:spcBef>
                <a:spcPts val="0"/>
              </a:spcBef>
              <a:spcAft>
                <a:spcPts val="0"/>
              </a:spcAft>
              <a:buSzPts val="2200"/>
              <a:buFont typeface="Calibri"/>
              <a:buChar char="●"/>
            </a:pPr>
            <a:r>
              <a:rPr lang="en" sz="2200">
                <a:latin typeface="Calibri"/>
                <a:ea typeface="Calibri"/>
                <a:cs typeface="Calibri"/>
                <a:sym typeface="Calibri"/>
              </a:rPr>
              <a:t>Confusion</a:t>
            </a:r>
            <a:endParaRPr sz="2200">
              <a:latin typeface="Calibri"/>
              <a:ea typeface="Calibri"/>
              <a:cs typeface="Calibri"/>
              <a:sym typeface="Calibri"/>
            </a:endParaRPr>
          </a:p>
          <a:p>
            <a:pPr indent="-368300" lvl="0" marL="457200" rtl="0" algn="l">
              <a:lnSpc>
                <a:spcPct val="150000"/>
              </a:lnSpc>
              <a:spcBef>
                <a:spcPts val="0"/>
              </a:spcBef>
              <a:spcAft>
                <a:spcPts val="0"/>
              </a:spcAft>
              <a:buSzPts val="2200"/>
              <a:buFont typeface="Calibri"/>
              <a:buChar char="●"/>
            </a:pPr>
            <a:r>
              <a:rPr lang="en" sz="2200">
                <a:latin typeface="Calibri"/>
                <a:ea typeface="Calibri"/>
                <a:cs typeface="Calibri"/>
                <a:sym typeface="Calibri"/>
              </a:rPr>
              <a:t>Diffusion</a:t>
            </a:r>
            <a:endParaRPr sz="2200">
              <a:latin typeface="Calibri"/>
              <a:ea typeface="Calibri"/>
              <a:cs typeface="Calibri"/>
              <a:sym typeface="Calibri"/>
            </a:endParaRPr>
          </a:p>
        </p:txBody>
      </p:sp>
      <p:pic>
        <p:nvPicPr>
          <p:cNvPr id="119" name="Google Shape;119;p18"/>
          <p:cNvPicPr preferRelativeResize="0"/>
          <p:nvPr/>
        </p:nvPicPr>
        <p:blipFill>
          <a:blip r:embed="rId3">
            <a:alphaModFix/>
          </a:blip>
          <a:stretch>
            <a:fillRect/>
          </a:stretch>
        </p:blipFill>
        <p:spPr>
          <a:xfrm>
            <a:off x="1696779" y="3440284"/>
            <a:ext cx="1716667" cy="1517825"/>
          </a:xfrm>
          <a:prstGeom prst="rect">
            <a:avLst/>
          </a:prstGeom>
          <a:noFill/>
          <a:ln>
            <a:noFill/>
          </a:ln>
        </p:spPr>
      </p:pic>
      <p:pic>
        <p:nvPicPr>
          <p:cNvPr id="120" name="Google Shape;120;p18"/>
          <p:cNvPicPr preferRelativeResize="0"/>
          <p:nvPr/>
        </p:nvPicPr>
        <p:blipFill>
          <a:blip r:embed="rId4">
            <a:alphaModFix/>
          </a:blip>
          <a:stretch>
            <a:fillRect/>
          </a:stretch>
        </p:blipFill>
        <p:spPr>
          <a:xfrm>
            <a:off x="5795146" y="3440275"/>
            <a:ext cx="1631000" cy="1517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377190" lvl="0" marL="457200" rtl="0" algn="l">
              <a:spcBef>
                <a:spcPts val="0"/>
              </a:spcBef>
              <a:spcAft>
                <a:spcPts val="0"/>
              </a:spcAft>
              <a:buSzPct val="100000"/>
              <a:buAutoNum type="arabicPeriod"/>
            </a:pPr>
            <a:r>
              <a:rPr lang="en"/>
              <a:t>Confusion</a:t>
            </a:r>
            <a:endParaRPr/>
          </a:p>
        </p:txBody>
      </p:sp>
      <p:sp>
        <p:nvSpPr>
          <p:cNvPr id="126" name="Google Shape;126;p19"/>
          <p:cNvSpPr txBox="1"/>
          <p:nvPr>
            <p:ph idx="1" type="body"/>
          </p:nvPr>
        </p:nvSpPr>
        <p:spPr>
          <a:xfrm>
            <a:off x="779675" y="22773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Calibri"/>
                <a:ea typeface="Calibri"/>
                <a:cs typeface="Calibri"/>
                <a:sym typeface="Calibri"/>
              </a:rPr>
              <a:t>The process of changing positions of pixels in the image. </a:t>
            </a:r>
            <a:endParaRPr sz="1600">
              <a:latin typeface="Calibri"/>
              <a:ea typeface="Calibri"/>
              <a:cs typeface="Calibri"/>
              <a:sym typeface="Calibri"/>
            </a:endParaRPr>
          </a:p>
          <a:p>
            <a:pPr indent="0" lvl="0" marL="0" rtl="0" algn="l">
              <a:spcBef>
                <a:spcPts val="1200"/>
              </a:spcBef>
              <a:spcAft>
                <a:spcPts val="0"/>
              </a:spcAft>
              <a:buNone/>
            </a:pPr>
            <a:r>
              <a:rPr lang="en" sz="1600">
                <a:latin typeface="Calibri"/>
                <a:ea typeface="Calibri"/>
                <a:cs typeface="Calibri"/>
                <a:sym typeface="Calibri"/>
              </a:rPr>
              <a:t>Achieved by permuting the rows and/or columns of the image randomly.</a:t>
            </a:r>
            <a:endParaRPr sz="1600">
              <a:latin typeface="Calibri"/>
              <a:ea typeface="Calibri"/>
              <a:cs typeface="Calibri"/>
              <a:sym typeface="Calibri"/>
            </a:endParaRPr>
          </a:p>
          <a:p>
            <a:pPr indent="-330200" lvl="0" marL="457200" rtl="0" algn="l">
              <a:spcBef>
                <a:spcPts val="1200"/>
              </a:spcBef>
              <a:spcAft>
                <a:spcPts val="0"/>
              </a:spcAft>
              <a:buSzPts val="1600"/>
              <a:buFont typeface="Calibri"/>
              <a:buChar char="●"/>
            </a:pPr>
            <a:r>
              <a:rPr lang="en" sz="1600">
                <a:latin typeface="Calibri"/>
                <a:ea typeface="Calibri"/>
                <a:cs typeface="Calibri"/>
                <a:sym typeface="Calibri"/>
              </a:rPr>
              <a:t>Vagueness is increased in resultant.</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Hides the relationship between the cipher image and the key.</a:t>
            </a:r>
            <a:endParaRPr sz="1600">
              <a:latin typeface="Calibri"/>
              <a:ea typeface="Calibri"/>
              <a:cs typeface="Calibri"/>
              <a:sym typeface="Calibri"/>
            </a:endParaRPr>
          </a:p>
        </p:txBody>
      </p:sp>
      <p:pic>
        <p:nvPicPr>
          <p:cNvPr id="127" name="Google Shape;127;p19"/>
          <p:cNvPicPr preferRelativeResize="0"/>
          <p:nvPr/>
        </p:nvPicPr>
        <p:blipFill>
          <a:blip r:embed="rId3">
            <a:alphaModFix/>
          </a:blip>
          <a:stretch>
            <a:fillRect/>
          </a:stretch>
        </p:blipFill>
        <p:spPr>
          <a:xfrm>
            <a:off x="6620249" y="828174"/>
            <a:ext cx="2177800" cy="1925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a:t>
            </a:r>
            <a:r>
              <a:rPr lang="en"/>
              <a:t>Diffusion</a:t>
            </a:r>
            <a:endParaRPr/>
          </a:p>
        </p:txBody>
      </p:sp>
      <p:sp>
        <p:nvSpPr>
          <p:cNvPr id="133" name="Google Shape;133;p20"/>
          <p:cNvSpPr txBox="1"/>
          <p:nvPr>
            <p:ph idx="1" type="body"/>
          </p:nvPr>
        </p:nvSpPr>
        <p:spPr>
          <a:xfrm>
            <a:off x="729450" y="23074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alibri"/>
                <a:ea typeface="Calibri"/>
                <a:cs typeface="Calibri"/>
                <a:sym typeface="Calibri"/>
              </a:rPr>
              <a:t>The process of changing values or intensities of pixels in the image.</a:t>
            </a:r>
            <a:endParaRPr sz="1600">
              <a:latin typeface="Calibri"/>
              <a:ea typeface="Calibri"/>
              <a:cs typeface="Calibri"/>
              <a:sym typeface="Calibri"/>
            </a:endParaRPr>
          </a:p>
          <a:p>
            <a:pPr indent="0" lvl="0" marL="0" rtl="0" algn="l">
              <a:spcBef>
                <a:spcPts val="1200"/>
              </a:spcBef>
              <a:spcAft>
                <a:spcPts val="0"/>
              </a:spcAft>
              <a:buNone/>
            </a:pPr>
            <a:r>
              <a:rPr lang="en" sz="1600">
                <a:latin typeface="Calibri"/>
                <a:ea typeface="Calibri"/>
                <a:cs typeface="Calibri"/>
                <a:sym typeface="Calibri"/>
              </a:rPr>
              <a:t>We have done this using the bitwise XOR operator and the random number sequence.</a:t>
            </a:r>
            <a:endParaRPr sz="1600">
              <a:latin typeface="Calibri"/>
              <a:ea typeface="Calibri"/>
              <a:cs typeface="Calibri"/>
              <a:sym typeface="Calibri"/>
            </a:endParaRPr>
          </a:p>
          <a:p>
            <a:pPr indent="-330200" lvl="0" marL="457200" rtl="0" algn="l">
              <a:spcBef>
                <a:spcPts val="1200"/>
              </a:spcBef>
              <a:spcAft>
                <a:spcPts val="0"/>
              </a:spcAft>
              <a:buSzPts val="1600"/>
              <a:buFont typeface="Calibri"/>
              <a:buChar char="●"/>
            </a:pPr>
            <a:r>
              <a:rPr lang="en" sz="1600">
                <a:latin typeface="Calibri"/>
                <a:ea typeface="Calibri"/>
                <a:cs typeface="Calibri"/>
                <a:sym typeface="Calibri"/>
              </a:rPr>
              <a:t>Redundancy is increased in resultant.</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Hides the statistical relationship between the cipher image and the plain image.</a:t>
            </a:r>
            <a:endParaRPr sz="1600">
              <a:latin typeface="Calibri"/>
              <a:ea typeface="Calibri"/>
              <a:cs typeface="Calibri"/>
              <a:sym typeface="Calibri"/>
            </a:endParaRPr>
          </a:p>
          <a:p>
            <a:pPr indent="0" lvl="0" marL="0" rtl="0" algn="l">
              <a:spcBef>
                <a:spcPts val="1200"/>
              </a:spcBef>
              <a:spcAft>
                <a:spcPts val="0"/>
              </a:spcAft>
              <a:buNone/>
            </a:pPr>
            <a:r>
              <a:t/>
            </a:r>
            <a:endParaRPr sz="1600">
              <a:latin typeface="Calibri"/>
              <a:ea typeface="Calibri"/>
              <a:cs typeface="Calibri"/>
              <a:sym typeface="Calibri"/>
            </a:endParaRPr>
          </a:p>
          <a:p>
            <a:pPr indent="0" lvl="0" marL="0" rtl="0" algn="l">
              <a:spcBef>
                <a:spcPts val="1200"/>
              </a:spcBef>
              <a:spcAft>
                <a:spcPts val="1200"/>
              </a:spcAft>
              <a:buNone/>
            </a:pPr>
            <a:r>
              <a:t/>
            </a:r>
            <a:endParaRPr sz="1600">
              <a:latin typeface="Calibri"/>
              <a:ea typeface="Calibri"/>
              <a:cs typeface="Calibri"/>
              <a:sym typeface="Calibri"/>
            </a:endParaRPr>
          </a:p>
        </p:txBody>
      </p:sp>
      <p:pic>
        <p:nvPicPr>
          <p:cNvPr id="134" name="Google Shape;134;p20"/>
          <p:cNvPicPr preferRelativeResize="0"/>
          <p:nvPr/>
        </p:nvPicPr>
        <p:blipFill>
          <a:blip r:embed="rId3">
            <a:alphaModFix/>
          </a:blip>
          <a:stretch>
            <a:fillRect/>
          </a:stretch>
        </p:blipFill>
        <p:spPr>
          <a:xfrm>
            <a:off x="6414399" y="752550"/>
            <a:ext cx="2106000" cy="1959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Pseudo Random Number Generator</a:t>
            </a:r>
            <a:endParaRPr/>
          </a:p>
        </p:txBody>
      </p:sp>
      <p:sp>
        <p:nvSpPr>
          <p:cNvPr id="140" name="Google Shape;140;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alibri"/>
                <a:ea typeface="Calibri"/>
                <a:cs typeface="Calibri"/>
                <a:sym typeface="Calibri"/>
              </a:rPr>
              <a:t>Pseudo random number generator (PRNG):</a:t>
            </a:r>
            <a:r>
              <a:rPr lang="en" sz="1500">
                <a:solidFill>
                  <a:srgbClr val="434343"/>
                </a:solidFill>
                <a:latin typeface="Calibri"/>
                <a:ea typeface="Calibri"/>
                <a:cs typeface="Calibri"/>
                <a:sym typeface="Calibri"/>
              </a:rPr>
              <a:t> </a:t>
            </a:r>
            <a:r>
              <a:rPr lang="en" sz="1500">
                <a:solidFill>
                  <a:srgbClr val="666666"/>
                </a:solidFill>
                <a:highlight>
                  <a:schemeClr val="lt1"/>
                </a:highlight>
                <a:latin typeface="Calibri"/>
                <a:ea typeface="Calibri"/>
                <a:cs typeface="Calibri"/>
                <a:sym typeface="Calibri"/>
              </a:rPr>
              <a:t>is any algorithm that is used for generating a sequence of numbers whose properties approximate the properties of sequences of random numbers. The PRNG-generated sequence is not truly random, because it is completely determined by an initial value, called the PRNG's seed (which may include truly random values).</a:t>
            </a:r>
            <a:endParaRPr sz="1500">
              <a:solidFill>
                <a:srgbClr val="666666"/>
              </a:solidFill>
              <a:highlight>
                <a:schemeClr val="lt1"/>
              </a:highlight>
              <a:latin typeface="Calibri"/>
              <a:ea typeface="Calibri"/>
              <a:cs typeface="Calibri"/>
              <a:sym typeface="Calibri"/>
            </a:endParaRPr>
          </a:p>
          <a:p>
            <a:pPr indent="0" lvl="0" marL="0" rtl="0" algn="l">
              <a:spcBef>
                <a:spcPts val="1200"/>
              </a:spcBef>
              <a:spcAft>
                <a:spcPts val="1200"/>
              </a:spcAft>
              <a:buNone/>
            </a:pPr>
            <a:r>
              <a:rPr lang="en" sz="1500">
                <a:solidFill>
                  <a:srgbClr val="666666"/>
                </a:solidFill>
                <a:highlight>
                  <a:schemeClr val="lt1"/>
                </a:highlight>
                <a:latin typeface="Calibri"/>
                <a:ea typeface="Calibri"/>
                <a:cs typeface="Calibri"/>
                <a:sym typeface="Calibri"/>
              </a:rPr>
              <a:t>We must use a pseudo random number sequence because while decrypting the image back to its original form, we must know which steps were taken in order to encrypt the image so we can reverse those steps.</a:t>
            </a:r>
            <a:endParaRPr sz="15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