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大標題與副標題">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大標題文字</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內文層級一</a:t>
            </a:r>
          </a:p>
          <a:p>
            <a:pPr lvl="1"/>
            <a:r>
              <a:t>內文層級二</a:t>
            </a:r>
          </a:p>
          <a:p>
            <a:pPr lvl="2"/>
            <a:r>
              <a:t>內文層級三</a:t>
            </a:r>
          </a:p>
          <a:p>
            <a:pPr lvl="3"/>
            <a:r>
              <a:t>內文層級四</a:t>
            </a:r>
          </a:p>
          <a:p>
            <a:pPr lvl="4"/>
            <a:r>
              <a:t>內文層級五</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名言語錄">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5207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–王大明</a:t>
            </a:r>
          </a:p>
        </p:txBody>
      </p:sp>
      <p:sp>
        <p:nvSpPr>
          <p:cNvPr id="94" name="Shape 94"/>
          <p:cNvSpPr/>
          <p:nvPr>
            <p:ph type="body" sz="quarter" idx="14"/>
          </p:nvPr>
        </p:nvSpPr>
        <p:spPr>
          <a:xfrm>
            <a:off x="1270000" y="4222750"/>
            <a:ext cx="10464800" cy="774701"/>
          </a:xfrm>
          <a:prstGeom prst="rect">
            <a:avLst/>
          </a:prstGeom>
        </p:spPr>
        <p:txBody>
          <a:bodyPr>
            <a:spAutoFit/>
          </a:bodyPr>
          <a:lstStyle>
            <a:lvl1pPr marL="0" indent="0" algn="ctr">
              <a:spcBef>
                <a:spcPts val="0"/>
              </a:spcBef>
              <a:buSzTx/>
              <a:buNone/>
              <a:defRPr sz="3800"/>
            </a:lvl1pPr>
          </a:lstStyle>
          <a:p>
            <a:pPr/>
            <a:r>
              <a:t>「在此輸入名言語錄。」</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大標題文字</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內文層級一</a:t>
            </a:r>
          </a:p>
          <a:p>
            <a:pPr lvl="1"/>
            <a:r>
              <a:t>內文層級二</a:t>
            </a:r>
          </a:p>
          <a:p>
            <a:pPr lvl="2"/>
            <a:r>
              <a:t>內文層級三</a:t>
            </a:r>
          </a:p>
          <a:p>
            <a:pPr lvl="3"/>
            <a:r>
              <a:t>內文層級四</a:t>
            </a:r>
          </a:p>
          <a:p>
            <a:pPr lvl="4"/>
            <a:r>
              <a:t>內文層級五</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大標題 - 中央">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大標題文字</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直式">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大標題文字</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內文層級一</a:t>
            </a:r>
          </a:p>
          <a:p>
            <a:pPr lvl="1"/>
            <a:r>
              <a:t>內文層級二</a:t>
            </a:r>
          </a:p>
          <a:p>
            <a:pPr lvl="2"/>
            <a:r>
              <a:t>內文層級三</a:t>
            </a:r>
          </a:p>
          <a:p>
            <a:pPr lvl="3"/>
            <a:r>
              <a:t>內文層級四</a:t>
            </a:r>
          </a:p>
          <a:p>
            <a:pPr lvl="4"/>
            <a:r>
              <a:t>內文層級五</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大標題 - 上方">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大標題文字</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大標題與項目符號">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大標題文字</a:t>
            </a:r>
          </a:p>
        </p:txBody>
      </p:sp>
      <p:sp>
        <p:nvSpPr>
          <p:cNvPr id="57" name="Shape 57"/>
          <p:cNvSpPr/>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大標題、項目符號與照片">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大標題文字</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內文層級一</a:t>
            </a:r>
          </a:p>
          <a:p>
            <a:pPr lvl="1"/>
            <a:r>
              <a:t>內文層級二</a:t>
            </a:r>
          </a:p>
          <a:p>
            <a:pPr lvl="2"/>
            <a:r>
              <a:t>內文層級三</a:t>
            </a:r>
          </a:p>
          <a:p>
            <a:pPr lvl="3"/>
            <a:r>
              <a:t>內文層級四</a:t>
            </a:r>
          </a:p>
          <a:p>
            <a:pPr lvl="4"/>
            <a:r>
              <a:t>內文層級五</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項目符號">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一頁三張">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大標題文字</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內文層級一</a:t>
            </a:r>
          </a:p>
          <a:p>
            <a:pPr lvl="1"/>
            <a:r>
              <a:t>內文層級二</a:t>
            </a:r>
          </a:p>
          <a:p>
            <a:pPr lvl="2"/>
            <a:r>
              <a:t>內文層級三</a:t>
            </a:r>
          </a:p>
          <a:p>
            <a:pPr lvl="3"/>
            <a:r>
              <a:t>內文層級四</a:t>
            </a:r>
          </a:p>
          <a:p>
            <a:pPr lvl="4"/>
            <a:r>
              <a:t>內文層級五</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a:defRPr sz="4500">
                <a:latin typeface="Chalkboard"/>
                <a:ea typeface="Chalkboard"/>
                <a:cs typeface="Chalkboard"/>
                <a:sym typeface="Chalkboard"/>
              </a:defRPr>
            </a:lvl1pPr>
          </a:lstStyle>
          <a:p>
            <a:pPr/>
            <a:r>
              <a:t>UX Framework for Twitter</a:t>
            </a:r>
          </a:p>
        </p:txBody>
      </p:sp>
      <p:sp>
        <p:nvSpPr>
          <p:cNvPr id="120" name="Shape 120"/>
          <p:cNvSpPr/>
          <p:nvPr>
            <p:ph type="subTitle" sz="quarter" idx="1"/>
          </p:nvPr>
        </p:nvSpPr>
        <p:spPr>
          <a:prstGeom prst="rect">
            <a:avLst/>
          </a:prstGeom>
        </p:spPr>
        <p:txBody>
          <a:bodyPr/>
          <a:lstStyle/>
          <a:p>
            <a:pPr>
              <a:defRPr sz="2500">
                <a:latin typeface="Chalkboard"/>
                <a:ea typeface="Chalkboard"/>
                <a:cs typeface="Chalkboard"/>
                <a:sym typeface="Chalkboard"/>
              </a:defRPr>
            </a:pPr>
            <a:r>
              <a:t>110319002/</a:t>
            </a:r>
            <a:r>
              <a:rPr>
                <a:latin typeface="Gill Sans MT"/>
                <a:ea typeface="Gill Sans MT"/>
                <a:cs typeface="Gill Sans MT"/>
                <a:sym typeface="Gill Sans MT"/>
              </a:rPr>
              <a:t>林怡萱</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xfrm>
            <a:off x="605883" y="635000"/>
            <a:ext cx="11099801" cy="1165821"/>
          </a:xfrm>
          <a:prstGeom prst="rect">
            <a:avLst/>
          </a:prstGeom>
        </p:spPr>
        <p:txBody>
          <a:bodyPr/>
          <a:lstStyle>
            <a:lvl1pPr algn="l">
              <a:defRPr sz="4500">
                <a:latin typeface="Chalkboard"/>
                <a:ea typeface="Chalkboard"/>
                <a:cs typeface="Chalkboard"/>
                <a:sym typeface="Chalkboard"/>
              </a:defRPr>
            </a:lvl1pPr>
          </a:lstStyle>
          <a:p>
            <a:pPr/>
            <a:r>
              <a:t> 1-1. Functional Map </a:t>
            </a:r>
          </a:p>
        </p:txBody>
      </p:sp>
      <p:grpSp>
        <p:nvGrpSpPr>
          <p:cNvPr id="218" name="Group 218"/>
          <p:cNvGrpSpPr/>
          <p:nvPr/>
        </p:nvGrpSpPr>
        <p:grpSpPr>
          <a:xfrm>
            <a:off x="211898" y="2228236"/>
            <a:ext cx="12581004" cy="6780901"/>
            <a:chOff x="0" y="0"/>
            <a:chExt cx="12581003" cy="6780899"/>
          </a:xfrm>
        </p:grpSpPr>
        <p:sp>
          <p:nvSpPr>
            <p:cNvPr id="123" name="Shape 123"/>
            <p:cNvSpPr/>
            <p:nvPr/>
          </p:nvSpPr>
          <p:spPr>
            <a:xfrm>
              <a:off x="4986374" y="0"/>
              <a:ext cx="2261047" cy="669985"/>
            </a:xfrm>
            <a:prstGeom prst="roundRect">
              <a:avLst>
                <a:gd name="adj" fmla="val 2511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24" name="Shape 124"/>
            <p:cNvSpPr/>
            <p:nvPr/>
          </p:nvSpPr>
          <p:spPr>
            <a:xfrm>
              <a:off x="5587396" y="87342"/>
              <a:ext cx="1059003"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lvl1pPr>
            </a:lstStyle>
            <a:p>
              <a:pPr/>
              <a:r>
                <a:t>Twitter</a:t>
              </a:r>
            </a:p>
          </p:txBody>
        </p:sp>
        <p:sp>
          <p:nvSpPr>
            <p:cNvPr id="125" name="Shape 125"/>
            <p:cNvSpPr/>
            <p:nvPr/>
          </p:nvSpPr>
          <p:spPr>
            <a:xfrm flipV="1">
              <a:off x="6116897" y="678930"/>
              <a:ext cx="1" cy="349343"/>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26" name="Shape 126"/>
            <p:cNvSpPr/>
            <p:nvPr/>
          </p:nvSpPr>
          <p:spPr>
            <a:xfrm>
              <a:off x="738837" y="1009324"/>
              <a:ext cx="10396626"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27" name="Shape 127"/>
            <p:cNvSpPr/>
            <p:nvPr/>
          </p:nvSpPr>
          <p:spPr>
            <a:xfrm flipV="1">
              <a:off x="11129410" y="989386"/>
              <a:ext cx="1" cy="40640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28" name="Shape 128"/>
            <p:cNvSpPr/>
            <p:nvPr/>
          </p:nvSpPr>
          <p:spPr>
            <a:xfrm>
              <a:off x="10400797" y="1398289"/>
              <a:ext cx="1457227" cy="431801"/>
            </a:xfrm>
            <a:prstGeom prst="roundRect">
              <a:avLst>
                <a:gd name="adj" fmla="val 2511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29" name="Shape 129"/>
            <p:cNvSpPr/>
            <p:nvPr/>
          </p:nvSpPr>
          <p:spPr>
            <a:xfrm>
              <a:off x="10957960" y="1404639"/>
              <a:ext cx="342901"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我</a:t>
              </a:r>
            </a:p>
          </p:txBody>
        </p:sp>
        <p:sp>
          <p:nvSpPr>
            <p:cNvPr id="130" name="Shape 130"/>
            <p:cNvSpPr/>
            <p:nvPr/>
          </p:nvSpPr>
          <p:spPr>
            <a:xfrm flipV="1">
              <a:off x="6116897" y="992194"/>
              <a:ext cx="1" cy="40640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31" name="Shape 131"/>
            <p:cNvSpPr/>
            <p:nvPr/>
          </p:nvSpPr>
          <p:spPr>
            <a:xfrm>
              <a:off x="5831146" y="1431347"/>
              <a:ext cx="571501"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通知</a:t>
              </a:r>
            </a:p>
          </p:txBody>
        </p:sp>
        <p:sp>
          <p:nvSpPr>
            <p:cNvPr id="132" name="Shape 132"/>
            <p:cNvSpPr/>
            <p:nvPr/>
          </p:nvSpPr>
          <p:spPr>
            <a:xfrm flipV="1">
              <a:off x="8698326" y="1001608"/>
              <a:ext cx="1" cy="40640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33" name="Shape 133"/>
            <p:cNvSpPr/>
            <p:nvPr/>
          </p:nvSpPr>
          <p:spPr>
            <a:xfrm>
              <a:off x="8412576" y="1431347"/>
              <a:ext cx="571501"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訊息</a:t>
              </a:r>
            </a:p>
          </p:txBody>
        </p:sp>
        <p:sp>
          <p:nvSpPr>
            <p:cNvPr id="134" name="Shape 134"/>
            <p:cNvSpPr/>
            <p:nvPr/>
          </p:nvSpPr>
          <p:spPr>
            <a:xfrm flipV="1">
              <a:off x="3423791" y="1001608"/>
              <a:ext cx="1" cy="40640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35" name="Shape 135"/>
            <p:cNvSpPr/>
            <p:nvPr/>
          </p:nvSpPr>
          <p:spPr>
            <a:xfrm>
              <a:off x="3138041" y="1431347"/>
              <a:ext cx="571501"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探索</a:t>
              </a:r>
            </a:p>
          </p:txBody>
        </p:sp>
        <p:sp>
          <p:nvSpPr>
            <p:cNvPr id="136" name="Shape 136"/>
            <p:cNvSpPr/>
            <p:nvPr/>
          </p:nvSpPr>
          <p:spPr>
            <a:xfrm flipV="1">
              <a:off x="728613" y="1009324"/>
              <a:ext cx="1" cy="40640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37" name="Shape 137"/>
            <p:cNvSpPr/>
            <p:nvPr/>
          </p:nvSpPr>
          <p:spPr>
            <a:xfrm>
              <a:off x="442863" y="1462979"/>
              <a:ext cx="571501"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首頁</a:t>
              </a:r>
            </a:p>
          </p:txBody>
        </p:sp>
        <p:sp>
          <p:nvSpPr>
            <p:cNvPr id="138" name="Shape 138"/>
            <p:cNvSpPr/>
            <p:nvPr/>
          </p:nvSpPr>
          <p:spPr>
            <a:xfrm flipV="1">
              <a:off x="105586" y="1853423"/>
              <a:ext cx="1" cy="4763018"/>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39" name="Shape 139"/>
            <p:cNvSpPr/>
            <p:nvPr/>
          </p:nvSpPr>
          <p:spPr>
            <a:xfrm>
              <a:off x="102598" y="2235960"/>
              <a:ext cx="342901"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40" name="Shape 140"/>
            <p:cNvSpPr/>
            <p:nvPr/>
          </p:nvSpPr>
          <p:spPr>
            <a:xfrm>
              <a:off x="7969713" y="1424997"/>
              <a:ext cx="1457227" cy="431801"/>
            </a:xfrm>
            <a:prstGeom prst="roundRect">
              <a:avLst>
                <a:gd name="adj" fmla="val 2511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41" name="Shape 141"/>
            <p:cNvSpPr/>
            <p:nvPr/>
          </p:nvSpPr>
          <p:spPr>
            <a:xfrm>
              <a:off x="5388284" y="1428113"/>
              <a:ext cx="1457227" cy="431801"/>
            </a:xfrm>
            <a:prstGeom prst="roundRect">
              <a:avLst>
                <a:gd name="adj" fmla="val 2511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42" name="Shape 142"/>
            <p:cNvSpPr/>
            <p:nvPr/>
          </p:nvSpPr>
          <p:spPr>
            <a:xfrm>
              <a:off x="0" y="1432713"/>
              <a:ext cx="1457227" cy="431801"/>
            </a:xfrm>
            <a:prstGeom prst="roundRect">
              <a:avLst>
                <a:gd name="adj" fmla="val 2511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43" name="Shape 143"/>
            <p:cNvSpPr/>
            <p:nvPr/>
          </p:nvSpPr>
          <p:spPr>
            <a:xfrm>
              <a:off x="2695177" y="1410511"/>
              <a:ext cx="1457228" cy="431801"/>
            </a:xfrm>
            <a:prstGeom prst="roundRect">
              <a:avLst>
                <a:gd name="adj" fmla="val 2511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44" name="Shape 144"/>
            <p:cNvSpPr/>
            <p:nvPr/>
          </p:nvSpPr>
          <p:spPr>
            <a:xfrm>
              <a:off x="455563" y="2039110"/>
              <a:ext cx="1690454" cy="393701"/>
            </a:xfrm>
            <a:prstGeom prst="roundRect">
              <a:avLst>
                <a:gd name="adj" fmla="val 2754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45" name="Shape 145"/>
            <p:cNvSpPr/>
            <p:nvPr/>
          </p:nvSpPr>
          <p:spPr>
            <a:xfrm>
              <a:off x="610294" y="2051810"/>
              <a:ext cx="1380991"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最新即時推文</a:t>
              </a:r>
            </a:p>
          </p:txBody>
        </p:sp>
        <p:sp>
          <p:nvSpPr>
            <p:cNvPr id="146" name="Shape 146"/>
            <p:cNvSpPr/>
            <p:nvPr/>
          </p:nvSpPr>
          <p:spPr>
            <a:xfrm>
              <a:off x="121018" y="5049368"/>
              <a:ext cx="328961"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47" name="Shape 147"/>
            <p:cNvSpPr/>
            <p:nvPr/>
          </p:nvSpPr>
          <p:spPr>
            <a:xfrm>
              <a:off x="1053139" y="4865218"/>
              <a:ext cx="495301"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連結</a:t>
              </a:r>
            </a:p>
          </p:txBody>
        </p:sp>
        <p:sp>
          <p:nvSpPr>
            <p:cNvPr id="148" name="Shape 148"/>
            <p:cNvSpPr/>
            <p:nvPr/>
          </p:nvSpPr>
          <p:spPr>
            <a:xfrm>
              <a:off x="105917" y="6584049"/>
              <a:ext cx="344965"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49" name="Shape 149"/>
            <p:cNvSpPr/>
            <p:nvPr/>
          </p:nvSpPr>
          <p:spPr>
            <a:xfrm>
              <a:off x="767389" y="6399899"/>
              <a:ext cx="1066801"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撰寫新推文</a:t>
              </a:r>
            </a:p>
          </p:txBody>
        </p:sp>
        <p:sp>
          <p:nvSpPr>
            <p:cNvPr id="150" name="Shape 150"/>
            <p:cNvSpPr/>
            <p:nvPr/>
          </p:nvSpPr>
          <p:spPr>
            <a:xfrm>
              <a:off x="467013" y="4865218"/>
              <a:ext cx="1667554" cy="393701"/>
            </a:xfrm>
            <a:prstGeom prst="roundRect">
              <a:avLst>
                <a:gd name="adj" fmla="val 2754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51" name="Shape 151"/>
            <p:cNvSpPr/>
            <p:nvPr/>
          </p:nvSpPr>
          <p:spPr>
            <a:xfrm>
              <a:off x="459914" y="6387199"/>
              <a:ext cx="1681752" cy="393701"/>
            </a:xfrm>
            <a:prstGeom prst="roundRect">
              <a:avLst>
                <a:gd name="adj" fmla="val 2754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52" name="Shape 152"/>
            <p:cNvSpPr/>
            <p:nvPr/>
          </p:nvSpPr>
          <p:spPr>
            <a:xfrm flipV="1">
              <a:off x="617305" y="2436443"/>
              <a:ext cx="1" cy="1973819"/>
            </a:xfrm>
            <a:prstGeom prst="line">
              <a:avLst/>
            </a:prstGeom>
            <a:noFill/>
            <a:ln w="190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53" name="Shape 153"/>
            <p:cNvSpPr/>
            <p:nvPr/>
          </p:nvSpPr>
          <p:spPr>
            <a:xfrm>
              <a:off x="840193" y="2545859"/>
              <a:ext cx="1103487" cy="299817"/>
            </a:xfrm>
            <a:prstGeom prst="roundRect">
              <a:avLst>
                <a:gd name="adj" fmla="val 27541"/>
              </a:avLst>
            </a:prstGeom>
            <a:noFill/>
            <a:ln w="1905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54" name="Shape 154"/>
            <p:cNvSpPr/>
            <p:nvPr/>
          </p:nvSpPr>
          <p:spPr>
            <a:xfrm>
              <a:off x="1029986" y="2533261"/>
              <a:ext cx="723901" cy="31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200"/>
              </a:lvl1pPr>
            </a:lstStyle>
            <a:p>
              <a:pPr/>
              <a:r>
                <a:t>回復推文</a:t>
              </a:r>
            </a:p>
          </p:txBody>
        </p:sp>
        <p:sp>
          <p:nvSpPr>
            <p:cNvPr id="155" name="Shape 155"/>
            <p:cNvSpPr/>
            <p:nvPr/>
          </p:nvSpPr>
          <p:spPr>
            <a:xfrm>
              <a:off x="840193" y="2952413"/>
              <a:ext cx="1103487" cy="299817"/>
            </a:xfrm>
            <a:prstGeom prst="roundRect">
              <a:avLst>
                <a:gd name="adj" fmla="val 27541"/>
              </a:avLst>
            </a:prstGeom>
            <a:noFill/>
            <a:ln w="1905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56" name="Shape 156"/>
            <p:cNvSpPr/>
            <p:nvPr/>
          </p:nvSpPr>
          <p:spPr>
            <a:xfrm>
              <a:off x="856402" y="2939814"/>
              <a:ext cx="1071069" cy="31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200"/>
              </a:lvl1pPr>
            </a:lstStyle>
            <a:p>
              <a:pPr/>
              <a:r>
                <a:t>轉發/引用推文</a:t>
              </a:r>
            </a:p>
          </p:txBody>
        </p:sp>
        <p:sp>
          <p:nvSpPr>
            <p:cNvPr id="157" name="Shape 157"/>
            <p:cNvSpPr/>
            <p:nvPr/>
          </p:nvSpPr>
          <p:spPr>
            <a:xfrm>
              <a:off x="840193" y="3352156"/>
              <a:ext cx="1103487" cy="299817"/>
            </a:xfrm>
            <a:prstGeom prst="roundRect">
              <a:avLst>
                <a:gd name="adj" fmla="val 27541"/>
              </a:avLst>
            </a:prstGeom>
            <a:noFill/>
            <a:ln w="1905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58" name="Shape 158"/>
            <p:cNvSpPr/>
            <p:nvPr/>
          </p:nvSpPr>
          <p:spPr>
            <a:xfrm>
              <a:off x="1029986" y="3339557"/>
              <a:ext cx="723901" cy="31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200"/>
              </a:lvl1pPr>
            </a:lstStyle>
            <a:p>
              <a:pPr/>
              <a:r>
                <a:t>喜愛推文</a:t>
              </a:r>
            </a:p>
          </p:txBody>
        </p:sp>
        <p:sp>
          <p:nvSpPr>
            <p:cNvPr id="159" name="Shape 159"/>
            <p:cNvSpPr/>
            <p:nvPr/>
          </p:nvSpPr>
          <p:spPr>
            <a:xfrm>
              <a:off x="840193" y="3797130"/>
              <a:ext cx="1103487" cy="299817"/>
            </a:xfrm>
            <a:prstGeom prst="roundRect">
              <a:avLst>
                <a:gd name="adj" fmla="val 27541"/>
              </a:avLst>
            </a:prstGeom>
            <a:noFill/>
            <a:ln w="1905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60" name="Shape 160"/>
            <p:cNvSpPr/>
            <p:nvPr/>
          </p:nvSpPr>
          <p:spPr>
            <a:xfrm>
              <a:off x="1029986" y="3784531"/>
              <a:ext cx="723901" cy="31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200"/>
              </a:lvl1pPr>
            </a:lstStyle>
            <a:p>
              <a:pPr/>
              <a:r>
                <a:t>私下發送</a:t>
              </a:r>
            </a:p>
          </p:txBody>
        </p:sp>
        <p:sp>
          <p:nvSpPr>
            <p:cNvPr id="161" name="Shape 161"/>
            <p:cNvSpPr/>
            <p:nvPr/>
          </p:nvSpPr>
          <p:spPr>
            <a:xfrm>
              <a:off x="840193" y="4249616"/>
              <a:ext cx="1103487" cy="299817"/>
            </a:xfrm>
            <a:prstGeom prst="roundRect">
              <a:avLst>
                <a:gd name="adj" fmla="val 27541"/>
              </a:avLst>
            </a:prstGeom>
            <a:noFill/>
            <a:ln w="1905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62" name="Shape 162"/>
            <p:cNvSpPr/>
            <p:nvPr/>
          </p:nvSpPr>
          <p:spPr>
            <a:xfrm>
              <a:off x="1029986" y="4237018"/>
              <a:ext cx="723901" cy="31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200"/>
              </a:lvl1pPr>
            </a:lstStyle>
            <a:p>
              <a:pPr/>
              <a:r>
                <a:t>其他操作</a:t>
              </a:r>
            </a:p>
          </p:txBody>
        </p:sp>
        <p:sp>
          <p:nvSpPr>
            <p:cNvPr id="163" name="Shape 163"/>
            <p:cNvSpPr/>
            <p:nvPr/>
          </p:nvSpPr>
          <p:spPr>
            <a:xfrm>
              <a:off x="628169" y="2695767"/>
              <a:ext cx="200888" cy="1"/>
            </a:xfrm>
            <a:prstGeom prst="line">
              <a:avLst/>
            </a:prstGeom>
            <a:noFill/>
            <a:ln w="190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64" name="Shape 164"/>
            <p:cNvSpPr/>
            <p:nvPr/>
          </p:nvSpPr>
          <p:spPr>
            <a:xfrm>
              <a:off x="628169" y="3102320"/>
              <a:ext cx="200888" cy="1"/>
            </a:xfrm>
            <a:prstGeom prst="line">
              <a:avLst/>
            </a:prstGeom>
            <a:noFill/>
            <a:ln w="190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65" name="Shape 165"/>
            <p:cNvSpPr/>
            <p:nvPr/>
          </p:nvSpPr>
          <p:spPr>
            <a:xfrm>
              <a:off x="628169" y="3511589"/>
              <a:ext cx="200888" cy="1"/>
            </a:xfrm>
            <a:prstGeom prst="line">
              <a:avLst/>
            </a:prstGeom>
            <a:noFill/>
            <a:ln w="190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66" name="Shape 166"/>
            <p:cNvSpPr/>
            <p:nvPr/>
          </p:nvSpPr>
          <p:spPr>
            <a:xfrm>
              <a:off x="628169" y="3947037"/>
              <a:ext cx="200888" cy="1"/>
            </a:xfrm>
            <a:prstGeom prst="line">
              <a:avLst/>
            </a:prstGeom>
            <a:noFill/>
            <a:ln w="190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67" name="Shape 167"/>
            <p:cNvSpPr/>
            <p:nvPr/>
          </p:nvSpPr>
          <p:spPr>
            <a:xfrm>
              <a:off x="628169" y="4399525"/>
              <a:ext cx="200888" cy="1"/>
            </a:xfrm>
            <a:prstGeom prst="line">
              <a:avLst/>
            </a:prstGeom>
            <a:noFill/>
            <a:ln w="190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68" name="Shape 168"/>
            <p:cNvSpPr/>
            <p:nvPr/>
          </p:nvSpPr>
          <p:spPr>
            <a:xfrm flipV="1">
              <a:off x="637603" y="5271618"/>
              <a:ext cx="1" cy="675403"/>
            </a:xfrm>
            <a:prstGeom prst="line">
              <a:avLst/>
            </a:prstGeom>
            <a:noFill/>
            <a:ln w="190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69" name="Shape 169"/>
            <p:cNvSpPr/>
            <p:nvPr/>
          </p:nvSpPr>
          <p:spPr>
            <a:xfrm>
              <a:off x="860490" y="5381034"/>
              <a:ext cx="1103487" cy="299817"/>
            </a:xfrm>
            <a:prstGeom prst="roundRect">
              <a:avLst>
                <a:gd name="adj" fmla="val 27541"/>
              </a:avLst>
            </a:prstGeom>
            <a:noFill/>
            <a:ln w="1905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70" name="Shape 170"/>
            <p:cNvSpPr/>
            <p:nvPr/>
          </p:nvSpPr>
          <p:spPr>
            <a:xfrm>
              <a:off x="821683" y="5368435"/>
              <a:ext cx="1181101" cy="31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200"/>
              </a:lvl1pPr>
            </a:lstStyle>
            <a:p>
              <a:pPr/>
              <a:r>
                <a:t>感興趣的使用者</a:t>
              </a:r>
            </a:p>
          </p:txBody>
        </p:sp>
        <p:sp>
          <p:nvSpPr>
            <p:cNvPr id="171" name="Shape 171"/>
            <p:cNvSpPr/>
            <p:nvPr/>
          </p:nvSpPr>
          <p:spPr>
            <a:xfrm>
              <a:off x="860490" y="5787587"/>
              <a:ext cx="1103487" cy="299817"/>
            </a:xfrm>
            <a:prstGeom prst="roundRect">
              <a:avLst>
                <a:gd name="adj" fmla="val 27541"/>
              </a:avLst>
            </a:prstGeom>
            <a:noFill/>
            <a:ln w="1905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72" name="Shape 172"/>
            <p:cNvSpPr/>
            <p:nvPr/>
          </p:nvSpPr>
          <p:spPr>
            <a:xfrm>
              <a:off x="1050283" y="5774989"/>
              <a:ext cx="723901" cy="31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200"/>
              </a:lvl1pPr>
            </a:lstStyle>
            <a:p>
              <a:pPr/>
              <a:r>
                <a:t>尋找朋友</a:t>
              </a:r>
            </a:p>
          </p:txBody>
        </p:sp>
        <p:sp>
          <p:nvSpPr>
            <p:cNvPr id="173" name="Shape 173"/>
            <p:cNvSpPr/>
            <p:nvPr/>
          </p:nvSpPr>
          <p:spPr>
            <a:xfrm>
              <a:off x="648466" y="5530942"/>
              <a:ext cx="200888" cy="1"/>
            </a:xfrm>
            <a:prstGeom prst="line">
              <a:avLst/>
            </a:prstGeom>
            <a:noFill/>
            <a:ln w="190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74" name="Shape 174"/>
            <p:cNvSpPr/>
            <p:nvPr/>
          </p:nvSpPr>
          <p:spPr>
            <a:xfrm>
              <a:off x="648466" y="5937495"/>
              <a:ext cx="200888" cy="1"/>
            </a:xfrm>
            <a:prstGeom prst="line">
              <a:avLst/>
            </a:prstGeom>
            <a:noFill/>
            <a:ln w="190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75" name="Shape 175"/>
            <p:cNvSpPr/>
            <p:nvPr/>
          </p:nvSpPr>
          <p:spPr>
            <a:xfrm flipV="1">
              <a:off x="2859618" y="1845707"/>
              <a:ext cx="1" cy="1310195"/>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76" name="Shape 176"/>
            <p:cNvSpPr/>
            <p:nvPr/>
          </p:nvSpPr>
          <p:spPr>
            <a:xfrm>
              <a:off x="2856629" y="2288169"/>
              <a:ext cx="342901"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77" name="Shape 177"/>
            <p:cNvSpPr/>
            <p:nvPr/>
          </p:nvSpPr>
          <p:spPr>
            <a:xfrm>
              <a:off x="3209594" y="2091319"/>
              <a:ext cx="1690454" cy="393701"/>
            </a:xfrm>
            <a:prstGeom prst="roundRect">
              <a:avLst>
                <a:gd name="adj" fmla="val 2754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78" name="Shape 178"/>
            <p:cNvSpPr/>
            <p:nvPr/>
          </p:nvSpPr>
          <p:spPr>
            <a:xfrm>
              <a:off x="3364326" y="2104019"/>
              <a:ext cx="1380991"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搜尋 Twitter</a:t>
              </a:r>
            </a:p>
          </p:txBody>
        </p:sp>
        <p:sp>
          <p:nvSpPr>
            <p:cNvPr id="179" name="Shape 179"/>
            <p:cNvSpPr/>
            <p:nvPr/>
          </p:nvSpPr>
          <p:spPr>
            <a:xfrm>
              <a:off x="2843743" y="3141830"/>
              <a:ext cx="328960"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80" name="Shape 180"/>
            <p:cNvSpPr/>
            <p:nvPr/>
          </p:nvSpPr>
          <p:spPr>
            <a:xfrm>
              <a:off x="3616671" y="2970380"/>
              <a:ext cx="876301"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流行趨勢</a:t>
              </a:r>
            </a:p>
          </p:txBody>
        </p:sp>
        <p:sp>
          <p:nvSpPr>
            <p:cNvPr id="181" name="Shape 181"/>
            <p:cNvSpPr/>
            <p:nvPr/>
          </p:nvSpPr>
          <p:spPr>
            <a:xfrm>
              <a:off x="3189737" y="2957680"/>
              <a:ext cx="1690454" cy="393701"/>
            </a:xfrm>
            <a:prstGeom prst="roundRect">
              <a:avLst>
                <a:gd name="adj" fmla="val 2754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82" name="Shape 182"/>
            <p:cNvSpPr/>
            <p:nvPr/>
          </p:nvSpPr>
          <p:spPr>
            <a:xfrm flipV="1">
              <a:off x="5605299" y="1850839"/>
              <a:ext cx="1" cy="2261907"/>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83" name="Shape 183"/>
            <p:cNvSpPr/>
            <p:nvPr/>
          </p:nvSpPr>
          <p:spPr>
            <a:xfrm>
              <a:off x="5602311" y="2233375"/>
              <a:ext cx="342901"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84" name="Shape 184"/>
            <p:cNvSpPr/>
            <p:nvPr/>
          </p:nvSpPr>
          <p:spPr>
            <a:xfrm>
              <a:off x="5955276" y="2036525"/>
              <a:ext cx="1690454" cy="393701"/>
            </a:xfrm>
            <a:prstGeom prst="roundRect">
              <a:avLst>
                <a:gd name="adj" fmla="val 2754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85" name="Shape 185"/>
            <p:cNvSpPr/>
            <p:nvPr/>
          </p:nvSpPr>
          <p:spPr>
            <a:xfrm>
              <a:off x="6110008" y="2049225"/>
              <a:ext cx="1380991"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全部</a:t>
              </a:r>
            </a:p>
          </p:txBody>
        </p:sp>
        <p:sp>
          <p:nvSpPr>
            <p:cNvPr id="186" name="Shape 186"/>
            <p:cNvSpPr/>
            <p:nvPr/>
          </p:nvSpPr>
          <p:spPr>
            <a:xfrm>
              <a:off x="5615159" y="3141830"/>
              <a:ext cx="353180"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87" name="Shape 187"/>
            <p:cNvSpPr/>
            <p:nvPr/>
          </p:nvSpPr>
          <p:spPr>
            <a:xfrm>
              <a:off x="6557095" y="2948908"/>
              <a:ext cx="495301"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提及</a:t>
              </a:r>
            </a:p>
          </p:txBody>
        </p:sp>
        <p:sp>
          <p:nvSpPr>
            <p:cNvPr id="188" name="Shape 188"/>
            <p:cNvSpPr/>
            <p:nvPr/>
          </p:nvSpPr>
          <p:spPr>
            <a:xfrm>
              <a:off x="5601279" y="4075684"/>
              <a:ext cx="379760"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89" name="Shape 189"/>
            <p:cNvSpPr/>
            <p:nvPr/>
          </p:nvSpPr>
          <p:spPr>
            <a:xfrm>
              <a:off x="6386881" y="3886403"/>
              <a:ext cx="876301"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通知設定</a:t>
              </a:r>
            </a:p>
          </p:txBody>
        </p:sp>
        <p:sp>
          <p:nvSpPr>
            <p:cNvPr id="190" name="Shape 190"/>
            <p:cNvSpPr/>
            <p:nvPr/>
          </p:nvSpPr>
          <p:spPr>
            <a:xfrm>
              <a:off x="5961154" y="2957680"/>
              <a:ext cx="1687184" cy="393701"/>
            </a:xfrm>
            <a:prstGeom prst="roundRect">
              <a:avLst>
                <a:gd name="adj" fmla="val 2754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91" name="Shape 191"/>
            <p:cNvSpPr/>
            <p:nvPr/>
          </p:nvSpPr>
          <p:spPr>
            <a:xfrm>
              <a:off x="5984155" y="3878834"/>
              <a:ext cx="1690455" cy="393701"/>
            </a:xfrm>
            <a:prstGeom prst="roundRect">
              <a:avLst>
                <a:gd name="adj" fmla="val 2754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92" name="Shape 192"/>
            <p:cNvSpPr/>
            <p:nvPr/>
          </p:nvSpPr>
          <p:spPr>
            <a:xfrm flipV="1">
              <a:off x="8146051" y="1850839"/>
              <a:ext cx="1" cy="45720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93" name="Shape 193"/>
            <p:cNvSpPr/>
            <p:nvPr/>
          </p:nvSpPr>
          <p:spPr>
            <a:xfrm>
              <a:off x="8143063" y="2293300"/>
              <a:ext cx="342901"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94" name="Shape 194"/>
            <p:cNvSpPr/>
            <p:nvPr/>
          </p:nvSpPr>
          <p:spPr>
            <a:xfrm>
              <a:off x="8496027" y="2096450"/>
              <a:ext cx="1690454" cy="393701"/>
            </a:xfrm>
            <a:prstGeom prst="roundRect">
              <a:avLst>
                <a:gd name="adj" fmla="val 2754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95" name="Shape 195"/>
            <p:cNvSpPr/>
            <p:nvPr/>
          </p:nvSpPr>
          <p:spPr>
            <a:xfrm>
              <a:off x="8650760" y="2109150"/>
              <a:ext cx="1380990"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新訊息</a:t>
              </a:r>
            </a:p>
          </p:txBody>
        </p:sp>
        <p:sp>
          <p:nvSpPr>
            <p:cNvPr id="196" name="Shape 196"/>
            <p:cNvSpPr/>
            <p:nvPr/>
          </p:nvSpPr>
          <p:spPr>
            <a:xfrm flipV="1">
              <a:off x="10536457" y="1840153"/>
              <a:ext cx="1" cy="4594082"/>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97" name="Shape 197"/>
            <p:cNvSpPr/>
            <p:nvPr/>
          </p:nvSpPr>
          <p:spPr>
            <a:xfrm>
              <a:off x="10533469" y="2222690"/>
              <a:ext cx="342901"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198" name="Shape 198"/>
            <p:cNvSpPr/>
            <p:nvPr/>
          </p:nvSpPr>
          <p:spPr>
            <a:xfrm>
              <a:off x="10886434" y="2025840"/>
              <a:ext cx="1690454" cy="393701"/>
            </a:xfrm>
            <a:prstGeom prst="roundRect">
              <a:avLst>
                <a:gd name="adj" fmla="val 2754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199" name="Shape 199"/>
            <p:cNvSpPr/>
            <p:nvPr/>
          </p:nvSpPr>
          <p:spPr>
            <a:xfrm>
              <a:off x="11024448" y="2051810"/>
              <a:ext cx="1380991"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設定</a:t>
              </a:r>
            </a:p>
          </p:txBody>
        </p:sp>
        <p:sp>
          <p:nvSpPr>
            <p:cNvPr id="200" name="Shape 200"/>
            <p:cNvSpPr/>
            <p:nvPr/>
          </p:nvSpPr>
          <p:spPr>
            <a:xfrm>
              <a:off x="10520582" y="4940023"/>
              <a:ext cx="368674"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201" name="Shape 201"/>
            <p:cNvSpPr/>
            <p:nvPr/>
          </p:nvSpPr>
          <p:spPr>
            <a:xfrm>
              <a:off x="11181542" y="4768573"/>
              <a:ext cx="1066801"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推文和回覆</a:t>
              </a:r>
            </a:p>
          </p:txBody>
        </p:sp>
        <p:sp>
          <p:nvSpPr>
            <p:cNvPr id="202" name="Shape 202"/>
            <p:cNvSpPr/>
            <p:nvPr/>
          </p:nvSpPr>
          <p:spPr>
            <a:xfrm>
              <a:off x="10545255" y="6422073"/>
              <a:ext cx="344965"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203" name="Shape 203"/>
            <p:cNvSpPr/>
            <p:nvPr/>
          </p:nvSpPr>
          <p:spPr>
            <a:xfrm>
              <a:off x="11206727" y="6237923"/>
              <a:ext cx="1066801"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喜歡的內容</a:t>
              </a:r>
            </a:p>
          </p:txBody>
        </p:sp>
        <p:sp>
          <p:nvSpPr>
            <p:cNvPr id="204" name="Shape 204"/>
            <p:cNvSpPr/>
            <p:nvPr/>
          </p:nvSpPr>
          <p:spPr>
            <a:xfrm>
              <a:off x="10881166" y="4755873"/>
              <a:ext cx="1667554" cy="393701"/>
            </a:xfrm>
            <a:prstGeom prst="roundRect">
              <a:avLst>
                <a:gd name="adj" fmla="val 2754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205" name="Shape 205"/>
            <p:cNvSpPr/>
            <p:nvPr/>
          </p:nvSpPr>
          <p:spPr>
            <a:xfrm>
              <a:off x="10899252" y="6225223"/>
              <a:ext cx="1681752" cy="393701"/>
            </a:xfrm>
            <a:prstGeom prst="roundRect">
              <a:avLst>
                <a:gd name="adj" fmla="val 2754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206" name="Shape 206"/>
            <p:cNvSpPr/>
            <p:nvPr/>
          </p:nvSpPr>
          <p:spPr>
            <a:xfrm>
              <a:off x="10520582" y="2894070"/>
              <a:ext cx="342901"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207" name="Shape 207"/>
            <p:cNvSpPr/>
            <p:nvPr/>
          </p:nvSpPr>
          <p:spPr>
            <a:xfrm>
              <a:off x="10881166" y="2697220"/>
              <a:ext cx="1690454" cy="393701"/>
            </a:xfrm>
            <a:prstGeom prst="roundRect">
              <a:avLst>
                <a:gd name="adj" fmla="val 2754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208" name="Shape 208"/>
            <p:cNvSpPr/>
            <p:nvPr/>
          </p:nvSpPr>
          <p:spPr>
            <a:xfrm>
              <a:off x="11028279" y="2709920"/>
              <a:ext cx="1380990"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新增其他帳號</a:t>
              </a:r>
            </a:p>
          </p:txBody>
        </p:sp>
        <p:sp>
          <p:nvSpPr>
            <p:cNvPr id="209" name="Shape 209"/>
            <p:cNvSpPr/>
            <p:nvPr/>
          </p:nvSpPr>
          <p:spPr>
            <a:xfrm>
              <a:off x="10520582" y="3565341"/>
              <a:ext cx="342901"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210" name="Shape 210"/>
            <p:cNvSpPr/>
            <p:nvPr/>
          </p:nvSpPr>
          <p:spPr>
            <a:xfrm>
              <a:off x="10881166" y="3368491"/>
              <a:ext cx="1690454" cy="393701"/>
            </a:xfrm>
            <a:prstGeom prst="roundRect">
              <a:avLst>
                <a:gd name="adj" fmla="val 2754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211" name="Shape 211"/>
            <p:cNvSpPr/>
            <p:nvPr/>
          </p:nvSpPr>
          <p:spPr>
            <a:xfrm>
              <a:off x="11024448" y="3381191"/>
              <a:ext cx="1380991"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編輯個人檔案</a:t>
              </a:r>
            </a:p>
          </p:txBody>
        </p:sp>
        <p:sp>
          <p:nvSpPr>
            <p:cNvPr id="212" name="Shape 212"/>
            <p:cNvSpPr/>
            <p:nvPr/>
          </p:nvSpPr>
          <p:spPr>
            <a:xfrm>
              <a:off x="10517974" y="4251766"/>
              <a:ext cx="374464"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213" name="Shape 213"/>
            <p:cNvSpPr/>
            <p:nvPr/>
          </p:nvSpPr>
          <p:spPr>
            <a:xfrm>
              <a:off x="11467292" y="4063486"/>
              <a:ext cx="495301"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推文</a:t>
              </a:r>
            </a:p>
          </p:txBody>
        </p:sp>
        <p:sp>
          <p:nvSpPr>
            <p:cNvPr id="214" name="Shape 214"/>
            <p:cNvSpPr/>
            <p:nvPr/>
          </p:nvSpPr>
          <p:spPr>
            <a:xfrm>
              <a:off x="10881166" y="4067616"/>
              <a:ext cx="1667554" cy="393701"/>
            </a:xfrm>
            <a:prstGeom prst="roundRect">
              <a:avLst>
                <a:gd name="adj" fmla="val 2754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sp>
          <p:nvSpPr>
            <p:cNvPr id="215" name="Shape 215"/>
            <p:cNvSpPr/>
            <p:nvPr/>
          </p:nvSpPr>
          <p:spPr>
            <a:xfrm>
              <a:off x="10517974" y="5676278"/>
              <a:ext cx="368675" cy="1"/>
            </a:xfrm>
            <a:prstGeom prst="line">
              <a:avLst/>
            </a:prstGeom>
            <a:noFill/>
            <a:ln w="3175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216" name="Shape 216"/>
            <p:cNvSpPr/>
            <p:nvPr/>
          </p:nvSpPr>
          <p:spPr>
            <a:xfrm>
              <a:off x="11464685" y="5504828"/>
              <a:ext cx="495301"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媒體</a:t>
              </a:r>
            </a:p>
          </p:txBody>
        </p:sp>
        <p:sp>
          <p:nvSpPr>
            <p:cNvPr id="217" name="Shape 217"/>
            <p:cNvSpPr/>
            <p:nvPr/>
          </p:nvSpPr>
          <p:spPr>
            <a:xfrm>
              <a:off x="10878558" y="5492128"/>
              <a:ext cx="1667554" cy="393701"/>
            </a:xfrm>
            <a:prstGeom prst="roundRect">
              <a:avLst>
                <a:gd name="adj" fmla="val 27541"/>
              </a:avLst>
            </a:prstGeom>
            <a:noFill/>
            <a:ln w="25400" cap="flat">
              <a:solidFill>
                <a:srgbClr val="85888D"/>
              </a:solidFill>
              <a:prstDash val="solid"/>
              <a:miter lim="400000"/>
            </a:ln>
            <a:effectLst/>
          </p:spPr>
          <p:txBody>
            <a:bodyPr wrap="square" lIns="50800" tIns="50800" rIns="50800" bIns="50800" numCol="1" anchor="ctr">
              <a:noAutofit/>
            </a:bodyPr>
            <a:lstStyle/>
            <a:p>
              <a:pPr>
                <a:defRPr sz="2600"/>
              </a:pP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title"/>
          </p:nvPr>
        </p:nvSpPr>
        <p:spPr>
          <a:xfrm>
            <a:off x="603406" y="444500"/>
            <a:ext cx="11099801" cy="1242914"/>
          </a:xfrm>
          <a:prstGeom prst="rect">
            <a:avLst/>
          </a:prstGeom>
        </p:spPr>
        <p:txBody>
          <a:bodyPr/>
          <a:lstStyle>
            <a:lvl1pPr algn="l">
              <a:defRPr sz="4500">
                <a:latin typeface="Chalkboard"/>
                <a:ea typeface="Chalkboard"/>
                <a:cs typeface="Chalkboard"/>
                <a:sym typeface="Chalkboard"/>
              </a:defRPr>
            </a:lvl1pPr>
          </a:lstStyle>
          <a:p>
            <a:pPr/>
            <a:r>
              <a:t> 1-2. Main Page Wireframe</a:t>
            </a:r>
          </a:p>
        </p:txBody>
      </p:sp>
      <p:pic>
        <p:nvPicPr>
          <p:cNvPr id="221" name="首頁.png"/>
          <p:cNvPicPr>
            <a:picLocks noChangeAspect="1"/>
          </p:cNvPicPr>
          <p:nvPr/>
        </p:nvPicPr>
        <p:blipFill>
          <a:blip r:embed="rId2">
            <a:extLst/>
          </a:blip>
          <a:stretch>
            <a:fillRect/>
          </a:stretch>
        </p:blipFill>
        <p:spPr>
          <a:xfrm>
            <a:off x="391398" y="3171851"/>
            <a:ext cx="2216223" cy="4397452"/>
          </a:xfrm>
          <a:prstGeom prst="rect">
            <a:avLst/>
          </a:prstGeom>
          <a:ln w="12700">
            <a:miter lim="400000"/>
          </a:ln>
        </p:spPr>
      </p:pic>
      <p:pic>
        <p:nvPicPr>
          <p:cNvPr id="222" name="探索.png"/>
          <p:cNvPicPr>
            <a:picLocks noChangeAspect="1"/>
          </p:cNvPicPr>
          <p:nvPr/>
        </p:nvPicPr>
        <p:blipFill>
          <a:blip r:embed="rId3">
            <a:extLst/>
          </a:blip>
          <a:stretch>
            <a:fillRect/>
          </a:stretch>
        </p:blipFill>
        <p:spPr>
          <a:xfrm>
            <a:off x="3008359" y="3171851"/>
            <a:ext cx="2216223" cy="4397452"/>
          </a:xfrm>
          <a:prstGeom prst="rect">
            <a:avLst/>
          </a:prstGeom>
          <a:ln w="12700">
            <a:miter lim="400000"/>
          </a:ln>
        </p:spPr>
      </p:pic>
      <p:pic>
        <p:nvPicPr>
          <p:cNvPr id="223" name="通知.png"/>
          <p:cNvPicPr>
            <a:picLocks noChangeAspect="1"/>
          </p:cNvPicPr>
          <p:nvPr/>
        </p:nvPicPr>
        <p:blipFill>
          <a:blip r:embed="rId4">
            <a:extLst/>
          </a:blip>
          <a:stretch>
            <a:fillRect/>
          </a:stretch>
        </p:blipFill>
        <p:spPr>
          <a:xfrm>
            <a:off x="5625320" y="3171852"/>
            <a:ext cx="2216222" cy="4397451"/>
          </a:xfrm>
          <a:prstGeom prst="rect">
            <a:avLst/>
          </a:prstGeom>
          <a:ln w="12700">
            <a:miter lim="400000"/>
          </a:ln>
        </p:spPr>
      </p:pic>
      <p:pic>
        <p:nvPicPr>
          <p:cNvPr id="224" name="訊息.png"/>
          <p:cNvPicPr>
            <a:picLocks noChangeAspect="1"/>
          </p:cNvPicPr>
          <p:nvPr/>
        </p:nvPicPr>
        <p:blipFill>
          <a:blip r:embed="rId5">
            <a:extLst/>
          </a:blip>
          <a:stretch>
            <a:fillRect/>
          </a:stretch>
        </p:blipFill>
        <p:spPr>
          <a:xfrm>
            <a:off x="8152486" y="3171851"/>
            <a:ext cx="2216222" cy="4397452"/>
          </a:xfrm>
          <a:prstGeom prst="rect">
            <a:avLst/>
          </a:prstGeom>
          <a:ln w="12700">
            <a:miter lim="400000"/>
          </a:ln>
        </p:spPr>
      </p:pic>
      <p:pic>
        <p:nvPicPr>
          <p:cNvPr id="225" name="個人.png"/>
          <p:cNvPicPr>
            <a:picLocks noChangeAspect="1"/>
          </p:cNvPicPr>
          <p:nvPr/>
        </p:nvPicPr>
        <p:blipFill>
          <a:blip r:embed="rId6">
            <a:extLst/>
          </a:blip>
          <a:stretch>
            <a:fillRect/>
          </a:stretch>
        </p:blipFill>
        <p:spPr>
          <a:xfrm>
            <a:off x="10679652" y="3171852"/>
            <a:ext cx="2216223" cy="4397451"/>
          </a:xfrm>
          <a:prstGeom prst="rect">
            <a:avLst/>
          </a:prstGeom>
          <a:ln w="12700">
            <a:miter lim="400000"/>
          </a:ln>
        </p:spPr>
      </p:pic>
      <p:sp>
        <p:nvSpPr>
          <p:cNvPr id="226" name="Shape 226"/>
          <p:cNvSpPr/>
          <p:nvPr/>
        </p:nvSpPr>
        <p:spPr>
          <a:xfrm>
            <a:off x="1162959" y="2429289"/>
            <a:ext cx="67310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vl1pPr>
          </a:lstStyle>
          <a:p>
            <a:pPr/>
            <a:r>
              <a:t>首頁</a:t>
            </a:r>
          </a:p>
        </p:txBody>
      </p:sp>
      <p:sp>
        <p:nvSpPr>
          <p:cNvPr id="227" name="Shape 227"/>
          <p:cNvSpPr/>
          <p:nvPr/>
        </p:nvSpPr>
        <p:spPr>
          <a:xfrm>
            <a:off x="3779920" y="2429289"/>
            <a:ext cx="67310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vl1pPr>
          </a:lstStyle>
          <a:p>
            <a:pPr/>
            <a:r>
              <a:t>探索</a:t>
            </a:r>
          </a:p>
        </p:txBody>
      </p:sp>
      <p:sp>
        <p:nvSpPr>
          <p:cNvPr id="228" name="Shape 228"/>
          <p:cNvSpPr/>
          <p:nvPr/>
        </p:nvSpPr>
        <p:spPr>
          <a:xfrm>
            <a:off x="6396881" y="2429289"/>
            <a:ext cx="67310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vl1pPr>
          </a:lstStyle>
          <a:p>
            <a:pPr/>
            <a:r>
              <a:t>通知</a:t>
            </a:r>
          </a:p>
        </p:txBody>
      </p:sp>
      <p:sp>
        <p:nvSpPr>
          <p:cNvPr id="229" name="Shape 229"/>
          <p:cNvSpPr/>
          <p:nvPr/>
        </p:nvSpPr>
        <p:spPr>
          <a:xfrm>
            <a:off x="8924047" y="2429289"/>
            <a:ext cx="67310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vl1pPr>
          </a:lstStyle>
          <a:p>
            <a:pPr/>
            <a:r>
              <a:t>訊息</a:t>
            </a:r>
          </a:p>
        </p:txBody>
      </p:sp>
      <p:sp>
        <p:nvSpPr>
          <p:cNvPr id="230" name="Shape 230"/>
          <p:cNvSpPr/>
          <p:nvPr/>
        </p:nvSpPr>
        <p:spPr>
          <a:xfrm>
            <a:off x="11590913" y="2429289"/>
            <a:ext cx="39370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vl1pPr>
          </a:lstStyle>
          <a:p>
            <a:pPr/>
            <a:r>
              <a:t>我</a:t>
            </a:r>
          </a:p>
        </p:txBody>
      </p:sp>
      <p:sp>
        <p:nvSpPr>
          <p:cNvPr id="231" name="Shape 231"/>
          <p:cNvSpPr/>
          <p:nvPr/>
        </p:nvSpPr>
        <p:spPr>
          <a:xfrm>
            <a:off x="7410576" y="6012448"/>
            <a:ext cx="208609" cy="222013"/>
          </a:xfrm>
          <a:prstGeom prst="rect">
            <a:avLst/>
          </a:prstGeom>
          <a:solidFill>
            <a:srgbClr val="FFFFFF"/>
          </a:solidFill>
          <a:ln w="12700">
            <a:miter lim="400000"/>
          </a:ln>
        </p:spPr>
        <p:txBody>
          <a:bodyPr lIns="50800" tIns="50800" rIns="50800" bIns="50800" anchor="ctr"/>
          <a:lstStyle/>
          <a:p>
            <a:pPr>
              <a:defRPr sz="2400"/>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xfrm>
            <a:off x="603406" y="444500"/>
            <a:ext cx="11099801" cy="1242914"/>
          </a:xfrm>
          <a:prstGeom prst="rect">
            <a:avLst/>
          </a:prstGeom>
        </p:spPr>
        <p:txBody>
          <a:bodyPr/>
          <a:lstStyle/>
          <a:p>
            <a:pPr algn="l">
              <a:defRPr sz="4500">
                <a:latin typeface="Chalkboard"/>
                <a:ea typeface="Chalkboard"/>
                <a:cs typeface="Chalkboard"/>
                <a:sym typeface="Chalkboard"/>
              </a:defRPr>
            </a:pPr>
            <a:r>
              <a:t> 2. Wireframe </a:t>
            </a:r>
            <a:r>
              <a:rPr sz="3500"/>
              <a:t>(1)</a:t>
            </a:r>
          </a:p>
        </p:txBody>
      </p:sp>
      <p:grpSp>
        <p:nvGrpSpPr>
          <p:cNvPr id="246" name="Group 246"/>
          <p:cNvGrpSpPr/>
          <p:nvPr/>
        </p:nvGrpSpPr>
        <p:grpSpPr>
          <a:xfrm>
            <a:off x="7875816" y="1620963"/>
            <a:ext cx="5016987" cy="7250457"/>
            <a:chOff x="0" y="0"/>
            <a:chExt cx="5016985" cy="7250456"/>
          </a:xfrm>
        </p:grpSpPr>
        <p:pic>
          <p:nvPicPr>
            <p:cNvPr id="234" name="探索.png"/>
            <p:cNvPicPr>
              <a:picLocks noChangeAspect="1"/>
            </p:cNvPicPr>
            <p:nvPr/>
          </p:nvPicPr>
          <p:blipFill>
            <a:blip r:embed="rId2">
              <a:extLst/>
            </a:blip>
            <a:stretch>
              <a:fillRect/>
            </a:stretch>
          </p:blipFill>
          <p:spPr>
            <a:xfrm>
              <a:off x="0" y="1013817"/>
              <a:ext cx="3143134" cy="6236640"/>
            </a:xfrm>
            <a:prstGeom prst="rect">
              <a:avLst/>
            </a:prstGeom>
            <a:ln w="12700" cap="flat">
              <a:noFill/>
              <a:miter lim="400000"/>
            </a:ln>
            <a:effectLst/>
          </p:spPr>
        </p:pic>
        <p:sp>
          <p:nvSpPr>
            <p:cNvPr id="235" name="Shape 235"/>
            <p:cNvSpPr/>
            <p:nvPr/>
          </p:nvSpPr>
          <p:spPr>
            <a:xfrm flipV="1">
              <a:off x="2603514" y="638478"/>
              <a:ext cx="319337" cy="1429497"/>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36" name="Shape 236"/>
            <p:cNvSpPr/>
            <p:nvPr/>
          </p:nvSpPr>
          <p:spPr>
            <a:xfrm>
              <a:off x="2722669" y="0"/>
              <a:ext cx="2224059" cy="660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600"/>
              </a:lvl1pPr>
            </a:lstStyle>
            <a:p>
              <a:pPr/>
              <a:r>
                <a:t>搜尋用戶、透過關鍵字或 hashtag 搜尋推文</a:t>
              </a:r>
            </a:p>
          </p:txBody>
        </p:sp>
        <p:sp>
          <p:nvSpPr>
            <p:cNvPr id="237" name="Shape 237"/>
            <p:cNvSpPr/>
            <p:nvPr/>
          </p:nvSpPr>
          <p:spPr>
            <a:xfrm>
              <a:off x="2652412" y="12699"/>
              <a:ext cx="2364574" cy="635001"/>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38" name="Shape 238"/>
            <p:cNvSpPr/>
            <p:nvPr/>
          </p:nvSpPr>
          <p:spPr>
            <a:xfrm>
              <a:off x="1196916" y="304511"/>
              <a:ext cx="74930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lvl1pPr>
            </a:lstStyle>
            <a:p>
              <a:pPr/>
              <a:r>
                <a:t>探索</a:t>
              </a:r>
            </a:p>
          </p:txBody>
        </p:sp>
        <p:sp>
          <p:nvSpPr>
            <p:cNvPr id="239" name="Shape 239"/>
            <p:cNvSpPr/>
            <p:nvPr/>
          </p:nvSpPr>
          <p:spPr>
            <a:xfrm>
              <a:off x="2678513" y="2431049"/>
              <a:ext cx="763588"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40" name="Shape 240"/>
            <p:cNvSpPr/>
            <p:nvPr/>
          </p:nvSpPr>
          <p:spPr>
            <a:xfrm>
              <a:off x="3552938" y="2098961"/>
              <a:ext cx="1118922" cy="66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600"/>
              </a:lvl1pPr>
            </a:lstStyle>
            <a:p>
              <a:pPr/>
              <a:r>
                <a:t>流行趨勢 (無作用)</a:t>
              </a:r>
            </a:p>
          </p:txBody>
        </p:sp>
        <p:sp>
          <p:nvSpPr>
            <p:cNvPr id="241" name="Shape 241"/>
            <p:cNvSpPr/>
            <p:nvPr/>
          </p:nvSpPr>
          <p:spPr>
            <a:xfrm>
              <a:off x="3477399" y="2115437"/>
              <a:ext cx="1270001" cy="635001"/>
            </a:xfrm>
            <a:prstGeom prst="roundRect">
              <a:avLst>
                <a:gd name="adj" fmla="val 17542"/>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92" name="Shape 292"/>
            <p:cNvSpPr/>
            <p:nvPr/>
          </p:nvSpPr>
          <p:spPr>
            <a:xfrm>
              <a:off x="2626729" y="2959543"/>
              <a:ext cx="1142923" cy="2899586"/>
            </a:xfrm>
            <a:custGeom>
              <a:avLst/>
              <a:gdLst/>
              <a:ahLst/>
              <a:cxnLst>
                <a:cxn ang="0">
                  <a:pos x="wd2" y="hd2"/>
                </a:cxn>
                <a:cxn ang="5400000">
                  <a:pos x="wd2" y="hd2"/>
                </a:cxn>
                <a:cxn ang="10800000">
                  <a:pos x="wd2" y="hd2"/>
                </a:cxn>
                <a:cxn ang="16200000">
                  <a:pos x="wd2" y="hd2"/>
                </a:cxn>
              </a:cxnLst>
              <a:rect l="0" t="0" r="r" b="b"/>
              <a:pathLst>
                <a:path w="16204" h="21600" fill="norm" stroke="1" extrusionOk="0">
                  <a:moveTo>
                    <a:pt x="0" y="0"/>
                  </a:moveTo>
                  <a:cubicBezTo>
                    <a:pt x="21249" y="5420"/>
                    <a:pt x="21600" y="12620"/>
                    <a:pt x="1053" y="21600"/>
                  </a:cubicBezTo>
                </a:path>
              </a:pathLst>
            </a:custGeom>
            <a:noFill/>
            <a:ln w="25400" cap="flat">
              <a:solidFill>
                <a:srgbClr val="000000"/>
              </a:solidFill>
              <a:prstDash val="solid"/>
              <a:miter lim="400000"/>
            </a:ln>
            <a:effectLst/>
          </p:spPr>
          <p:txBody>
            <a:bodyPr/>
            <a:lstStyle/>
            <a:p>
              <a:pPr/>
            </a:p>
          </p:txBody>
        </p:sp>
        <p:sp>
          <p:nvSpPr>
            <p:cNvPr id="243" name="Shape 243"/>
            <p:cNvSpPr/>
            <p:nvPr/>
          </p:nvSpPr>
          <p:spPr>
            <a:xfrm>
              <a:off x="3758306" y="4321346"/>
              <a:ext cx="134607" cy="55526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44" name="Shape 244"/>
            <p:cNvSpPr/>
            <p:nvPr/>
          </p:nvSpPr>
          <p:spPr>
            <a:xfrm>
              <a:off x="3745964" y="4881283"/>
              <a:ext cx="1254456" cy="66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600"/>
              </a:lvl1pPr>
            </a:lstStyle>
            <a:p>
              <a:pPr/>
              <a:r>
                <a:t>流行話題推文、hashtag</a:t>
              </a:r>
            </a:p>
          </p:txBody>
        </p:sp>
        <p:sp>
          <p:nvSpPr>
            <p:cNvPr id="245" name="Shape 245"/>
            <p:cNvSpPr/>
            <p:nvPr/>
          </p:nvSpPr>
          <p:spPr>
            <a:xfrm>
              <a:off x="3742542" y="4895871"/>
              <a:ext cx="1270001" cy="635001"/>
            </a:xfrm>
            <a:prstGeom prst="roundRect">
              <a:avLst>
                <a:gd name="adj" fmla="val 17542"/>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grpSp>
      <p:grpSp>
        <p:nvGrpSpPr>
          <p:cNvPr id="291" name="Group 291"/>
          <p:cNvGrpSpPr/>
          <p:nvPr/>
        </p:nvGrpSpPr>
        <p:grpSpPr>
          <a:xfrm>
            <a:off x="261551" y="1924184"/>
            <a:ext cx="6728953" cy="6947361"/>
            <a:chOff x="0" y="0"/>
            <a:chExt cx="6728951" cy="6947359"/>
          </a:xfrm>
        </p:grpSpPr>
        <p:pic>
          <p:nvPicPr>
            <p:cNvPr id="247" name="首頁.png"/>
            <p:cNvPicPr>
              <a:picLocks noChangeAspect="1"/>
            </p:cNvPicPr>
            <p:nvPr/>
          </p:nvPicPr>
          <p:blipFill>
            <a:blip r:embed="rId3">
              <a:extLst/>
            </a:blip>
            <a:stretch>
              <a:fillRect/>
            </a:stretch>
          </p:blipFill>
          <p:spPr>
            <a:xfrm>
              <a:off x="1721724" y="710721"/>
              <a:ext cx="3143134" cy="6236639"/>
            </a:xfrm>
            <a:prstGeom prst="rect">
              <a:avLst/>
            </a:prstGeom>
            <a:ln w="12700" cap="flat">
              <a:noFill/>
              <a:miter lim="400000"/>
            </a:ln>
            <a:effectLst/>
          </p:spPr>
        </p:pic>
        <p:sp>
          <p:nvSpPr>
            <p:cNvPr id="248" name="Shape 248"/>
            <p:cNvSpPr/>
            <p:nvPr/>
          </p:nvSpPr>
          <p:spPr>
            <a:xfrm>
              <a:off x="4540864" y="1803111"/>
              <a:ext cx="763588"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49" name="Shape 249"/>
            <p:cNvSpPr/>
            <p:nvPr/>
          </p:nvSpPr>
          <p:spPr>
            <a:xfrm>
              <a:off x="5349602" y="1574253"/>
              <a:ext cx="11303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撰寫新貼文</a:t>
              </a:r>
            </a:p>
          </p:txBody>
        </p:sp>
        <p:sp>
          <p:nvSpPr>
            <p:cNvPr id="250" name="Shape 250"/>
            <p:cNvSpPr/>
            <p:nvPr/>
          </p:nvSpPr>
          <p:spPr>
            <a:xfrm>
              <a:off x="5279752" y="1584199"/>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51" name="Shape 251"/>
            <p:cNvSpPr/>
            <p:nvPr/>
          </p:nvSpPr>
          <p:spPr>
            <a:xfrm>
              <a:off x="4517866" y="2952615"/>
              <a:ext cx="763588"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52" name="Shape 252"/>
            <p:cNvSpPr/>
            <p:nvPr/>
          </p:nvSpPr>
          <p:spPr>
            <a:xfrm>
              <a:off x="5428204" y="2723756"/>
              <a:ext cx="9271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貼文設定</a:t>
              </a:r>
            </a:p>
          </p:txBody>
        </p:sp>
        <p:sp>
          <p:nvSpPr>
            <p:cNvPr id="253" name="Shape 253"/>
            <p:cNvSpPr/>
            <p:nvPr/>
          </p:nvSpPr>
          <p:spPr>
            <a:xfrm>
              <a:off x="5256754" y="2733702"/>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54" name="Shape 254"/>
            <p:cNvSpPr/>
            <p:nvPr/>
          </p:nvSpPr>
          <p:spPr>
            <a:xfrm flipV="1">
              <a:off x="4097047" y="3844706"/>
              <a:ext cx="1126464" cy="236628"/>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55" name="Shape 255"/>
            <p:cNvSpPr/>
            <p:nvPr/>
          </p:nvSpPr>
          <p:spPr>
            <a:xfrm>
              <a:off x="5428204" y="3620138"/>
              <a:ext cx="9271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私下發送</a:t>
              </a:r>
            </a:p>
          </p:txBody>
        </p:sp>
        <p:sp>
          <p:nvSpPr>
            <p:cNvPr id="256" name="Shape 256"/>
            <p:cNvSpPr/>
            <p:nvPr/>
          </p:nvSpPr>
          <p:spPr>
            <a:xfrm>
              <a:off x="5241754" y="3632838"/>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57" name="Shape 257"/>
            <p:cNvSpPr/>
            <p:nvPr/>
          </p:nvSpPr>
          <p:spPr>
            <a:xfrm>
              <a:off x="3594747" y="4135897"/>
              <a:ext cx="1656422" cy="607625"/>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58" name="Shape 258"/>
            <p:cNvSpPr/>
            <p:nvPr/>
          </p:nvSpPr>
          <p:spPr>
            <a:xfrm>
              <a:off x="5335770" y="4522028"/>
              <a:ext cx="11303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喜愛此貼文</a:t>
              </a:r>
            </a:p>
          </p:txBody>
        </p:sp>
        <p:sp>
          <p:nvSpPr>
            <p:cNvPr id="259" name="Shape 259"/>
            <p:cNvSpPr/>
            <p:nvPr/>
          </p:nvSpPr>
          <p:spPr>
            <a:xfrm>
              <a:off x="5265920" y="4531974"/>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60" name="Shape 260"/>
            <p:cNvSpPr/>
            <p:nvPr/>
          </p:nvSpPr>
          <p:spPr>
            <a:xfrm>
              <a:off x="4443813" y="5931434"/>
              <a:ext cx="763588"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61" name="Shape 261"/>
            <p:cNvSpPr/>
            <p:nvPr/>
          </p:nvSpPr>
          <p:spPr>
            <a:xfrm>
              <a:off x="5355291" y="5699823"/>
              <a:ext cx="1118922"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我 (個人頁)</a:t>
              </a:r>
            </a:p>
          </p:txBody>
        </p:sp>
        <p:sp>
          <p:nvSpPr>
            <p:cNvPr id="262" name="Shape 262"/>
            <p:cNvSpPr/>
            <p:nvPr/>
          </p:nvSpPr>
          <p:spPr>
            <a:xfrm>
              <a:off x="5182701" y="5712523"/>
              <a:ext cx="1436439"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63" name="Shape 263"/>
            <p:cNvSpPr/>
            <p:nvPr/>
          </p:nvSpPr>
          <p:spPr>
            <a:xfrm flipV="1">
              <a:off x="3927466" y="5290723"/>
              <a:ext cx="1351904" cy="513719"/>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64" name="Shape 264"/>
            <p:cNvSpPr/>
            <p:nvPr/>
          </p:nvSpPr>
          <p:spPr>
            <a:xfrm>
              <a:off x="5662382" y="5080761"/>
              <a:ext cx="5207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訊息</a:t>
              </a:r>
            </a:p>
          </p:txBody>
        </p:sp>
        <p:sp>
          <p:nvSpPr>
            <p:cNvPr id="265" name="Shape 265"/>
            <p:cNvSpPr/>
            <p:nvPr/>
          </p:nvSpPr>
          <p:spPr>
            <a:xfrm>
              <a:off x="5272733" y="5093461"/>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66" name="Shape 266"/>
            <p:cNvSpPr/>
            <p:nvPr/>
          </p:nvSpPr>
          <p:spPr>
            <a:xfrm>
              <a:off x="3373219" y="1817754"/>
              <a:ext cx="1943996" cy="52457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67" name="Shape 267"/>
            <p:cNvSpPr/>
            <p:nvPr/>
          </p:nvSpPr>
          <p:spPr>
            <a:xfrm>
              <a:off x="5383505" y="2116221"/>
              <a:ext cx="1254456"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logo(無作用)</a:t>
              </a:r>
            </a:p>
          </p:txBody>
        </p:sp>
        <p:sp>
          <p:nvSpPr>
            <p:cNvPr id="268" name="Shape 268"/>
            <p:cNvSpPr/>
            <p:nvPr/>
          </p:nvSpPr>
          <p:spPr>
            <a:xfrm>
              <a:off x="5292514" y="2123413"/>
              <a:ext cx="1436438"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69" name="Shape 269"/>
            <p:cNvSpPr/>
            <p:nvPr/>
          </p:nvSpPr>
          <p:spPr>
            <a:xfrm flipH="1">
              <a:off x="1310527" y="1803111"/>
              <a:ext cx="763588"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70" name="Shape 270"/>
            <p:cNvSpPr/>
            <p:nvPr/>
          </p:nvSpPr>
          <p:spPr>
            <a:xfrm>
              <a:off x="208279" y="1612611"/>
              <a:ext cx="9271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尋找好友</a:t>
              </a:r>
            </a:p>
          </p:txBody>
        </p:sp>
        <p:sp>
          <p:nvSpPr>
            <p:cNvPr id="271" name="Shape 271"/>
            <p:cNvSpPr/>
            <p:nvPr/>
          </p:nvSpPr>
          <p:spPr>
            <a:xfrm>
              <a:off x="36829" y="1622557"/>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72" name="Shape 272"/>
            <p:cNvSpPr/>
            <p:nvPr/>
          </p:nvSpPr>
          <p:spPr>
            <a:xfrm flipH="1">
              <a:off x="1323289" y="4100129"/>
              <a:ext cx="1130301"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73" name="Shape 273"/>
            <p:cNvSpPr/>
            <p:nvPr/>
          </p:nvSpPr>
          <p:spPr>
            <a:xfrm>
              <a:off x="119442" y="3909629"/>
              <a:ext cx="11303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回覆此推文</a:t>
              </a:r>
            </a:p>
          </p:txBody>
        </p:sp>
        <p:sp>
          <p:nvSpPr>
            <p:cNvPr id="274" name="Shape 274"/>
            <p:cNvSpPr/>
            <p:nvPr/>
          </p:nvSpPr>
          <p:spPr>
            <a:xfrm>
              <a:off x="49592" y="3919575"/>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75" name="Shape 275"/>
            <p:cNvSpPr/>
            <p:nvPr/>
          </p:nvSpPr>
          <p:spPr>
            <a:xfrm flipH="1">
              <a:off x="1335927" y="4151693"/>
              <a:ext cx="1640632" cy="756569"/>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76" name="Shape 276"/>
            <p:cNvSpPr/>
            <p:nvPr/>
          </p:nvSpPr>
          <p:spPr>
            <a:xfrm>
              <a:off x="233679" y="4717761"/>
              <a:ext cx="9271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轉發推文</a:t>
              </a:r>
            </a:p>
          </p:txBody>
        </p:sp>
        <p:sp>
          <p:nvSpPr>
            <p:cNvPr id="277" name="Shape 277"/>
            <p:cNvSpPr/>
            <p:nvPr/>
          </p:nvSpPr>
          <p:spPr>
            <a:xfrm>
              <a:off x="62229" y="4727707"/>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78" name="Shape 278"/>
            <p:cNvSpPr/>
            <p:nvPr/>
          </p:nvSpPr>
          <p:spPr>
            <a:xfrm flipH="1">
              <a:off x="1392527" y="5931434"/>
              <a:ext cx="763588"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79" name="Shape 279"/>
            <p:cNvSpPr/>
            <p:nvPr/>
          </p:nvSpPr>
          <p:spPr>
            <a:xfrm>
              <a:off x="493480" y="5740934"/>
              <a:ext cx="5207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首頁</a:t>
              </a:r>
            </a:p>
          </p:txBody>
        </p:sp>
        <p:sp>
          <p:nvSpPr>
            <p:cNvPr id="280" name="Shape 280"/>
            <p:cNvSpPr/>
            <p:nvPr/>
          </p:nvSpPr>
          <p:spPr>
            <a:xfrm>
              <a:off x="118830" y="5750881"/>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81" name="Shape 281"/>
            <p:cNvSpPr/>
            <p:nvPr/>
          </p:nvSpPr>
          <p:spPr>
            <a:xfrm flipH="1" flipV="1">
              <a:off x="1392527" y="5419848"/>
              <a:ext cx="1288898" cy="483450"/>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82" name="Shape 282"/>
            <p:cNvSpPr/>
            <p:nvPr/>
          </p:nvSpPr>
          <p:spPr>
            <a:xfrm>
              <a:off x="493480" y="5229348"/>
              <a:ext cx="5207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探索</a:t>
              </a:r>
            </a:p>
          </p:txBody>
        </p:sp>
        <p:sp>
          <p:nvSpPr>
            <p:cNvPr id="283" name="Shape 283"/>
            <p:cNvSpPr/>
            <p:nvPr/>
          </p:nvSpPr>
          <p:spPr>
            <a:xfrm>
              <a:off x="118830" y="5239294"/>
              <a:ext cx="1270001" cy="361108"/>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84" name="Shape 284"/>
            <p:cNvSpPr/>
            <p:nvPr/>
          </p:nvSpPr>
          <p:spPr>
            <a:xfrm flipH="1">
              <a:off x="1407527" y="6005325"/>
              <a:ext cx="1804900" cy="595128"/>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85" name="Shape 285"/>
            <p:cNvSpPr/>
            <p:nvPr/>
          </p:nvSpPr>
          <p:spPr>
            <a:xfrm>
              <a:off x="508480" y="6409952"/>
              <a:ext cx="5207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通知</a:t>
              </a:r>
            </a:p>
          </p:txBody>
        </p:sp>
        <p:sp>
          <p:nvSpPr>
            <p:cNvPr id="286" name="Shape 286"/>
            <p:cNvSpPr/>
            <p:nvPr/>
          </p:nvSpPr>
          <p:spPr>
            <a:xfrm>
              <a:off x="133830" y="6419898"/>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87" name="Shape 287"/>
            <p:cNvSpPr/>
            <p:nvPr/>
          </p:nvSpPr>
          <p:spPr>
            <a:xfrm>
              <a:off x="2918641" y="0"/>
              <a:ext cx="749301"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lvl1pPr>
            </a:lstStyle>
            <a:p>
              <a:pPr/>
              <a:r>
                <a:t>首頁</a:t>
              </a:r>
            </a:p>
          </p:txBody>
        </p:sp>
        <p:sp>
          <p:nvSpPr>
            <p:cNvPr id="288" name="Shape 288"/>
            <p:cNvSpPr/>
            <p:nvPr/>
          </p:nvSpPr>
          <p:spPr>
            <a:xfrm flipH="1">
              <a:off x="1305447" y="3086590"/>
              <a:ext cx="763588"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89" name="Shape 289"/>
            <p:cNvSpPr/>
            <p:nvPr/>
          </p:nvSpPr>
          <p:spPr>
            <a:xfrm>
              <a:off x="0" y="2896090"/>
              <a:ext cx="1333500"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推文用戶頭像</a:t>
              </a:r>
            </a:p>
          </p:txBody>
        </p:sp>
        <p:sp>
          <p:nvSpPr>
            <p:cNvPr id="290" name="Shape 290"/>
            <p:cNvSpPr/>
            <p:nvPr/>
          </p:nvSpPr>
          <p:spPr>
            <a:xfrm>
              <a:off x="31749" y="2906036"/>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title"/>
          </p:nvPr>
        </p:nvSpPr>
        <p:spPr>
          <a:xfrm>
            <a:off x="612572" y="444500"/>
            <a:ext cx="11099801" cy="1242914"/>
          </a:xfrm>
          <a:prstGeom prst="rect">
            <a:avLst/>
          </a:prstGeom>
        </p:spPr>
        <p:txBody>
          <a:bodyPr/>
          <a:lstStyle/>
          <a:p>
            <a:pPr algn="l">
              <a:defRPr sz="4500">
                <a:latin typeface="Chalkboard"/>
                <a:ea typeface="Chalkboard"/>
                <a:cs typeface="Chalkboard"/>
                <a:sym typeface="Chalkboard"/>
              </a:defRPr>
            </a:pPr>
            <a:r>
              <a:t> 2. Wireframe </a:t>
            </a:r>
            <a:r>
              <a:rPr sz="3500"/>
              <a:t>(2)</a:t>
            </a:r>
          </a:p>
        </p:txBody>
      </p:sp>
      <p:sp>
        <p:nvSpPr>
          <p:cNvPr id="295" name="Shape 295"/>
          <p:cNvSpPr/>
          <p:nvPr/>
        </p:nvSpPr>
        <p:spPr>
          <a:xfrm>
            <a:off x="5923934" y="7004946"/>
            <a:ext cx="520701"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00"/>
            </a:lvl1pPr>
          </a:lstStyle>
          <a:p>
            <a:pPr/>
            <a:r>
              <a:t>訊息</a:t>
            </a:r>
          </a:p>
        </p:txBody>
      </p:sp>
      <p:grpSp>
        <p:nvGrpSpPr>
          <p:cNvPr id="334" name="Group 334"/>
          <p:cNvGrpSpPr/>
          <p:nvPr/>
        </p:nvGrpSpPr>
        <p:grpSpPr>
          <a:xfrm>
            <a:off x="144607" y="1924184"/>
            <a:ext cx="6736085" cy="6928830"/>
            <a:chOff x="0" y="0"/>
            <a:chExt cx="6736083" cy="6928829"/>
          </a:xfrm>
        </p:grpSpPr>
        <p:pic>
          <p:nvPicPr>
            <p:cNvPr id="296" name="通知.png"/>
            <p:cNvPicPr>
              <a:picLocks noChangeAspect="1"/>
            </p:cNvPicPr>
            <p:nvPr/>
          </p:nvPicPr>
          <p:blipFill>
            <a:blip r:embed="rId2">
              <a:extLst/>
            </a:blip>
            <a:stretch>
              <a:fillRect/>
            </a:stretch>
          </p:blipFill>
          <p:spPr>
            <a:xfrm>
              <a:off x="1836592" y="704715"/>
              <a:ext cx="3136822" cy="6224115"/>
            </a:xfrm>
            <a:prstGeom prst="rect">
              <a:avLst/>
            </a:prstGeom>
            <a:ln w="12700" cap="flat">
              <a:noFill/>
              <a:miter lim="400000"/>
            </a:ln>
            <a:effectLst/>
          </p:spPr>
        </p:pic>
        <p:sp>
          <p:nvSpPr>
            <p:cNvPr id="297" name="Shape 297"/>
            <p:cNvSpPr/>
            <p:nvPr/>
          </p:nvSpPr>
          <p:spPr>
            <a:xfrm>
              <a:off x="3035585" y="0"/>
              <a:ext cx="749301"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lvl1pPr>
            </a:lstStyle>
            <a:p>
              <a:pPr/>
              <a:r>
                <a:t>通知</a:t>
              </a:r>
            </a:p>
          </p:txBody>
        </p:sp>
        <p:sp>
          <p:nvSpPr>
            <p:cNvPr id="298" name="Shape 298"/>
            <p:cNvSpPr/>
            <p:nvPr/>
          </p:nvSpPr>
          <p:spPr>
            <a:xfrm>
              <a:off x="4616838" y="1772383"/>
              <a:ext cx="763588"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99" name="Shape 299"/>
            <p:cNvSpPr/>
            <p:nvPr/>
          </p:nvSpPr>
          <p:spPr>
            <a:xfrm>
              <a:off x="5425575" y="1543525"/>
              <a:ext cx="11303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撰寫新貼文</a:t>
              </a:r>
            </a:p>
          </p:txBody>
        </p:sp>
        <p:sp>
          <p:nvSpPr>
            <p:cNvPr id="300" name="Shape 300"/>
            <p:cNvSpPr/>
            <p:nvPr/>
          </p:nvSpPr>
          <p:spPr>
            <a:xfrm>
              <a:off x="5355725" y="1553471"/>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01" name="Shape 301"/>
            <p:cNvSpPr/>
            <p:nvPr/>
          </p:nvSpPr>
          <p:spPr>
            <a:xfrm>
              <a:off x="4439005" y="4713063"/>
              <a:ext cx="208610" cy="222013"/>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400"/>
              </a:pPr>
            </a:p>
          </p:txBody>
        </p:sp>
        <p:sp>
          <p:nvSpPr>
            <p:cNvPr id="302" name="Shape 302"/>
            <p:cNvSpPr/>
            <p:nvPr/>
          </p:nvSpPr>
          <p:spPr>
            <a:xfrm>
              <a:off x="4341678" y="2067496"/>
              <a:ext cx="1053079" cy="209008"/>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03" name="Shape 303"/>
            <p:cNvSpPr/>
            <p:nvPr/>
          </p:nvSpPr>
          <p:spPr>
            <a:xfrm>
              <a:off x="5439907" y="2047645"/>
              <a:ext cx="11303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被提及推文</a:t>
              </a:r>
            </a:p>
          </p:txBody>
        </p:sp>
        <p:sp>
          <p:nvSpPr>
            <p:cNvPr id="304" name="Shape 304"/>
            <p:cNvSpPr/>
            <p:nvPr/>
          </p:nvSpPr>
          <p:spPr>
            <a:xfrm>
              <a:off x="5370057" y="2057591"/>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05" name="Shape 305"/>
            <p:cNvSpPr/>
            <p:nvPr/>
          </p:nvSpPr>
          <p:spPr>
            <a:xfrm flipH="1">
              <a:off x="1272556" y="2393862"/>
              <a:ext cx="1073071"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06" name="Shape 306"/>
            <p:cNvSpPr/>
            <p:nvPr/>
          </p:nvSpPr>
          <p:spPr>
            <a:xfrm>
              <a:off x="172761" y="2203362"/>
              <a:ext cx="9271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推薦推文</a:t>
              </a:r>
            </a:p>
          </p:txBody>
        </p:sp>
        <p:sp>
          <p:nvSpPr>
            <p:cNvPr id="307" name="Shape 307"/>
            <p:cNvSpPr/>
            <p:nvPr/>
          </p:nvSpPr>
          <p:spPr>
            <a:xfrm>
              <a:off x="1311" y="2213308"/>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08" name="Shape 308"/>
            <p:cNvSpPr/>
            <p:nvPr/>
          </p:nvSpPr>
          <p:spPr>
            <a:xfrm>
              <a:off x="4598790" y="3557932"/>
              <a:ext cx="763588"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09" name="Shape 309"/>
            <p:cNvSpPr/>
            <p:nvPr/>
          </p:nvSpPr>
          <p:spPr>
            <a:xfrm>
              <a:off x="5366038" y="3227732"/>
              <a:ext cx="1213279" cy="66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600"/>
              </a:lvl1pPr>
            </a:lstStyle>
            <a:p>
              <a:pPr/>
              <a:r>
                <a:t>設定 (減少看到次數)</a:t>
              </a:r>
            </a:p>
          </p:txBody>
        </p:sp>
        <p:sp>
          <p:nvSpPr>
            <p:cNvPr id="310" name="Shape 310"/>
            <p:cNvSpPr/>
            <p:nvPr/>
          </p:nvSpPr>
          <p:spPr>
            <a:xfrm>
              <a:off x="5337677" y="3250391"/>
              <a:ext cx="1270001" cy="615082"/>
            </a:xfrm>
            <a:prstGeom prst="roundRect">
              <a:avLst>
                <a:gd name="adj" fmla="val 18110"/>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11" name="Shape 311"/>
            <p:cNvSpPr/>
            <p:nvPr/>
          </p:nvSpPr>
          <p:spPr>
            <a:xfrm flipH="1">
              <a:off x="1271244" y="1772383"/>
              <a:ext cx="927101"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12" name="Shape 312"/>
            <p:cNvSpPr/>
            <p:nvPr/>
          </p:nvSpPr>
          <p:spPr>
            <a:xfrm>
              <a:off x="171450" y="1581883"/>
              <a:ext cx="927100"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通知設定</a:t>
              </a:r>
            </a:p>
          </p:txBody>
        </p:sp>
        <p:sp>
          <p:nvSpPr>
            <p:cNvPr id="313" name="Shape 313"/>
            <p:cNvSpPr/>
            <p:nvPr/>
          </p:nvSpPr>
          <p:spPr>
            <a:xfrm>
              <a:off x="0" y="1591829"/>
              <a:ext cx="1270000"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14" name="Shape 314"/>
            <p:cNvSpPr/>
            <p:nvPr/>
          </p:nvSpPr>
          <p:spPr>
            <a:xfrm>
              <a:off x="4560758" y="5931434"/>
              <a:ext cx="763588"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15" name="Shape 315"/>
            <p:cNvSpPr/>
            <p:nvPr/>
          </p:nvSpPr>
          <p:spPr>
            <a:xfrm>
              <a:off x="5472235" y="5699823"/>
              <a:ext cx="1118922"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我 (個人頁)</a:t>
              </a:r>
            </a:p>
          </p:txBody>
        </p:sp>
        <p:sp>
          <p:nvSpPr>
            <p:cNvPr id="316" name="Shape 316"/>
            <p:cNvSpPr/>
            <p:nvPr/>
          </p:nvSpPr>
          <p:spPr>
            <a:xfrm>
              <a:off x="5299645" y="5712523"/>
              <a:ext cx="1436439"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17" name="Shape 317"/>
            <p:cNvSpPr/>
            <p:nvPr/>
          </p:nvSpPr>
          <p:spPr>
            <a:xfrm flipV="1">
              <a:off x="4044410" y="5290723"/>
              <a:ext cx="1351904" cy="513719"/>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18" name="Shape 318"/>
            <p:cNvSpPr/>
            <p:nvPr/>
          </p:nvSpPr>
          <p:spPr>
            <a:xfrm>
              <a:off x="5389677" y="5093461"/>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19" name="Shape 319"/>
            <p:cNvSpPr/>
            <p:nvPr/>
          </p:nvSpPr>
          <p:spPr>
            <a:xfrm flipH="1">
              <a:off x="1509472" y="5931434"/>
              <a:ext cx="763588"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20" name="Shape 320"/>
            <p:cNvSpPr/>
            <p:nvPr/>
          </p:nvSpPr>
          <p:spPr>
            <a:xfrm>
              <a:off x="610424" y="5740934"/>
              <a:ext cx="5207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首頁</a:t>
              </a:r>
            </a:p>
          </p:txBody>
        </p:sp>
        <p:sp>
          <p:nvSpPr>
            <p:cNvPr id="321" name="Shape 321"/>
            <p:cNvSpPr/>
            <p:nvPr/>
          </p:nvSpPr>
          <p:spPr>
            <a:xfrm>
              <a:off x="235774" y="5750881"/>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22" name="Shape 322"/>
            <p:cNvSpPr/>
            <p:nvPr/>
          </p:nvSpPr>
          <p:spPr>
            <a:xfrm flipH="1" flipV="1">
              <a:off x="1509472" y="5419848"/>
              <a:ext cx="1288897" cy="483450"/>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23" name="Shape 323"/>
            <p:cNvSpPr/>
            <p:nvPr/>
          </p:nvSpPr>
          <p:spPr>
            <a:xfrm>
              <a:off x="610424" y="5229348"/>
              <a:ext cx="5207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探索</a:t>
              </a:r>
            </a:p>
          </p:txBody>
        </p:sp>
        <p:sp>
          <p:nvSpPr>
            <p:cNvPr id="324" name="Shape 324"/>
            <p:cNvSpPr/>
            <p:nvPr/>
          </p:nvSpPr>
          <p:spPr>
            <a:xfrm>
              <a:off x="235774" y="5239294"/>
              <a:ext cx="1270001" cy="361108"/>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25" name="Shape 325"/>
            <p:cNvSpPr/>
            <p:nvPr/>
          </p:nvSpPr>
          <p:spPr>
            <a:xfrm flipH="1">
              <a:off x="1524471" y="6005325"/>
              <a:ext cx="1804900" cy="595128"/>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26" name="Shape 326"/>
            <p:cNvSpPr/>
            <p:nvPr/>
          </p:nvSpPr>
          <p:spPr>
            <a:xfrm>
              <a:off x="625424" y="6409952"/>
              <a:ext cx="5207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通知</a:t>
              </a:r>
            </a:p>
          </p:txBody>
        </p:sp>
        <p:sp>
          <p:nvSpPr>
            <p:cNvPr id="327" name="Shape 327"/>
            <p:cNvSpPr/>
            <p:nvPr/>
          </p:nvSpPr>
          <p:spPr>
            <a:xfrm>
              <a:off x="250774" y="6419898"/>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28" name="Shape 328"/>
            <p:cNvSpPr/>
            <p:nvPr/>
          </p:nvSpPr>
          <p:spPr>
            <a:xfrm flipH="1">
              <a:off x="1371591" y="3660431"/>
              <a:ext cx="1211145" cy="138570"/>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29" name="Shape 329"/>
            <p:cNvSpPr/>
            <p:nvPr/>
          </p:nvSpPr>
          <p:spPr>
            <a:xfrm>
              <a:off x="66144" y="3608501"/>
              <a:ext cx="13335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其他用戶頭像</a:t>
              </a:r>
            </a:p>
          </p:txBody>
        </p:sp>
        <p:sp>
          <p:nvSpPr>
            <p:cNvPr id="330" name="Shape 330"/>
            <p:cNvSpPr/>
            <p:nvPr/>
          </p:nvSpPr>
          <p:spPr>
            <a:xfrm>
              <a:off x="97894" y="3618447"/>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31" name="Shape 331"/>
            <p:cNvSpPr/>
            <p:nvPr/>
          </p:nvSpPr>
          <p:spPr>
            <a:xfrm>
              <a:off x="5372241" y="1025080"/>
              <a:ext cx="1265632"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標題(無作用)</a:t>
              </a:r>
            </a:p>
          </p:txBody>
        </p:sp>
        <p:sp>
          <p:nvSpPr>
            <p:cNvPr id="332" name="Shape 332"/>
            <p:cNvSpPr/>
            <p:nvPr/>
          </p:nvSpPr>
          <p:spPr>
            <a:xfrm flipV="1">
              <a:off x="3459567" y="1258042"/>
              <a:ext cx="1915779" cy="460829"/>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33" name="Shape 333"/>
            <p:cNvSpPr/>
            <p:nvPr/>
          </p:nvSpPr>
          <p:spPr>
            <a:xfrm>
              <a:off x="5350645" y="1039130"/>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grpSp>
      <p:grpSp>
        <p:nvGrpSpPr>
          <p:cNvPr id="349" name="Group 349"/>
          <p:cNvGrpSpPr/>
          <p:nvPr/>
        </p:nvGrpSpPr>
        <p:grpSpPr>
          <a:xfrm>
            <a:off x="6018813" y="1924184"/>
            <a:ext cx="6679881" cy="6928830"/>
            <a:chOff x="0" y="0"/>
            <a:chExt cx="6679880" cy="6928829"/>
          </a:xfrm>
        </p:grpSpPr>
        <p:pic>
          <p:nvPicPr>
            <p:cNvPr id="335" name="訊息.png"/>
            <p:cNvPicPr>
              <a:picLocks noChangeAspect="1"/>
            </p:cNvPicPr>
            <p:nvPr/>
          </p:nvPicPr>
          <p:blipFill>
            <a:blip r:embed="rId3">
              <a:extLst/>
            </a:blip>
            <a:stretch>
              <a:fillRect/>
            </a:stretch>
          </p:blipFill>
          <p:spPr>
            <a:xfrm>
              <a:off x="1856331" y="704715"/>
              <a:ext cx="3136822" cy="6224115"/>
            </a:xfrm>
            <a:prstGeom prst="rect">
              <a:avLst/>
            </a:prstGeom>
            <a:ln w="12700" cap="flat">
              <a:noFill/>
              <a:miter lim="400000"/>
            </a:ln>
            <a:effectLst/>
          </p:spPr>
        </p:pic>
        <p:sp>
          <p:nvSpPr>
            <p:cNvPr id="336" name="Shape 336"/>
            <p:cNvSpPr/>
            <p:nvPr/>
          </p:nvSpPr>
          <p:spPr>
            <a:xfrm>
              <a:off x="3050092" y="0"/>
              <a:ext cx="749301"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lvl1pPr>
            </a:lstStyle>
            <a:p>
              <a:pPr/>
              <a:r>
                <a:t>訊息</a:t>
              </a:r>
            </a:p>
          </p:txBody>
        </p:sp>
        <p:sp>
          <p:nvSpPr>
            <p:cNvPr id="337" name="Shape 337"/>
            <p:cNvSpPr/>
            <p:nvPr/>
          </p:nvSpPr>
          <p:spPr>
            <a:xfrm>
              <a:off x="5345116" y="979360"/>
              <a:ext cx="1265632"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標題(無作用)</a:t>
              </a:r>
            </a:p>
          </p:txBody>
        </p:sp>
        <p:sp>
          <p:nvSpPr>
            <p:cNvPr id="338" name="Shape 338"/>
            <p:cNvSpPr/>
            <p:nvPr/>
          </p:nvSpPr>
          <p:spPr>
            <a:xfrm flipV="1">
              <a:off x="3432442" y="1212322"/>
              <a:ext cx="1915779" cy="460829"/>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39" name="Shape 339"/>
            <p:cNvSpPr/>
            <p:nvPr/>
          </p:nvSpPr>
          <p:spPr>
            <a:xfrm>
              <a:off x="5323520" y="993410"/>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40" name="Shape 340"/>
            <p:cNvSpPr/>
            <p:nvPr/>
          </p:nvSpPr>
          <p:spPr>
            <a:xfrm>
              <a:off x="4670993" y="1772383"/>
              <a:ext cx="763588"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41" name="Shape 341"/>
            <p:cNvSpPr/>
            <p:nvPr/>
          </p:nvSpPr>
          <p:spPr>
            <a:xfrm>
              <a:off x="5479730" y="1543525"/>
              <a:ext cx="11303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發送新訊息</a:t>
              </a:r>
            </a:p>
          </p:txBody>
        </p:sp>
        <p:sp>
          <p:nvSpPr>
            <p:cNvPr id="342" name="Shape 342"/>
            <p:cNvSpPr/>
            <p:nvPr/>
          </p:nvSpPr>
          <p:spPr>
            <a:xfrm>
              <a:off x="5409880" y="1553471"/>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43" name="Shape 343"/>
            <p:cNvSpPr/>
            <p:nvPr/>
          </p:nvSpPr>
          <p:spPr>
            <a:xfrm>
              <a:off x="4615112" y="2336096"/>
              <a:ext cx="763588"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44" name="Shape 344"/>
            <p:cNvSpPr/>
            <p:nvPr/>
          </p:nvSpPr>
          <p:spPr>
            <a:xfrm>
              <a:off x="5423850" y="2107238"/>
              <a:ext cx="11303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收到的訊息</a:t>
              </a:r>
            </a:p>
          </p:txBody>
        </p:sp>
        <p:sp>
          <p:nvSpPr>
            <p:cNvPr id="345" name="Shape 345"/>
            <p:cNvSpPr/>
            <p:nvPr/>
          </p:nvSpPr>
          <p:spPr>
            <a:xfrm>
              <a:off x="5354000" y="2117185"/>
              <a:ext cx="1270001" cy="361108"/>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46" name="Shape 346"/>
            <p:cNvSpPr/>
            <p:nvPr/>
          </p:nvSpPr>
          <p:spPr>
            <a:xfrm flipH="1">
              <a:off x="1271244" y="1852495"/>
              <a:ext cx="980673" cy="980674"/>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47" name="Shape 347"/>
            <p:cNvSpPr/>
            <p:nvPr/>
          </p:nvSpPr>
          <p:spPr>
            <a:xfrm>
              <a:off x="69850" y="2642668"/>
              <a:ext cx="11303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標示為已讀</a:t>
              </a:r>
            </a:p>
          </p:txBody>
        </p:sp>
        <p:sp>
          <p:nvSpPr>
            <p:cNvPr id="348" name="Shape 348"/>
            <p:cNvSpPr/>
            <p:nvPr/>
          </p:nvSpPr>
          <p:spPr>
            <a:xfrm>
              <a:off x="0" y="2652614"/>
              <a:ext cx="1270000"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ph type="title"/>
          </p:nvPr>
        </p:nvSpPr>
        <p:spPr>
          <a:xfrm>
            <a:off x="612572" y="444500"/>
            <a:ext cx="11099801" cy="1242914"/>
          </a:xfrm>
          <a:prstGeom prst="rect">
            <a:avLst/>
          </a:prstGeom>
        </p:spPr>
        <p:txBody>
          <a:bodyPr/>
          <a:lstStyle/>
          <a:p>
            <a:pPr algn="l">
              <a:defRPr sz="4500">
                <a:latin typeface="Chalkboard"/>
                <a:ea typeface="Chalkboard"/>
                <a:cs typeface="Chalkboard"/>
                <a:sym typeface="Chalkboard"/>
              </a:defRPr>
            </a:pPr>
            <a:r>
              <a:t> 2. Wireframe </a:t>
            </a:r>
            <a:r>
              <a:rPr sz="3500"/>
              <a:t>(3)</a:t>
            </a:r>
          </a:p>
        </p:txBody>
      </p:sp>
      <p:grpSp>
        <p:nvGrpSpPr>
          <p:cNvPr id="420" name="Group 420"/>
          <p:cNvGrpSpPr/>
          <p:nvPr/>
        </p:nvGrpSpPr>
        <p:grpSpPr>
          <a:xfrm>
            <a:off x="248026" y="1878756"/>
            <a:ext cx="7049069" cy="7126148"/>
            <a:chOff x="0" y="0"/>
            <a:chExt cx="7049067" cy="7126146"/>
          </a:xfrm>
        </p:grpSpPr>
        <p:pic>
          <p:nvPicPr>
            <p:cNvPr id="352" name="個人.png"/>
            <p:cNvPicPr>
              <a:picLocks noChangeAspect="1"/>
            </p:cNvPicPr>
            <p:nvPr/>
          </p:nvPicPr>
          <p:blipFill>
            <a:blip r:embed="rId2">
              <a:extLst/>
            </a:blip>
            <a:stretch>
              <a:fillRect/>
            </a:stretch>
          </p:blipFill>
          <p:spPr>
            <a:xfrm>
              <a:off x="1733173" y="750143"/>
              <a:ext cx="3136901" cy="6224271"/>
            </a:xfrm>
            <a:prstGeom prst="rect">
              <a:avLst/>
            </a:prstGeom>
            <a:ln w="12700" cap="flat">
              <a:noFill/>
              <a:miter lim="400000"/>
            </a:ln>
            <a:effectLst/>
          </p:spPr>
        </p:pic>
        <p:sp>
          <p:nvSpPr>
            <p:cNvPr id="353" name="Shape 353"/>
            <p:cNvSpPr/>
            <p:nvPr/>
          </p:nvSpPr>
          <p:spPr>
            <a:xfrm>
              <a:off x="2459613" y="0"/>
              <a:ext cx="1684021"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lvl1pPr>
            </a:lstStyle>
            <a:p>
              <a:pPr/>
              <a:r>
                <a:t>我 (個人頁)</a:t>
              </a:r>
            </a:p>
          </p:txBody>
        </p:sp>
        <p:sp>
          <p:nvSpPr>
            <p:cNvPr id="354" name="Shape 354"/>
            <p:cNvSpPr/>
            <p:nvPr/>
          </p:nvSpPr>
          <p:spPr>
            <a:xfrm flipV="1">
              <a:off x="4513419" y="1416315"/>
              <a:ext cx="754713" cy="401497"/>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55" name="Shape 355"/>
            <p:cNvSpPr/>
            <p:nvPr/>
          </p:nvSpPr>
          <p:spPr>
            <a:xfrm>
              <a:off x="5322157" y="1184313"/>
              <a:ext cx="11303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撰寫新貼文</a:t>
              </a:r>
            </a:p>
          </p:txBody>
        </p:sp>
        <p:sp>
          <p:nvSpPr>
            <p:cNvPr id="356" name="Shape 356"/>
            <p:cNvSpPr/>
            <p:nvPr/>
          </p:nvSpPr>
          <p:spPr>
            <a:xfrm>
              <a:off x="5252306" y="1194260"/>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57" name="Shape 357"/>
            <p:cNvSpPr/>
            <p:nvPr/>
          </p:nvSpPr>
          <p:spPr>
            <a:xfrm flipV="1">
              <a:off x="3751382" y="668698"/>
              <a:ext cx="1504841" cy="1150787"/>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58" name="Shape 358"/>
            <p:cNvSpPr/>
            <p:nvPr/>
          </p:nvSpPr>
          <p:spPr>
            <a:xfrm>
              <a:off x="5525357" y="482986"/>
              <a:ext cx="7239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封面圖</a:t>
              </a:r>
            </a:p>
          </p:txBody>
        </p:sp>
        <p:sp>
          <p:nvSpPr>
            <p:cNvPr id="359" name="Shape 359"/>
            <p:cNvSpPr/>
            <p:nvPr/>
          </p:nvSpPr>
          <p:spPr>
            <a:xfrm>
              <a:off x="5252306" y="492932"/>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60" name="Shape 360"/>
            <p:cNvSpPr/>
            <p:nvPr/>
          </p:nvSpPr>
          <p:spPr>
            <a:xfrm flipV="1">
              <a:off x="4515092" y="2049298"/>
              <a:ext cx="750987" cy="363986"/>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61" name="Shape 361"/>
            <p:cNvSpPr/>
            <p:nvPr/>
          </p:nvSpPr>
          <p:spPr>
            <a:xfrm>
              <a:off x="5244045" y="1833248"/>
              <a:ext cx="13335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編輯個人檔案</a:t>
              </a:r>
            </a:p>
          </p:txBody>
        </p:sp>
        <p:sp>
          <p:nvSpPr>
            <p:cNvPr id="362" name="Shape 362"/>
            <p:cNvSpPr/>
            <p:nvPr/>
          </p:nvSpPr>
          <p:spPr>
            <a:xfrm>
              <a:off x="5250329" y="1845948"/>
              <a:ext cx="1320932"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63" name="Shape 363"/>
            <p:cNvSpPr/>
            <p:nvPr/>
          </p:nvSpPr>
          <p:spPr>
            <a:xfrm>
              <a:off x="3544528" y="2659071"/>
              <a:ext cx="1684021"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64" name="Shape 364"/>
            <p:cNvSpPr/>
            <p:nvPr/>
          </p:nvSpPr>
          <p:spPr>
            <a:xfrm>
              <a:off x="5237814" y="2484937"/>
              <a:ext cx="13335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新增其他帳號</a:t>
              </a:r>
            </a:p>
          </p:txBody>
        </p:sp>
        <p:sp>
          <p:nvSpPr>
            <p:cNvPr id="365" name="Shape 365"/>
            <p:cNvSpPr/>
            <p:nvPr/>
          </p:nvSpPr>
          <p:spPr>
            <a:xfrm>
              <a:off x="5250514" y="2494884"/>
              <a:ext cx="1308101" cy="361108"/>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66" name="Shape 366"/>
            <p:cNvSpPr/>
            <p:nvPr/>
          </p:nvSpPr>
          <p:spPr>
            <a:xfrm>
              <a:off x="3129505" y="3541230"/>
              <a:ext cx="2145710" cy="128567"/>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67" name="Shape 367"/>
            <p:cNvSpPr/>
            <p:nvPr/>
          </p:nvSpPr>
          <p:spPr>
            <a:xfrm>
              <a:off x="5269086" y="3442326"/>
              <a:ext cx="1322122"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生日 (可關閉)</a:t>
              </a:r>
            </a:p>
          </p:txBody>
        </p:sp>
        <p:sp>
          <p:nvSpPr>
            <p:cNvPr id="368" name="Shape 368"/>
            <p:cNvSpPr/>
            <p:nvPr/>
          </p:nvSpPr>
          <p:spPr>
            <a:xfrm>
              <a:off x="5250514" y="3450884"/>
              <a:ext cx="1320932"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69" name="Shape 369"/>
            <p:cNvSpPr/>
            <p:nvPr/>
          </p:nvSpPr>
          <p:spPr>
            <a:xfrm flipH="1">
              <a:off x="1337189" y="2372171"/>
              <a:ext cx="723901"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70" name="Shape 370"/>
            <p:cNvSpPr/>
            <p:nvPr/>
          </p:nvSpPr>
          <p:spPr>
            <a:xfrm>
              <a:off x="431799" y="2181671"/>
              <a:ext cx="5207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頭像</a:t>
              </a:r>
            </a:p>
          </p:txBody>
        </p:sp>
        <p:sp>
          <p:nvSpPr>
            <p:cNvPr id="371" name="Shape 371"/>
            <p:cNvSpPr/>
            <p:nvPr/>
          </p:nvSpPr>
          <p:spPr>
            <a:xfrm>
              <a:off x="57150" y="2191617"/>
              <a:ext cx="1270000"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72" name="Shape 372"/>
            <p:cNvSpPr/>
            <p:nvPr/>
          </p:nvSpPr>
          <p:spPr>
            <a:xfrm flipH="1">
              <a:off x="1320327" y="2792592"/>
              <a:ext cx="718281" cy="175053"/>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73" name="Shape 373"/>
            <p:cNvSpPr/>
            <p:nvPr/>
          </p:nvSpPr>
          <p:spPr>
            <a:xfrm>
              <a:off x="211738" y="2777143"/>
              <a:ext cx="9271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顯示名稱</a:t>
              </a:r>
            </a:p>
          </p:txBody>
        </p:sp>
        <p:sp>
          <p:nvSpPr>
            <p:cNvPr id="374" name="Shape 374"/>
            <p:cNvSpPr/>
            <p:nvPr/>
          </p:nvSpPr>
          <p:spPr>
            <a:xfrm>
              <a:off x="40288" y="2787089"/>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75" name="Shape 375"/>
            <p:cNvSpPr/>
            <p:nvPr/>
          </p:nvSpPr>
          <p:spPr>
            <a:xfrm flipH="1">
              <a:off x="1347320" y="3474420"/>
              <a:ext cx="720273" cy="60974"/>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76" name="Shape 376"/>
            <p:cNvSpPr/>
            <p:nvPr/>
          </p:nvSpPr>
          <p:spPr>
            <a:xfrm>
              <a:off x="322928" y="3330233"/>
              <a:ext cx="7239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所在地</a:t>
              </a:r>
            </a:p>
          </p:txBody>
        </p:sp>
        <p:sp>
          <p:nvSpPr>
            <p:cNvPr id="377" name="Shape 377"/>
            <p:cNvSpPr/>
            <p:nvPr/>
          </p:nvSpPr>
          <p:spPr>
            <a:xfrm>
              <a:off x="49878" y="3340179"/>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78" name="Shape 378"/>
            <p:cNvSpPr/>
            <p:nvPr/>
          </p:nvSpPr>
          <p:spPr>
            <a:xfrm flipH="1">
              <a:off x="1337189" y="3688679"/>
              <a:ext cx="716291" cy="378919"/>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79" name="Shape 379"/>
            <p:cNvSpPr/>
            <p:nvPr/>
          </p:nvSpPr>
          <p:spPr>
            <a:xfrm>
              <a:off x="25400" y="3877097"/>
              <a:ext cx="13335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你跟隨的用戶</a:t>
              </a:r>
            </a:p>
          </p:txBody>
        </p:sp>
        <p:sp>
          <p:nvSpPr>
            <p:cNvPr id="380" name="Shape 380"/>
            <p:cNvSpPr/>
            <p:nvPr/>
          </p:nvSpPr>
          <p:spPr>
            <a:xfrm>
              <a:off x="23426" y="3887043"/>
              <a:ext cx="1303724"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81" name="Shape 381"/>
            <p:cNvSpPr/>
            <p:nvPr/>
          </p:nvSpPr>
          <p:spPr>
            <a:xfrm flipH="1">
              <a:off x="1280039" y="4049061"/>
              <a:ext cx="916673" cy="568155"/>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82" name="Shape 382"/>
            <p:cNvSpPr/>
            <p:nvPr/>
          </p:nvSpPr>
          <p:spPr>
            <a:xfrm>
              <a:off x="374649" y="4426714"/>
              <a:ext cx="5207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推文</a:t>
              </a:r>
            </a:p>
          </p:txBody>
        </p:sp>
        <p:sp>
          <p:nvSpPr>
            <p:cNvPr id="383" name="Shape 383"/>
            <p:cNvSpPr/>
            <p:nvPr/>
          </p:nvSpPr>
          <p:spPr>
            <a:xfrm>
              <a:off x="0" y="4436660"/>
              <a:ext cx="1270000"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84" name="Shape 384"/>
            <p:cNvSpPr/>
            <p:nvPr/>
          </p:nvSpPr>
          <p:spPr>
            <a:xfrm flipH="1">
              <a:off x="1292739" y="4048962"/>
              <a:ext cx="1503462" cy="1121343"/>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85" name="Shape 385"/>
            <p:cNvSpPr/>
            <p:nvPr/>
          </p:nvSpPr>
          <p:spPr>
            <a:xfrm>
              <a:off x="82549" y="4979803"/>
              <a:ext cx="11303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推文和回覆</a:t>
              </a:r>
            </a:p>
          </p:txBody>
        </p:sp>
        <p:sp>
          <p:nvSpPr>
            <p:cNvPr id="386" name="Shape 386"/>
            <p:cNvSpPr/>
            <p:nvPr/>
          </p:nvSpPr>
          <p:spPr>
            <a:xfrm>
              <a:off x="12700" y="4989750"/>
              <a:ext cx="1270000"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87" name="Shape 387"/>
            <p:cNvSpPr/>
            <p:nvPr/>
          </p:nvSpPr>
          <p:spPr>
            <a:xfrm>
              <a:off x="3363212" y="3704502"/>
              <a:ext cx="1921818" cy="486937"/>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88" name="Shape 388"/>
            <p:cNvSpPr/>
            <p:nvPr/>
          </p:nvSpPr>
          <p:spPr>
            <a:xfrm>
              <a:off x="5254045" y="3959826"/>
              <a:ext cx="13335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編輯個人檔案</a:t>
              </a:r>
            </a:p>
          </p:txBody>
        </p:sp>
        <p:sp>
          <p:nvSpPr>
            <p:cNvPr id="389" name="Shape 389"/>
            <p:cNvSpPr/>
            <p:nvPr/>
          </p:nvSpPr>
          <p:spPr>
            <a:xfrm>
              <a:off x="5260330" y="3972526"/>
              <a:ext cx="1320932"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90" name="Shape 390"/>
            <p:cNvSpPr/>
            <p:nvPr/>
          </p:nvSpPr>
          <p:spPr>
            <a:xfrm flipV="1">
              <a:off x="3558798" y="2540843"/>
              <a:ext cx="1" cy="139686"/>
            </a:xfrm>
            <a:prstGeom prst="line">
              <a:avLst/>
            </a:prstGeom>
            <a:noFill/>
            <a:ln w="25400" cap="flat">
              <a:solidFill>
                <a:srgbClr val="FF3F21"/>
              </a:solidFill>
              <a:prstDash val="solid"/>
              <a:miter lim="400000"/>
            </a:ln>
            <a:effectLst/>
          </p:spPr>
          <p:txBody>
            <a:bodyPr wrap="square" lIns="50800" tIns="50800" rIns="50800" bIns="50800" numCol="1" anchor="ctr">
              <a:noAutofit/>
            </a:bodyPr>
            <a:lstStyle/>
            <a:p>
              <a:pPr>
                <a:defRPr sz="2400"/>
              </a:pPr>
            </a:p>
          </p:txBody>
        </p:sp>
        <p:sp>
          <p:nvSpPr>
            <p:cNvPr id="391" name="Shape 391"/>
            <p:cNvSpPr/>
            <p:nvPr/>
          </p:nvSpPr>
          <p:spPr>
            <a:xfrm>
              <a:off x="2041148" y="2886252"/>
              <a:ext cx="2190924" cy="478064"/>
            </a:xfrm>
            <a:prstGeom prst="rect">
              <a:avLst/>
            </a:prstGeom>
            <a:noFill/>
            <a:ln w="12700" cap="flat">
              <a:solidFill>
                <a:srgbClr val="85888D"/>
              </a:solidFill>
              <a:custDash>
                <a:ds d="200000" sp="200000"/>
              </a:custDash>
              <a:miter lim="400000"/>
            </a:ln>
            <a:effectLst/>
          </p:spPr>
          <p:txBody>
            <a:bodyPr wrap="square" lIns="50800" tIns="50800" rIns="50800" bIns="50800" numCol="1" anchor="ctr">
              <a:noAutofit/>
            </a:bodyPr>
            <a:lstStyle/>
            <a:p>
              <a:pPr>
                <a:defRPr sz="2400"/>
              </a:pPr>
            </a:p>
          </p:txBody>
        </p:sp>
        <p:sp>
          <p:nvSpPr>
            <p:cNvPr id="392" name="Shape 392"/>
            <p:cNvSpPr/>
            <p:nvPr/>
          </p:nvSpPr>
          <p:spPr>
            <a:xfrm>
              <a:off x="4227084" y="3127030"/>
              <a:ext cx="1033215"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93" name="Shape 393"/>
            <p:cNvSpPr/>
            <p:nvPr/>
          </p:nvSpPr>
          <p:spPr>
            <a:xfrm>
              <a:off x="5675964" y="2952896"/>
              <a:ext cx="5207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自界</a:t>
              </a:r>
            </a:p>
          </p:txBody>
        </p:sp>
        <p:sp>
          <p:nvSpPr>
            <p:cNvPr id="394" name="Shape 394"/>
            <p:cNvSpPr/>
            <p:nvPr/>
          </p:nvSpPr>
          <p:spPr>
            <a:xfrm>
              <a:off x="5282264" y="2962842"/>
              <a:ext cx="13081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95" name="Shape 395"/>
            <p:cNvSpPr/>
            <p:nvPr/>
          </p:nvSpPr>
          <p:spPr>
            <a:xfrm>
              <a:off x="4229723" y="4084392"/>
              <a:ext cx="1036926" cy="579385"/>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96" name="Shape 396"/>
            <p:cNvSpPr/>
            <p:nvPr/>
          </p:nvSpPr>
          <p:spPr>
            <a:xfrm>
              <a:off x="5377514" y="4489643"/>
              <a:ext cx="11303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喜歡的內容</a:t>
              </a:r>
            </a:p>
          </p:txBody>
        </p:sp>
        <p:sp>
          <p:nvSpPr>
            <p:cNvPr id="397" name="Shape 397"/>
            <p:cNvSpPr/>
            <p:nvPr/>
          </p:nvSpPr>
          <p:spPr>
            <a:xfrm>
              <a:off x="5288614" y="4499589"/>
              <a:ext cx="13081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98" name="Shape 398"/>
            <p:cNvSpPr/>
            <p:nvPr/>
          </p:nvSpPr>
          <p:spPr>
            <a:xfrm>
              <a:off x="3600053" y="4038569"/>
              <a:ext cx="1673249" cy="1142570"/>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99" name="Shape 399"/>
            <p:cNvSpPr/>
            <p:nvPr/>
          </p:nvSpPr>
          <p:spPr>
            <a:xfrm>
              <a:off x="5320546" y="5007005"/>
              <a:ext cx="1728522"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媒體 (照片、影片)</a:t>
              </a:r>
            </a:p>
          </p:txBody>
        </p:sp>
        <p:sp>
          <p:nvSpPr>
            <p:cNvPr id="400" name="Shape 400"/>
            <p:cNvSpPr/>
            <p:nvPr/>
          </p:nvSpPr>
          <p:spPr>
            <a:xfrm>
              <a:off x="5295267" y="5016951"/>
              <a:ext cx="1753680" cy="361108"/>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401" name="Shape 401"/>
            <p:cNvSpPr/>
            <p:nvPr/>
          </p:nvSpPr>
          <p:spPr>
            <a:xfrm>
              <a:off x="4499598" y="5405968"/>
              <a:ext cx="779751" cy="305125"/>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02" name="Shape 402"/>
            <p:cNvSpPr/>
            <p:nvPr/>
          </p:nvSpPr>
          <p:spPr>
            <a:xfrm>
              <a:off x="5491814" y="5536958"/>
              <a:ext cx="9271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推文設定</a:t>
              </a:r>
            </a:p>
          </p:txBody>
        </p:sp>
        <p:sp>
          <p:nvSpPr>
            <p:cNvPr id="403" name="Shape 403"/>
            <p:cNvSpPr/>
            <p:nvPr/>
          </p:nvSpPr>
          <p:spPr>
            <a:xfrm>
              <a:off x="5301314" y="5546905"/>
              <a:ext cx="13081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404" name="Shape 404"/>
            <p:cNvSpPr/>
            <p:nvPr/>
          </p:nvSpPr>
          <p:spPr>
            <a:xfrm>
              <a:off x="4521600" y="6006388"/>
              <a:ext cx="779750" cy="305125"/>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05" name="Shape 405"/>
            <p:cNvSpPr/>
            <p:nvPr/>
          </p:nvSpPr>
          <p:spPr>
            <a:xfrm>
              <a:off x="5417905" y="6137378"/>
              <a:ext cx="1118922"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我 (個人頁)</a:t>
              </a:r>
            </a:p>
          </p:txBody>
        </p:sp>
        <p:sp>
          <p:nvSpPr>
            <p:cNvPr id="406" name="Shape 406"/>
            <p:cNvSpPr/>
            <p:nvPr/>
          </p:nvSpPr>
          <p:spPr>
            <a:xfrm>
              <a:off x="5323316" y="6147325"/>
              <a:ext cx="13081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407" name="Shape 407"/>
            <p:cNvSpPr/>
            <p:nvPr/>
          </p:nvSpPr>
          <p:spPr>
            <a:xfrm flipH="1">
              <a:off x="1286055" y="6123880"/>
              <a:ext cx="839418" cy="199770"/>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08" name="Shape 408"/>
            <p:cNvSpPr/>
            <p:nvPr/>
          </p:nvSpPr>
          <p:spPr>
            <a:xfrm>
              <a:off x="387007" y="6133149"/>
              <a:ext cx="5207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首頁</a:t>
              </a:r>
            </a:p>
          </p:txBody>
        </p:sp>
        <p:sp>
          <p:nvSpPr>
            <p:cNvPr id="409" name="Shape 409"/>
            <p:cNvSpPr/>
            <p:nvPr/>
          </p:nvSpPr>
          <p:spPr>
            <a:xfrm>
              <a:off x="12357" y="6143096"/>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410" name="Shape 410"/>
            <p:cNvSpPr/>
            <p:nvPr/>
          </p:nvSpPr>
          <p:spPr>
            <a:xfrm flipH="1">
              <a:off x="1286055" y="5737576"/>
              <a:ext cx="1528220" cy="1"/>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11" name="Shape 411"/>
            <p:cNvSpPr/>
            <p:nvPr/>
          </p:nvSpPr>
          <p:spPr>
            <a:xfrm>
              <a:off x="387007" y="5547076"/>
              <a:ext cx="5207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探索</a:t>
              </a:r>
            </a:p>
          </p:txBody>
        </p:sp>
        <p:sp>
          <p:nvSpPr>
            <p:cNvPr id="412" name="Shape 412"/>
            <p:cNvSpPr/>
            <p:nvPr/>
          </p:nvSpPr>
          <p:spPr>
            <a:xfrm>
              <a:off x="12357" y="5557022"/>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413" name="Shape 413"/>
            <p:cNvSpPr/>
            <p:nvPr/>
          </p:nvSpPr>
          <p:spPr>
            <a:xfrm flipH="1">
              <a:off x="1301054" y="6076092"/>
              <a:ext cx="1902516" cy="842090"/>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14" name="Shape 414"/>
            <p:cNvSpPr/>
            <p:nvPr/>
          </p:nvSpPr>
          <p:spPr>
            <a:xfrm>
              <a:off x="402007" y="6727681"/>
              <a:ext cx="5207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通知</a:t>
              </a:r>
            </a:p>
          </p:txBody>
        </p:sp>
        <p:sp>
          <p:nvSpPr>
            <p:cNvPr id="415" name="Shape 415"/>
            <p:cNvSpPr/>
            <p:nvPr/>
          </p:nvSpPr>
          <p:spPr>
            <a:xfrm>
              <a:off x="27357" y="6737627"/>
              <a:ext cx="1270001" cy="361109"/>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416" name="Shape 416"/>
            <p:cNvSpPr/>
            <p:nvPr/>
          </p:nvSpPr>
          <p:spPr>
            <a:xfrm flipV="1">
              <a:off x="2801782" y="5739756"/>
              <a:ext cx="1" cy="89633"/>
            </a:xfrm>
            <a:prstGeom prst="line">
              <a:avLst/>
            </a:prstGeom>
            <a:noFill/>
            <a:ln w="25400" cap="flat">
              <a:solidFill>
                <a:srgbClr val="FF3F21"/>
              </a:solidFill>
              <a:prstDash val="solid"/>
              <a:miter lim="400000"/>
            </a:ln>
            <a:effectLst/>
          </p:spPr>
          <p:txBody>
            <a:bodyPr wrap="square" lIns="50800" tIns="50800" rIns="50800" bIns="50800" numCol="1" anchor="ctr">
              <a:noAutofit/>
            </a:bodyPr>
            <a:lstStyle/>
            <a:p>
              <a:pPr>
                <a:defRPr sz="2400"/>
              </a:pPr>
            </a:p>
          </p:txBody>
        </p:sp>
        <p:sp>
          <p:nvSpPr>
            <p:cNvPr id="417" name="Shape 417"/>
            <p:cNvSpPr/>
            <p:nvPr/>
          </p:nvSpPr>
          <p:spPr>
            <a:xfrm>
              <a:off x="3990812" y="6009091"/>
              <a:ext cx="1335938" cy="910190"/>
            </a:xfrm>
            <a:prstGeom prst="line">
              <a:avLst/>
            </a:prstGeom>
            <a:noFill/>
            <a:ln w="38100" cap="flat">
              <a:solidFill>
                <a:srgbClr val="FF3F22"/>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18" name="Shape 418"/>
            <p:cNvSpPr/>
            <p:nvPr/>
          </p:nvSpPr>
          <p:spPr>
            <a:xfrm>
              <a:off x="5742416" y="6745146"/>
              <a:ext cx="520701"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lvl1pPr>
            </a:lstStyle>
            <a:p>
              <a:pPr/>
              <a:r>
                <a:t>訊息</a:t>
              </a:r>
            </a:p>
          </p:txBody>
        </p:sp>
        <p:sp>
          <p:nvSpPr>
            <p:cNvPr id="419" name="Shape 419"/>
            <p:cNvSpPr/>
            <p:nvPr/>
          </p:nvSpPr>
          <p:spPr>
            <a:xfrm>
              <a:off x="5348716" y="6755093"/>
              <a:ext cx="1308101" cy="361108"/>
            </a:xfrm>
            <a:prstGeom prst="roundRect">
              <a:avLst>
                <a:gd name="adj" fmla="val 30847"/>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grpSp>
      <p:sp>
        <p:nvSpPr>
          <p:cNvPr id="421" name="Shape 421"/>
          <p:cNvSpPr/>
          <p:nvPr/>
        </p:nvSpPr>
        <p:spPr>
          <a:xfrm>
            <a:off x="7372031" y="1802556"/>
            <a:ext cx="2282649"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＊General Rule</a:t>
            </a:r>
          </a:p>
        </p:txBody>
      </p:sp>
      <p:sp>
        <p:nvSpPr>
          <p:cNvPr id="422" name="Shape 422"/>
          <p:cNvSpPr/>
          <p:nvPr>
            <p:ph type="body" sz="half" idx="4294967295"/>
          </p:nvPr>
        </p:nvSpPr>
        <p:spPr>
          <a:xfrm>
            <a:off x="7557437" y="2428124"/>
            <a:ext cx="4915795" cy="6649952"/>
          </a:xfrm>
          <a:prstGeom prst="rect">
            <a:avLst/>
          </a:prstGeom>
        </p:spPr>
        <p:txBody>
          <a:bodyPr/>
          <a:lstStyle/>
          <a:p>
            <a:pPr marL="364489" indent="-364489" defTabSz="479044">
              <a:spcBef>
                <a:spcPts val="3400"/>
              </a:spcBef>
              <a:defRPr sz="1640"/>
            </a:pPr>
            <a:r>
              <a:t>點擊最上方會回到頂端</a:t>
            </a:r>
          </a:p>
          <a:p>
            <a:pPr marL="364489" indent="-364489" defTabSz="479044">
              <a:spcBef>
                <a:spcPts val="3400"/>
              </a:spcBef>
              <a:defRPr sz="1640"/>
            </a:pPr>
            <a:r>
              <a:t>首頁的推文會以時間軸排序</a:t>
            </a:r>
          </a:p>
          <a:p>
            <a:pPr marL="364489" indent="-364489" defTabSz="479044">
              <a:spcBef>
                <a:spcPts val="3400"/>
              </a:spcBef>
              <a:defRPr sz="1640"/>
            </a:pPr>
            <a:r>
              <a:t>在首頁重整頁面後回到最頂端會出現一區自己經常轉推但錯過的推文</a:t>
            </a:r>
          </a:p>
          <a:p>
            <a:pPr marL="364489" indent="-364489" defTabSz="479044">
              <a:spcBef>
                <a:spcPts val="3400"/>
              </a:spcBef>
              <a:defRPr sz="1640"/>
            </a:pPr>
            <a:r>
              <a:t>在首頁、通知或個人頁點擊推文的的用戶頭像會連結至推文者的個人頁</a:t>
            </a:r>
          </a:p>
          <a:p>
            <a:pPr marL="364489" indent="-364489" defTabSz="479044">
              <a:spcBef>
                <a:spcPts val="3400"/>
              </a:spcBef>
              <a:defRPr sz="1640"/>
            </a:pPr>
            <a:r>
              <a:t>在首頁、通知或個人頁點擊推文任一處會進到推文內，可以看到其他用戶的回覆推文</a:t>
            </a:r>
          </a:p>
          <a:p>
            <a:pPr marL="364489" indent="-364489" defTabSz="479044">
              <a:spcBef>
                <a:spcPts val="3400"/>
              </a:spcBef>
              <a:defRPr sz="1640"/>
            </a:pPr>
            <a:r>
              <a:t>在通知，如果出現的是 Twitter 的 Logo 代表是 Twitter 根據你跟隨的人推薦的推文，可能是多數跟隨者喜愛或轉推的推文</a:t>
            </a:r>
          </a:p>
          <a:p>
            <a:pPr marL="364489" indent="-364489" defTabSz="479044">
              <a:spcBef>
                <a:spcPts val="3400"/>
              </a:spcBef>
              <a:defRPr sz="1640"/>
            </a:pPr>
            <a:r>
              <a:t>個人頁的自界、所在地、生日等自身相關文字可自行決定是否填寫</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87" name="Group 487"/>
          <p:cNvGrpSpPr/>
          <p:nvPr/>
        </p:nvGrpSpPr>
        <p:grpSpPr>
          <a:xfrm>
            <a:off x="163696" y="2624980"/>
            <a:ext cx="12072722" cy="5982828"/>
            <a:chOff x="0" y="0"/>
            <a:chExt cx="12072720" cy="5982827"/>
          </a:xfrm>
        </p:grpSpPr>
        <p:sp>
          <p:nvSpPr>
            <p:cNvPr id="424" name="Shape 424"/>
            <p:cNvSpPr/>
            <p:nvPr/>
          </p:nvSpPr>
          <p:spPr>
            <a:xfrm>
              <a:off x="0" y="5272969"/>
              <a:ext cx="2017634" cy="709859"/>
            </a:xfrm>
            <a:prstGeom prst="rect">
              <a:avLst/>
            </a:prstGeom>
            <a:solidFill>
              <a:srgbClr val="F9BD50">
                <a:alpha val="44512"/>
              </a:srgbClr>
            </a:solidFill>
            <a:ln w="12700" cap="flat">
              <a:noFill/>
              <a:miter lim="400000"/>
            </a:ln>
            <a:effectLst/>
          </p:spPr>
          <p:txBody>
            <a:bodyPr wrap="square" lIns="50800" tIns="50800" rIns="50800" bIns="50800" numCol="1" anchor="ctr">
              <a:noAutofit/>
            </a:bodyPr>
            <a:lstStyle/>
            <a:p>
              <a:pPr>
                <a:defRPr sz="2400"/>
              </a:pPr>
            </a:p>
          </p:txBody>
        </p:sp>
        <p:pic>
          <p:nvPicPr>
            <p:cNvPr id="425" name="首頁.png"/>
            <p:cNvPicPr>
              <a:picLocks noChangeAspect="1"/>
            </p:cNvPicPr>
            <p:nvPr/>
          </p:nvPicPr>
          <p:blipFill>
            <a:blip r:embed="rId2">
              <a:extLst/>
            </a:blip>
            <a:stretch>
              <a:fillRect/>
            </a:stretch>
          </p:blipFill>
          <p:spPr>
            <a:xfrm>
              <a:off x="484921" y="0"/>
              <a:ext cx="710822" cy="1410418"/>
            </a:xfrm>
            <a:prstGeom prst="rect">
              <a:avLst/>
            </a:prstGeom>
            <a:ln w="12700" cap="flat">
              <a:noFill/>
              <a:miter lim="400000"/>
            </a:ln>
            <a:effectLst/>
          </p:spPr>
        </p:pic>
        <p:pic>
          <p:nvPicPr>
            <p:cNvPr id="426" name="個人.png"/>
            <p:cNvPicPr>
              <a:picLocks noChangeAspect="1"/>
            </p:cNvPicPr>
            <p:nvPr/>
          </p:nvPicPr>
          <p:blipFill>
            <a:blip r:embed="rId3">
              <a:extLst/>
            </a:blip>
            <a:stretch>
              <a:fillRect/>
            </a:stretch>
          </p:blipFill>
          <p:spPr>
            <a:xfrm>
              <a:off x="484921" y="1724885"/>
              <a:ext cx="710822" cy="1410418"/>
            </a:xfrm>
            <a:prstGeom prst="rect">
              <a:avLst/>
            </a:prstGeom>
            <a:ln w="12700" cap="flat">
              <a:noFill/>
              <a:miter lim="400000"/>
            </a:ln>
            <a:effectLst/>
          </p:spPr>
        </p:pic>
        <p:pic>
          <p:nvPicPr>
            <p:cNvPr id="427" name="通知.png"/>
            <p:cNvPicPr>
              <a:picLocks noChangeAspect="1"/>
            </p:cNvPicPr>
            <p:nvPr/>
          </p:nvPicPr>
          <p:blipFill>
            <a:blip r:embed="rId4">
              <a:extLst/>
            </a:blip>
            <a:stretch>
              <a:fillRect/>
            </a:stretch>
          </p:blipFill>
          <p:spPr>
            <a:xfrm>
              <a:off x="463416" y="3449770"/>
              <a:ext cx="753832" cy="1495760"/>
            </a:xfrm>
            <a:prstGeom prst="rect">
              <a:avLst/>
            </a:prstGeom>
            <a:ln w="12700" cap="flat">
              <a:noFill/>
              <a:miter lim="400000"/>
            </a:ln>
            <a:effectLst/>
          </p:spPr>
        </p:pic>
        <p:sp>
          <p:nvSpPr>
            <p:cNvPr id="428" name="Shape 428"/>
            <p:cNvSpPr/>
            <p:nvPr/>
          </p:nvSpPr>
          <p:spPr>
            <a:xfrm>
              <a:off x="1310935" y="2549567"/>
              <a:ext cx="518972" cy="1"/>
            </a:xfrm>
            <a:prstGeom prst="line">
              <a:avLst/>
            </a:prstGeom>
            <a:noFill/>
            <a:ln w="38100" cap="flat">
              <a:solidFill>
                <a:srgbClr val="484A4D"/>
              </a:solidFill>
              <a:prstDash val="solid"/>
              <a:miter lim="400000"/>
              <a:tailEnd type="triangle" w="med" len="med"/>
            </a:ln>
            <a:effectLst/>
          </p:spPr>
          <p:txBody>
            <a:bodyPr wrap="square" lIns="50800" tIns="50800" rIns="50800" bIns="50800" numCol="1" anchor="ctr">
              <a:noAutofit/>
            </a:bodyPr>
            <a:lstStyle/>
            <a:p>
              <a:pPr>
                <a:defRPr sz="2400"/>
              </a:pPr>
            </a:p>
          </p:txBody>
        </p:sp>
        <p:pic>
          <p:nvPicPr>
            <p:cNvPr id="429" name="write-1.png"/>
            <p:cNvPicPr>
              <a:picLocks noChangeAspect="1"/>
            </p:cNvPicPr>
            <p:nvPr/>
          </p:nvPicPr>
          <p:blipFill>
            <a:blip r:embed="rId5">
              <a:extLst/>
            </a:blip>
            <a:stretch>
              <a:fillRect/>
            </a:stretch>
          </p:blipFill>
          <p:spPr>
            <a:xfrm>
              <a:off x="1945099" y="1741612"/>
              <a:ext cx="693962" cy="1376964"/>
            </a:xfrm>
            <a:prstGeom prst="rect">
              <a:avLst/>
            </a:prstGeom>
            <a:ln w="12700" cap="flat">
              <a:noFill/>
              <a:miter lim="400000"/>
            </a:ln>
            <a:effectLst/>
          </p:spPr>
        </p:pic>
        <p:sp>
          <p:nvSpPr>
            <p:cNvPr id="430" name="Shape 430"/>
            <p:cNvSpPr/>
            <p:nvPr/>
          </p:nvSpPr>
          <p:spPr>
            <a:xfrm>
              <a:off x="45571" y="5358311"/>
              <a:ext cx="1926492" cy="5391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250"/>
              </a:lvl1pPr>
            </a:lstStyle>
            <a:p>
              <a:pPr/>
              <a:r>
                <a:t>可以透過首頁、個人頁、通知來點選撰寫新推文</a:t>
              </a:r>
            </a:p>
          </p:txBody>
        </p:sp>
        <p:sp>
          <p:nvSpPr>
            <p:cNvPr id="431" name="Shape 431"/>
            <p:cNvSpPr/>
            <p:nvPr/>
          </p:nvSpPr>
          <p:spPr>
            <a:xfrm>
              <a:off x="1535662" y="3340994"/>
              <a:ext cx="1549116" cy="368491"/>
            </a:xfrm>
            <a:prstGeom prst="rect">
              <a:avLst/>
            </a:prstGeom>
            <a:solidFill>
              <a:srgbClr val="F9BD50">
                <a:alpha val="44512"/>
              </a:srgbClr>
            </a:solidFill>
            <a:ln w="12700" cap="flat">
              <a:noFill/>
              <a:miter lim="400000"/>
            </a:ln>
            <a:effectLst/>
          </p:spPr>
          <p:txBody>
            <a:bodyPr wrap="square" lIns="50800" tIns="50800" rIns="50800" bIns="50800" numCol="1" anchor="ctr">
              <a:noAutofit/>
            </a:bodyPr>
            <a:lstStyle/>
            <a:p>
              <a:pPr>
                <a:defRPr sz="2400"/>
              </a:pPr>
            </a:p>
          </p:txBody>
        </p:sp>
        <p:sp>
          <p:nvSpPr>
            <p:cNvPr id="432" name="Shape 432"/>
            <p:cNvSpPr/>
            <p:nvPr/>
          </p:nvSpPr>
          <p:spPr>
            <a:xfrm>
              <a:off x="1346974" y="3369708"/>
              <a:ext cx="1926492" cy="3110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250"/>
              </a:lvl1pPr>
            </a:lstStyle>
            <a:p>
              <a:pPr/>
              <a:r>
                <a:t>撰寫新推文頁面</a:t>
              </a:r>
            </a:p>
          </p:txBody>
        </p:sp>
        <p:sp>
          <p:nvSpPr>
            <p:cNvPr id="433" name="Shape 433"/>
            <p:cNvSpPr/>
            <p:nvPr/>
          </p:nvSpPr>
          <p:spPr>
            <a:xfrm flipV="1">
              <a:off x="2804044" y="1541760"/>
              <a:ext cx="1003762" cy="1003762"/>
            </a:xfrm>
            <a:prstGeom prst="line">
              <a:avLst/>
            </a:prstGeom>
            <a:noFill/>
            <a:ln w="38100" cap="flat">
              <a:solidFill>
                <a:srgbClr val="484A4D"/>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34" name="Shape 434"/>
            <p:cNvSpPr/>
            <p:nvPr/>
          </p:nvSpPr>
          <p:spPr>
            <a:xfrm>
              <a:off x="2804044" y="2553613"/>
              <a:ext cx="1003762" cy="1003762"/>
            </a:xfrm>
            <a:prstGeom prst="line">
              <a:avLst/>
            </a:prstGeom>
            <a:noFill/>
            <a:ln w="38100" cap="flat">
              <a:solidFill>
                <a:srgbClr val="484A4D"/>
              </a:solidFill>
              <a:prstDash val="solid"/>
              <a:miter lim="400000"/>
              <a:tailEnd type="triangle" w="med" len="med"/>
            </a:ln>
            <a:effectLst/>
          </p:spPr>
          <p:txBody>
            <a:bodyPr wrap="square" lIns="50800" tIns="50800" rIns="50800" bIns="50800" numCol="1" anchor="ctr">
              <a:noAutofit/>
            </a:bodyPr>
            <a:lstStyle/>
            <a:p>
              <a:pPr>
                <a:defRPr sz="2400"/>
              </a:pPr>
            </a:p>
          </p:txBody>
        </p:sp>
        <p:pic>
          <p:nvPicPr>
            <p:cNvPr id="435" name="write-pic.png"/>
            <p:cNvPicPr>
              <a:picLocks noChangeAspect="1"/>
            </p:cNvPicPr>
            <p:nvPr/>
          </p:nvPicPr>
          <p:blipFill>
            <a:blip r:embed="rId6">
              <a:extLst/>
            </a:blip>
            <a:stretch>
              <a:fillRect/>
            </a:stretch>
          </p:blipFill>
          <p:spPr>
            <a:xfrm>
              <a:off x="3907870" y="732323"/>
              <a:ext cx="710822" cy="1410419"/>
            </a:xfrm>
            <a:prstGeom prst="rect">
              <a:avLst/>
            </a:prstGeom>
            <a:ln w="12700" cap="flat">
              <a:noFill/>
              <a:miter lim="400000"/>
            </a:ln>
            <a:effectLst/>
          </p:spPr>
        </p:pic>
        <p:pic>
          <p:nvPicPr>
            <p:cNvPr id="436" name="write-text.png"/>
            <p:cNvPicPr>
              <a:picLocks noChangeAspect="1"/>
            </p:cNvPicPr>
            <p:nvPr/>
          </p:nvPicPr>
          <p:blipFill>
            <a:blip r:embed="rId7">
              <a:extLst/>
            </a:blip>
            <a:stretch>
              <a:fillRect/>
            </a:stretch>
          </p:blipFill>
          <p:spPr>
            <a:xfrm>
              <a:off x="3907870" y="2820030"/>
              <a:ext cx="710822" cy="1410419"/>
            </a:xfrm>
            <a:prstGeom prst="rect">
              <a:avLst/>
            </a:prstGeom>
            <a:ln w="12700" cap="flat">
              <a:noFill/>
              <a:miter lim="400000"/>
            </a:ln>
            <a:effectLst/>
          </p:spPr>
        </p:pic>
        <p:sp>
          <p:nvSpPr>
            <p:cNvPr id="437" name="Shape 437"/>
            <p:cNvSpPr/>
            <p:nvPr/>
          </p:nvSpPr>
          <p:spPr>
            <a:xfrm>
              <a:off x="3686021" y="4657769"/>
              <a:ext cx="1154519" cy="368491"/>
            </a:xfrm>
            <a:prstGeom prst="rect">
              <a:avLst/>
            </a:prstGeom>
            <a:solidFill>
              <a:srgbClr val="F9BD50">
                <a:alpha val="44512"/>
              </a:srgbClr>
            </a:solidFill>
            <a:ln w="12700" cap="flat">
              <a:noFill/>
              <a:miter lim="400000"/>
            </a:ln>
            <a:effectLst/>
          </p:spPr>
          <p:txBody>
            <a:bodyPr wrap="square" lIns="50800" tIns="50800" rIns="50800" bIns="50800" numCol="1" anchor="ctr">
              <a:noAutofit/>
            </a:bodyPr>
            <a:lstStyle/>
            <a:p>
              <a:pPr>
                <a:defRPr sz="2400"/>
              </a:pPr>
            </a:p>
          </p:txBody>
        </p:sp>
        <p:sp>
          <p:nvSpPr>
            <p:cNvPr id="438" name="Shape 438"/>
            <p:cNvSpPr/>
            <p:nvPr/>
          </p:nvSpPr>
          <p:spPr>
            <a:xfrm>
              <a:off x="3300035" y="4686483"/>
              <a:ext cx="1926492" cy="3110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250"/>
              </a:lvl1pPr>
            </a:lstStyle>
            <a:p>
              <a:pPr/>
              <a:r>
                <a:t>編寫文字</a:t>
              </a:r>
            </a:p>
          </p:txBody>
        </p:sp>
        <p:sp>
          <p:nvSpPr>
            <p:cNvPr id="439" name="Shape 439"/>
            <p:cNvSpPr/>
            <p:nvPr/>
          </p:nvSpPr>
          <p:spPr>
            <a:xfrm>
              <a:off x="3208081" y="94999"/>
              <a:ext cx="2110401" cy="368491"/>
            </a:xfrm>
            <a:prstGeom prst="rect">
              <a:avLst/>
            </a:prstGeom>
            <a:solidFill>
              <a:srgbClr val="F9BD50">
                <a:alpha val="44512"/>
              </a:srgbClr>
            </a:solidFill>
            <a:ln w="12700" cap="flat">
              <a:noFill/>
              <a:miter lim="400000"/>
            </a:ln>
            <a:effectLst/>
          </p:spPr>
          <p:txBody>
            <a:bodyPr wrap="square" lIns="50800" tIns="50800" rIns="50800" bIns="50800" numCol="1" anchor="ctr">
              <a:noAutofit/>
            </a:bodyPr>
            <a:lstStyle/>
            <a:p>
              <a:pPr>
                <a:defRPr sz="2400"/>
              </a:pPr>
            </a:p>
          </p:txBody>
        </p:sp>
        <p:sp>
          <p:nvSpPr>
            <p:cNvPr id="440" name="Shape 440"/>
            <p:cNvSpPr/>
            <p:nvPr/>
          </p:nvSpPr>
          <p:spPr>
            <a:xfrm>
              <a:off x="3300035" y="123713"/>
              <a:ext cx="1926492" cy="3110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250"/>
              </a:lvl1pPr>
            </a:lstStyle>
            <a:p>
              <a:pPr/>
              <a:r>
                <a:t>選擇圖片/影片/直播/  取消</a:t>
              </a:r>
            </a:p>
          </p:txBody>
        </p:sp>
        <p:sp>
          <p:nvSpPr>
            <p:cNvPr id="441" name="Shape 441"/>
            <p:cNvSpPr/>
            <p:nvPr/>
          </p:nvSpPr>
          <p:spPr>
            <a:xfrm>
              <a:off x="4693990" y="1467402"/>
              <a:ext cx="668898" cy="1"/>
            </a:xfrm>
            <a:prstGeom prst="line">
              <a:avLst/>
            </a:prstGeom>
            <a:noFill/>
            <a:ln w="38100" cap="flat">
              <a:solidFill>
                <a:srgbClr val="484A4D"/>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42" name="Shape 442"/>
            <p:cNvSpPr/>
            <p:nvPr/>
          </p:nvSpPr>
          <p:spPr>
            <a:xfrm>
              <a:off x="5353541" y="948966"/>
              <a:ext cx="1511723" cy="10368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443" name="Shape 443"/>
            <p:cNvSpPr/>
            <p:nvPr/>
          </p:nvSpPr>
          <p:spPr>
            <a:xfrm>
              <a:off x="5146157" y="1289082"/>
              <a:ext cx="1926492" cy="3684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250"/>
              </a:lvl1pPr>
            </a:lstStyle>
            <a:p>
              <a:pPr/>
              <a:r>
                <a:t>是否上傳</a:t>
              </a:r>
            </a:p>
          </p:txBody>
        </p:sp>
        <p:sp>
          <p:nvSpPr>
            <p:cNvPr id="444" name="Shape 444"/>
            <p:cNvSpPr/>
            <p:nvPr/>
          </p:nvSpPr>
          <p:spPr>
            <a:xfrm>
              <a:off x="4617283" y="3707434"/>
              <a:ext cx="668898" cy="1"/>
            </a:xfrm>
            <a:prstGeom prst="line">
              <a:avLst/>
            </a:prstGeom>
            <a:noFill/>
            <a:ln w="38100" cap="flat">
              <a:solidFill>
                <a:srgbClr val="484A4D"/>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45" name="Shape 445"/>
            <p:cNvSpPr/>
            <p:nvPr/>
          </p:nvSpPr>
          <p:spPr>
            <a:xfrm>
              <a:off x="5276833" y="3188997"/>
              <a:ext cx="1511723" cy="10368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446" name="Shape 446"/>
            <p:cNvSpPr/>
            <p:nvPr/>
          </p:nvSpPr>
          <p:spPr>
            <a:xfrm>
              <a:off x="5069449" y="3557087"/>
              <a:ext cx="1926492" cy="300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200"/>
              </a:lvl1pPr>
            </a:lstStyle>
            <a:p>
              <a:pPr/>
              <a:r>
                <a:t>是否加入圖片/影片</a:t>
              </a:r>
            </a:p>
          </p:txBody>
        </p:sp>
        <p:sp>
          <p:nvSpPr>
            <p:cNvPr id="447" name="Shape 447"/>
            <p:cNvSpPr/>
            <p:nvPr/>
          </p:nvSpPr>
          <p:spPr>
            <a:xfrm flipH="1" flipV="1">
              <a:off x="4606495" y="3062586"/>
              <a:ext cx="1503276" cy="1"/>
            </a:xfrm>
            <a:prstGeom prst="line">
              <a:avLst/>
            </a:prstGeom>
            <a:noFill/>
            <a:ln w="38100" cap="flat">
              <a:solidFill>
                <a:schemeClr val="accent5">
                  <a:hueOff val="-444211"/>
                  <a:satOff val="-14915"/>
                  <a:lumOff val="22857"/>
                </a:schemeClr>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48" name="Shape 448"/>
            <p:cNvSpPr/>
            <p:nvPr/>
          </p:nvSpPr>
          <p:spPr>
            <a:xfrm flipV="1">
              <a:off x="6109401" y="1989808"/>
              <a:ext cx="1" cy="1062021"/>
            </a:xfrm>
            <a:prstGeom prst="line">
              <a:avLst/>
            </a:prstGeom>
            <a:noFill/>
            <a:ln w="38100" cap="flat">
              <a:solidFill>
                <a:schemeClr val="accent5">
                  <a:hueOff val="-444211"/>
                  <a:satOff val="-14915"/>
                  <a:lumOff val="22857"/>
                </a:schemeClr>
              </a:solidFill>
              <a:prstDash val="solid"/>
              <a:miter lim="400000"/>
            </a:ln>
            <a:effectLst/>
          </p:spPr>
          <p:txBody>
            <a:bodyPr wrap="square" lIns="50800" tIns="50800" rIns="50800" bIns="50800" numCol="1" anchor="ctr">
              <a:noAutofit/>
            </a:bodyPr>
            <a:lstStyle/>
            <a:p>
              <a:pPr>
                <a:defRPr sz="2400"/>
              </a:pPr>
            </a:p>
          </p:txBody>
        </p:sp>
        <p:sp>
          <p:nvSpPr>
            <p:cNvPr id="449" name="Shape 449"/>
            <p:cNvSpPr/>
            <p:nvPr/>
          </p:nvSpPr>
          <p:spPr>
            <a:xfrm>
              <a:off x="6093848" y="1951963"/>
              <a:ext cx="300695" cy="373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500">
                  <a:solidFill>
                    <a:schemeClr val="accent5"/>
                  </a:solidFill>
                </a:defRPr>
              </a:lvl1pPr>
            </a:lstStyle>
            <a:p>
              <a:pPr/>
              <a:r>
                <a:t>否</a:t>
              </a:r>
            </a:p>
          </p:txBody>
        </p:sp>
        <p:sp>
          <p:nvSpPr>
            <p:cNvPr id="450" name="Shape 450"/>
            <p:cNvSpPr/>
            <p:nvPr/>
          </p:nvSpPr>
          <p:spPr>
            <a:xfrm flipV="1">
              <a:off x="6032694" y="4223884"/>
              <a:ext cx="1" cy="368491"/>
            </a:xfrm>
            <a:prstGeom prst="line">
              <a:avLst/>
            </a:prstGeom>
            <a:noFill/>
            <a:ln w="38100" cap="flat">
              <a:solidFill>
                <a:schemeClr val="accent5">
                  <a:hueOff val="-444211"/>
                  <a:satOff val="-14915"/>
                  <a:lumOff val="22857"/>
                </a:schemeClr>
              </a:solidFill>
              <a:prstDash val="solid"/>
              <a:miter lim="400000"/>
            </a:ln>
            <a:effectLst/>
          </p:spPr>
          <p:txBody>
            <a:bodyPr wrap="square" lIns="50800" tIns="50800" rIns="50800" bIns="50800" numCol="1" anchor="ctr">
              <a:noAutofit/>
            </a:bodyPr>
            <a:lstStyle/>
            <a:p>
              <a:pPr>
                <a:defRPr sz="2400"/>
              </a:pPr>
            </a:p>
          </p:txBody>
        </p:sp>
        <p:sp>
          <p:nvSpPr>
            <p:cNvPr id="451" name="Shape 451"/>
            <p:cNvSpPr/>
            <p:nvPr/>
          </p:nvSpPr>
          <p:spPr>
            <a:xfrm>
              <a:off x="6093848" y="4283847"/>
              <a:ext cx="300695" cy="3732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500">
                  <a:solidFill>
                    <a:schemeClr val="accent5"/>
                  </a:solidFill>
                </a:defRPr>
              </a:lvl1pPr>
            </a:lstStyle>
            <a:p>
              <a:pPr/>
              <a:r>
                <a:t>否</a:t>
              </a:r>
            </a:p>
          </p:txBody>
        </p:sp>
        <p:sp>
          <p:nvSpPr>
            <p:cNvPr id="452" name="Shape 452"/>
            <p:cNvSpPr/>
            <p:nvPr/>
          </p:nvSpPr>
          <p:spPr>
            <a:xfrm>
              <a:off x="4251491" y="4586789"/>
              <a:ext cx="1789156" cy="1"/>
            </a:xfrm>
            <a:prstGeom prst="line">
              <a:avLst/>
            </a:prstGeom>
            <a:noFill/>
            <a:ln w="38100" cap="flat">
              <a:solidFill>
                <a:schemeClr val="accent5">
                  <a:hueOff val="-444211"/>
                  <a:satOff val="-14915"/>
                  <a:lumOff val="22857"/>
                </a:schemeClr>
              </a:solidFill>
              <a:prstDash val="solid"/>
              <a:miter lim="400000"/>
            </a:ln>
            <a:effectLst/>
          </p:spPr>
          <p:txBody>
            <a:bodyPr wrap="square" lIns="50800" tIns="50800" rIns="50800" bIns="50800" numCol="1" anchor="ctr">
              <a:noAutofit/>
            </a:bodyPr>
            <a:lstStyle/>
            <a:p>
              <a:pPr>
                <a:defRPr sz="2400"/>
              </a:pPr>
            </a:p>
          </p:txBody>
        </p:sp>
        <p:sp>
          <p:nvSpPr>
            <p:cNvPr id="453" name="Shape 453"/>
            <p:cNvSpPr/>
            <p:nvPr/>
          </p:nvSpPr>
          <p:spPr>
            <a:xfrm flipV="1">
              <a:off x="4263280" y="4223884"/>
              <a:ext cx="1" cy="368491"/>
            </a:xfrm>
            <a:prstGeom prst="line">
              <a:avLst/>
            </a:prstGeom>
            <a:noFill/>
            <a:ln w="38100" cap="flat">
              <a:solidFill>
                <a:schemeClr val="accent5">
                  <a:hueOff val="-444211"/>
                  <a:satOff val="-14915"/>
                  <a:lumOff val="22857"/>
                </a:schemeClr>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54" name="Shape 454"/>
            <p:cNvSpPr/>
            <p:nvPr/>
          </p:nvSpPr>
          <p:spPr>
            <a:xfrm flipH="1">
              <a:off x="5020077" y="405528"/>
              <a:ext cx="1" cy="2123749"/>
            </a:xfrm>
            <a:prstGeom prst="line">
              <a:avLst/>
            </a:prstGeom>
            <a:noFill/>
            <a:ln w="38100" cap="flat">
              <a:solidFill>
                <a:schemeClr val="accent5">
                  <a:hueOff val="-444211"/>
                  <a:satOff val="-14915"/>
                  <a:lumOff val="22857"/>
                </a:schemeClr>
              </a:solidFill>
              <a:prstDash val="solid"/>
              <a:miter lim="400000"/>
            </a:ln>
            <a:effectLst/>
          </p:spPr>
          <p:txBody>
            <a:bodyPr wrap="square" lIns="50800" tIns="50800" rIns="50800" bIns="50800" numCol="1" anchor="ctr">
              <a:noAutofit/>
            </a:bodyPr>
            <a:lstStyle/>
            <a:p>
              <a:pPr>
                <a:defRPr sz="2400"/>
              </a:pPr>
            </a:p>
          </p:txBody>
        </p:sp>
        <p:sp>
          <p:nvSpPr>
            <p:cNvPr id="455" name="Shape 455"/>
            <p:cNvSpPr/>
            <p:nvPr/>
          </p:nvSpPr>
          <p:spPr>
            <a:xfrm>
              <a:off x="4839696" y="134082"/>
              <a:ext cx="377486" cy="290325"/>
            </a:xfrm>
            <a:prstGeom prst="rect">
              <a:avLst/>
            </a:prstGeom>
            <a:noFill/>
            <a:ln w="25400" cap="flat">
              <a:solidFill>
                <a:schemeClr val="accent5">
                  <a:hueOff val="-444211"/>
                  <a:satOff val="-14915"/>
                  <a:lumOff val="22857"/>
                </a:schemeClr>
              </a:solidFill>
              <a:custDash>
                <a:ds d="200000" sp="200000"/>
              </a:custDash>
              <a:miter lim="400000"/>
            </a:ln>
            <a:effectLst/>
          </p:spPr>
          <p:txBody>
            <a:bodyPr wrap="square" lIns="50800" tIns="50800" rIns="50800" bIns="50800" numCol="1" anchor="ctr">
              <a:noAutofit/>
            </a:bodyPr>
            <a:lstStyle/>
            <a:p>
              <a:pPr>
                <a:defRPr sz="2400"/>
              </a:pPr>
            </a:p>
          </p:txBody>
        </p:sp>
        <p:sp>
          <p:nvSpPr>
            <p:cNvPr id="456" name="Shape 456"/>
            <p:cNvSpPr/>
            <p:nvPr/>
          </p:nvSpPr>
          <p:spPr>
            <a:xfrm flipH="1">
              <a:off x="4273330" y="2517363"/>
              <a:ext cx="753832" cy="1"/>
            </a:xfrm>
            <a:prstGeom prst="line">
              <a:avLst/>
            </a:prstGeom>
            <a:noFill/>
            <a:ln w="38100" cap="flat">
              <a:solidFill>
                <a:schemeClr val="accent5">
                  <a:hueOff val="-444211"/>
                  <a:satOff val="-14915"/>
                  <a:lumOff val="22857"/>
                </a:schemeClr>
              </a:solidFill>
              <a:prstDash val="solid"/>
              <a:miter lim="400000"/>
            </a:ln>
            <a:effectLst/>
          </p:spPr>
          <p:txBody>
            <a:bodyPr wrap="square" lIns="50800" tIns="50800" rIns="50800" bIns="50800" numCol="1" anchor="ctr">
              <a:noAutofit/>
            </a:bodyPr>
            <a:lstStyle/>
            <a:p>
              <a:pPr>
                <a:defRPr sz="2400"/>
              </a:pPr>
            </a:p>
          </p:txBody>
        </p:sp>
        <p:sp>
          <p:nvSpPr>
            <p:cNvPr id="457" name="Shape 457"/>
            <p:cNvSpPr/>
            <p:nvPr/>
          </p:nvSpPr>
          <p:spPr>
            <a:xfrm flipV="1">
              <a:off x="4263280" y="2503006"/>
              <a:ext cx="1" cy="305774"/>
            </a:xfrm>
            <a:prstGeom prst="line">
              <a:avLst/>
            </a:prstGeom>
            <a:noFill/>
            <a:ln w="38100" cap="flat">
              <a:solidFill>
                <a:schemeClr val="accent5">
                  <a:hueOff val="-444211"/>
                  <a:satOff val="-14915"/>
                  <a:lumOff val="22857"/>
                </a:schemeClr>
              </a:solidFill>
              <a:prstDash val="solid"/>
              <a:miter lim="400000"/>
              <a:headEnd type="triangle" w="med" len="med"/>
            </a:ln>
            <a:effectLst/>
          </p:spPr>
          <p:txBody>
            <a:bodyPr wrap="square" lIns="50800" tIns="50800" rIns="50800" bIns="50800" numCol="1" anchor="ctr">
              <a:noAutofit/>
            </a:bodyPr>
            <a:lstStyle/>
            <a:p>
              <a:pPr>
                <a:defRPr sz="2400"/>
              </a:pPr>
            </a:p>
          </p:txBody>
        </p:sp>
        <p:sp>
          <p:nvSpPr>
            <p:cNvPr id="458" name="Shape 458"/>
            <p:cNvSpPr/>
            <p:nvPr/>
          </p:nvSpPr>
          <p:spPr>
            <a:xfrm>
              <a:off x="6867310" y="1473327"/>
              <a:ext cx="668898" cy="1"/>
            </a:xfrm>
            <a:prstGeom prst="line">
              <a:avLst/>
            </a:prstGeom>
            <a:noFill/>
            <a:ln w="38100" cap="flat">
              <a:solidFill>
                <a:srgbClr val="484A4D"/>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59" name="Shape 459"/>
            <p:cNvSpPr/>
            <p:nvPr/>
          </p:nvSpPr>
          <p:spPr>
            <a:xfrm>
              <a:off x="6771423" y="3707434"/>
              <a:ext cx="668898" cy="1"/>
            </a:xfrm>
            <a:prstGeom prst="line">
              <a:avLst/>
            </a:prstGeom>
            <a:noFill/>
            <a:ln w="38100" cap="flat">
              <a:solidFill>
                <a:srgbClr val="484A4D"/>
              </a:solidFill>
              <a:prstDash val="solid"/>
              <a:miter lim="400000"/>
              <a:tailEnd type="triangle" w="med" len="med"/>
            </a:ln>
            <a:effectLst/>
          </p:spPr>
          <p:txBody>
            <a:bodyPr wrap="square" lIns="50800" tIns="50800" rIns="50800" bIns="50800" numCol="1" anchor="ctr">
              <a:noAutofit/>
            </a:bodyPr>
            <a:lstStyle/>
            <a:p>
              <a:pPr>
                <a:defRPr sz="2400"/>
              </a:pPr>
            </a:p>
          </p:txBody>
        </p:sp>
        <p:pic>
          <p:nvPicPr>
            <p:cNvPr id="460" name="write-spic.png"/>
            <p:cNvPicPr>
              <a:picLocks noChangeAspect="1"/>
            </p:cNvPicPr>
            <p:nvPr/>
          </p:nvPicPr>
          <p:blipFill>
            <a:blip r:embed="rId8">
              <a:extLst/>
            </a:blip>
            <a:stretch>
              <a:fillRect/>
            </a:stretch>
          </p:blipFill>
          <p:spPr>
            <a:xfrm>
              <a:off x="7600113" y="732323"/>
              <a:ext cx="710821" cy="1410419"/>
            </a:xfrm>
            <a:prstGeom prst="rect">
              <a:avLst/>
            </a:prstGeom>
            <a:ln w="12700" cap="flat">
              <a:noFill/>
              <a:miter lim="400000"/>
            </a:ln>
            <a:effectLst/>
          </p:spPr>
        </p:pic>
        <p:sp>
          <p:nvSpPr>
            <p:cNvPr id="461" name="Shape 461"/>
            <p:cNvSpPr/>
            <p:nvPr/>
          </p:nvSpPr>
          <p:spPr>
            <a:xfrm>
              <a:off x="6858839" y="1168486"/>
              <a:ext cx="300694" cy="3732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500">
                  <a:solidFill>
                    <a:srgbClr val="484A4D"/>
                  </a:solidFill>
                </a:defRPr>
              </a:lvl1pPr>
            </a:lstStyle>
            <a:p>
              <a:pPr/>
              <a:r>
                <a:t>是</a:t>
              </a:r>
            </a:p>
          </p:txBody>
        </p:sp>
        <p:pic>
          <p:nvPicPr>
            <p:cNvPr id="462" name="write-pic＆text.png"/>
            <p:cNvPicPr>
              <a:picLocks noChangeAspect="1"/>
            </p:cNvPicPr>
            <p:nvPr/>
          </p:nvPicPr>
          <p:blipFill>
            <a:blip r:embed="rId9">
              <a:extLst/>
            </a:blip>
            <a:stretch>
              <a:fillRect/>
            </a:stretch>
          </p:blipFill>
          <p:spPr>
            <a:xfrm>
              <a:off x="11188472" y="2959554"/>
              <a:ext cx="710822" cy="1410419"/>
            </a:xfrm>
            <a:prstGeom prst="rect">
              <a:avLst/>
            </a:prstGeom>
            <a:ln w="12700" cap="flat">
              <a:noFill/>
              <a:miter lim="400000"/>
            </a:ln>
            <a:effectLst/>
          </p:spPr>
        </p:pic>
        <p:pic>
          <p:nvPicPr>
            <p:cNvPr id="463" name="write-pic.png"/>
            <p:cNvPicPr>
              <a:picLocks noChangeAspect="1"/>
            </p:cNvPicPr>
            <p:nvPr/>
          </p:nvPicPr>
          <p:blipFill>
            <a:blip r:embed="rId6">
              <a:extLst/>
            </a:blip>
            <a:stretch>
              <a:fillRect/>
            </a:stretch>
          </p:blipFill>
          <p:spPr>
            <a:xfrm>
              <a:off x="7446698" y="2993854"/>
              <a:ext cx="710822" cy="1410419"/>
            </a:xfrm>
            <a:prstGeom prst="rect">
              <a:avLst/>
            </a:prstGeom>
            <a:ln w="12700" cap="flat">
              <a:noFill/>
              <a:miter lim="400000"/>
            </a:ln>
            <a:effectLst/>
          </p:spPr>
        </p:pic>
        <p:sp>
          <p:nvSpPr>
            <p:cNvPr id="464" name="Shape 464"/>
            <p:cNvSpPr/>
            <p:nvPr/>
          </p:nvSpPr>
          <p:spPr>
            <a:xfrm>
              <a:off x="8257583" y="3707434"/>
              <a:ext cx="668898" cy="1"/>
            </a:xfrm>
            <a:prstGeom prst="line">
              <a:avLst/>
            </a:prstGeom>
            <a:noFill/>
            <a:ln w="38100" cap="flat">
              <a:solidFill>
                <a:srgbClr val="484A4D"/>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65" name="Shape 465"/>
            <p:cNvSpPr/>
            <p:nvPr/>
          </p:nvSpPr>
          <p:spPr>
            <a:xfrm>
              <a:off x="8917135" y="3188997"/>
              <a:ext cx="1511722" cy="10368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466" name="Shape 466"/>
            <p:cNvSpPr/>
            <p:nvPr/>
          </p:nvSpPr>
          <p:spPr>
            <a:xfrm>
              <a:off x="8709750" y="3551902"/>
              <a:ext cx="1926492" cy="3110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250"/>
              </a:lvl1pPr>
            </a:lstStyle>
            <a:p>
              <a:pPr/>
              <a:r>
                <a:t>是否上傳</a:t>
              </a:r>
            </a:p>
          </p:txBody>
        </p:sp>
        <p:sp>
          <p:nvSpPr>
            <p:cNvPr id="467" name="Shape 467"/>
            <p:cNvSpPr/>
            <p:nvPr/>
          </p:nvSpPr>
          <p:spPr>
            <a:xfrm>
              <a:off x="10430903" y="3713358"/>
              <a:ext cx="668898" cy="1"/>
            </a:xfrm>
            <a:prstGeom prst="line">
              <a:avLst/>
            </a:prstGeom>
            <a:noFill/>
            <a:ln w="38100" cap="flat">
              <a:solidFill>
                <a:srgbClr val="484A4D"/>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68" name="Shape 468"/>
            <p:cNvSpPr/>
            <p:nvPr/>
          </p:nvSpPr>
          <p:spPr>
            <a:xfrm>
              <a:off x="10422433" y="3408517"/>
              <a:ext cx="300694" cy="3732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500">
                  <a:solidFill>
                    <a:srgbClr val="484A4D"/>
                  </a:solidFill>
                </a:defRPr>
              </a:lvl1pPr>
            </a:lstStyle>
            <a:p>
              <a:pPr/>
              <a:r>
                <a:t>是</a:t>
              </a:r>
            </a:p>
          </p:txBody>
        </p:sp>
        <p:sp>
          <p:nvSpPr>
            <p:cNvPr id="469" name="Shape 469"/>
            <p:cNvSpPr/>
            <p:nvPr/>
          </p:nvSpPr>
          <p:spPr>
            <a:xfrm flipV="1">
              <a:off x="9654640" y="4216636"/>
              <a:ext cx="1" cy="922732"/>
            </a:xfrm>
            <a:prstGeom prst="line">
              <a:avLst/>
            </a:prstGeom>
            <a:noFill/>
            <a:ln w="38100" cap="flat">
              <a:solidFill>
                <a:schemeClr val="accent5">
                  <a:hueOff val="-444211"/>
                  <a:satOff val="-14915"/>
                  <a:lumOff val="22857"/>
                </a:schemeClr>
              </a:solidFill>
              <a:prstDash val="solid"/>
              <a:miter lim="400000"/>
            </a:ln>
            <a:effectLst/>
          </p:spPr>
          <p:txBody>
            <a:bodyPr wrap="square" lIns="50800" tIns="50800" rIns="50800" bIns="50800" numCol="1" anchor="ctr">
              <a:noAutofit/>
            </a:bodyPr>
            <a:lstStyle/>
            <a:p>
              <a:pPr>
                <a:defRPr sz="2400"/>
              </a:pPr>
            </a:p>
          </p:txBody>
        </p:sp>
        <p:sp>
          <p:nvSpPr>
            <p:cNvPr id="470" name="Shape 470"/>
            <p:cNvSpPr/>
            <p:nvPr/>
          </p:nvSpPr>
          <p:spPr>
            <a:xfrm>
              <a:off x="5129492" y="5133783"/>
              <a:ext cx="4533102" cy="1"/>
            </a:xfrm>
            <a:prstGeom prst="line">
              <a:avLst/>
            </a:prstGeom>
            <a:noFill/>
            <a:ln w="38100" cap="flat">
              <a:solidFill>
                <a:schemeClr val="accent5">
                  <a:hueOff val="-444211"/>
                  <a:satOff val="-14915"/>
                  <a:lumOff val="22857"/>
                </a:schemeClr>
              </a:solidFill>
              <a:prstDash val="solid"/>
              <a:miter lim="400000"/>
            </a:ln>
            <a:effectLst/>
          </p:spPr>
          <p:txBody>
            <a:bodyPr wrap="square" lIns="50800" tIns="50800" rIns="50800" bIns="50800" numCol="1" anchor="ctr">
              <a:noAutofit/>
            </a:bodyPr>
            <a:lstStyle/>
            <a:p>
              <a:pPr>
                <a:defRPr sz="2400"/>
              </a:pPr>
            </a:p>
          </p:txBody>
        </p:sp>
        <p:sp>
          <p:nvSpPr>
            <p:cNvPr id="471" name="Shape 471"/>
            <p:cNvSpPr/>
            <p:nvPr/>
          </p:nvSpPr>
          <p:spPr>
            <a:xfrm flipV="1">
              <a:off x="5146068" y="4121929"/>
              <a:ext cx="1" cy="999235"/>
            </a:xfrm>
            <a:prstGeom prst="line">
              <a:avLst/>
            </a:prstGeom>
            <a:noFill/>
            <a:ln w="38100" cap="flat">
              <a:solidFill>
                <a:schemeClr val="accent5">
                  <a:hueOff val="-444211"/>
                  <a:satOff val="-14915"/>
                  <a:lumOff val="22857"/>
                </a:schemeClr>
              </a:solidFill>
              <a:prstDash val="solid"/>
              <a:miter lim="400000"/>
            </a:ln>
            <a:effectLst/>
          </p:spPr>
          <p:txBody>
            <a:bodyPr wrap="square" lIns="50800" tIns="50800" rIns="50800" bIns="50800" numCol="1" anchor="ctr">
              <a:noAutofit/>
            </a:bodyPr>
            <a:lstStyle/>
            <a:p>
              <a:pPr>
                <a:defRPr sz="2400"/>
              </a:pPr>
            </a:p>
          </p:txBody>
        </p:sp>
        <p:sp>
          <p:nvSpPr>
            <p:cNvPr id="472" name="Shape 472"/>
            <p:cNvSpPr/>
            <p:nvPr/>
          </p:nvSpPr>
          <p:spPr>
            <a:xfrm>
              <a:off x="4605386" y="4130570"/>
              <a:ext cx="559734" cy="1"/>
            </a:xfrm>
            <a:prstGeom prst="line">
              <a:avLst/>
            </a:prstGeom>
            <a:noFill/>
            <a:ln w="38100" cap="flat">
              <a:solidFill>
                <a:schemeClr val="accent5">
                  <a:hueOff val="-444211"/>
                  <a:satOff val="-14915"/>
                  <a:lumOff val="22857"/>
                </a:schemeClr>
              </a:solidFill>
              <a:prstDash val="solid"/>
              <a:miter lim="400000"/>
              <a:headEnd type="triangle" w="med" len="med"/>
            </a:ln>
            <a:effectLst/>
          </p:spPr>
          <p:txBody>
            <a:bodyPr wrap="square" lIns="50800" tIns="50800" rIns="50800" bIns="50800" numCol="1" anchor="ctr">
              <a:noAutofit/>
            </a:bodyPr>
            <a:lstStyle/>
            <a:p>
              <a:pPr>
                <a:defRPr sz="2400"/>
              </a:pPr>
            </a:p>
          </p:txBody>
        </p:sp>
        <p:sp>
          <p:nvSpPr>
            <p:cNvPr id="473" name="Shape 473"/>
            <p:cNvSpPr/>
            <p:nvPr/>
          </p:nvSpPr>
          <p:spPr>
            <a:xfrm>
              <a:off x="9682374" y="4174304"/>
              <a:ext cx="300694" cy="3732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500">
                  <a:solidFill>
                    <a:schemeClr val="accent5"/>
                  </a:solidFill>
                </a:defRPr>
              </a:lvl1pPr>
            </a:lstStyle>
            <a:p>
              <a:pPr/>
              <a:r>
                <a:t>否</a:t>
              </a:r>
            </a:p>
          </p:txBody>
        </p:sp>
        <p:sp>
          <p:nvSpPr>
            <p:cNvPr id="474" name="Shape 474"/>
            <p:cNvSpPr/>
            <p:nvPr/>
          </p:nvSpPr>
          <p:spPr>
            <a:xfrm>
              <a:off x="8374838" y="1437532"/>
              <a:ext cx="668898" cy="1"/>
            </a:xfrm>
            <a:prstGeom prst="line">
              <a:avLst/>
            </a:prstGeom>
            <a:noFill/>
            <a:ln w="38100" cap="flat">
              <a:solidFill>
                <a:srgbClr val="484A4D"/>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75" name="Shape 475"/>
            <p:cNvSpPr/>
            <p:nvPr/>
          </p:nvSpPr>
          <p:spPr>
            <a:xfrm>
              <a:off x="9034390" y="919096"/>
              <a:ext cx="1511723" cy="10368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476" name="Shape 476"/>
            <p:cNvSpPr/>
            <p:nvPr/>
          </p:nvSpPr>
          <p:spPr>
            <a:xfrm>
              <a:off x="8827005" y="1259212"/>
              <a:ext cx="1926492" cy="3684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250"/>
              </a:lvl1pPr>
            </a:lstStyle>
            <a:p>
              <a:pPr/>
              <a:r>
                <a:t>是否加入文字</a:t>
              </a:r>
            </a:p>
          </p:txBody>
        </p:sp>
        <p:sp>
          <p:nvSpPr>
            <p:cNvPr id="477" name="Shape 477"/>
            <p:cNvSpPr/>
            <p:nvPr/>
          </p:nvSpPr>
          <p:spPr>
            <a:xfrm>
              <a:off x="10548159" y="1443457"/>
              <a:ext cx="831764" cy="1"/>
            </a:xfrm>
            <a:prstGeom prst="line">
              <a:avLst/>
            </a:prstGeom>
            <a:noFill/>
            <a:ln w="38100" cap="flat">
              <a:solidFill>
                <a:srgbClr val="484A4D"/>
              </a:solidFill>
              <a:prstDash val="solid"/>
              <a:miter lim="400000"/>
            </a:ln>
            <a:effectLst/>
          </p:spPr>
          <p:txBody>
            <a:bodyPr wrap="square" lIns="50800" tIns="50800" rIns="50800" bIns="50800" numCol="1" anchor="ctr">
              <a:noAutofit/>
            </a:bodyPr>
            <a:lstStyle/>
            <a:p>
              <a:pPr>
                <a:defRPr sz="2400"/>
              </a:pPr>
            </a:p>
          </p:txBody>
        </p:sp>
        <p:sp>
          <p:nvSpPr>
            <p:cNvPr id="478" name="Shape 478"/>
            <p:cNvSpPr/>
            <p:nvPr/>
          </p:nvSpPr>
          <p:spPr>
            <a:xfrm>
              <a:off x="10539688" y="1138616"/>
              <a:ext cx="300694" cy="3732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500">
                  <a:solidFill>
                    <a:srgbClr val="484A4D"/>
                  </a:solidFill>
                </a:defRPr>
              </a:lvl1pPr>
            </a:lstStyle>
            <a:p>
              <a:pPr/>
              <a:r>
                <a:t>是</a:t>
              </a:r>
            </a:p>
          </p:txBody>
        </p:sp>
        <p:sp>
          <p:nvSpPr>
            <p:cNvPr id="479" name="Shape 479"/>
            <p:cNvSpPr/>
            <p:nvPr/>
          </p:nvSpPr>
          <p:spPr>
            <a:xfrm>
              <a:off x="11353389" y="1438943"/>
              <a:ext cx="1" cy="1495760"/>
            </a:xfrm>
            <a:prstGeom prst="line">
              <a:avLst/>
            </a:prstGeom>
            <a:noFill/>
            <a:ln w="38100" cap="flat">
              <a:solidFill>
                <a:srgbClr val="484A4D"/>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80" name="Shape 480"/>
            <p:cNvSpPr/>
            <p:nvPr/>
          </p:nvSpPr>
          <p:spPr>
            <a:xfrm>
              <a:off x="11015045" y="4876896"/>
              <a:ext cx="1057676" cy="513775"/>
            </a:xfrm>
            <a:prstGeom prst="roundRect">
              <a:avLst>
                <a:gd name="adj" fmla="val 37079"/>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481" name="Shape 481"/>
            <p:cNvSpPr/>
            <p:nvPr/>
          </p:nvSpPr>
          <p:spPr>
            <a:xfrm>
              <a:off x="11232732" y="4905183"/>
              <a:ext cx="622301"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推文</a:t>
              </a:r>
            </a:p>
          </p:txBody>
        </p:sp>
        <p:sp>
          <p:nvSpPr>
            <p:cNvPr id="482" name="Shape 482"/>
            <p:cNvSpPr/>
            <p:nvPr/>
          </p:nvSpPr>
          <p:spPr>
            <a:xfrm>
              <a:off x="11543882" y="4410475"/>
              <a:ext cx="1" cy="457909"/>
            </a:xfrm>
            <a:prstGeom prst="line">
              <a:avLst/>
            </a:prstGeom>
            <a:noFill/>
            <a:ln w="38100" cap="flat">
              <a:solidFill>
                <a:srgbClr val="484A4D"/>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83" name="Shape 483"/>
            <p:cNvSpPr/>
            <p:nvPr/>
          </p:nvSpPr>
          <p:spPr>
            <a:xfrm>
              <a:off x="9790251" y="1932107"/>
              <a:ext cx="1" cy="827530"/>
            </a:xfrm>
            <a:prstGeom prst="line">
              <a:avLst/>
            </a:prstGeom>
            <a:noFill/>
            <a:ln w="38100" cap="flat">
              <a:solidFill>
                <a:schemeClr val="accent5">
                  <a:hueOff val="-444211"/>
                  <a:satOff val="-14915"/>
                  <a:lumOff val="22857"/>
                </a:schemeClr>
              </a:solidFill>
              <a:prstDash val="solid"/>
              <a:miter lim="400000"/>
            </a:ln>
            <a:effectLst/>
          </p:spPr>
          <p:txBody>
            <a:bodyPr wrap="square" lIns="50800" tIns="50800" rIns="50800" bIns="50800" numCol="1" anchor="ctr">
              <a:noAutofit/>
            </a:bodyPr>
            <a:lstStyle/>
            <a:p>
              <a:pPr>
                <a:defRPr sz="2400"/>
              </a:pPr>
            </a:p>
          </p:txBody>
        </p:sp>
        <p:sp>
          <p:nvSpPr>
            <p:cNvPr id="484" name="Shape 484"/>
            <p:cNvSpPr/>
            <p:nvPr/>
          </p:nvSpPr>
          <p:spPr>
            <a:xfrm flipH="1">
              <a:off x="9771201" y="2754021"/>
              <a:ext cx="976692" cy="1"/>
            </a:xfrm>
            <a:prstGeom prst="line">
              <a:avLst/>
            </a:prstGeom>
            <a:noFill/>
            <a:ln w="38100" cap="flat">
              <a:solidFill>
                <a:schemeClr val="accent5">
                  <a:hueOff val="-444211"/>
                  <a:satOff val="-14915"/>
                  <a:lumOff val="22857"/>
                </a:schemeClr>
              </a:solidFill>
              <a:prstDash val="solid"/>
              <a:miter lim="400000"/>
            </a:ln>
            <a:effectLst/>
          </p:spPr>
          <p:txBody>
            <a:bodyPr wrap="square" lIns="50800" tIns="50800" rIns="50800" bIns="50800" numCol="1" anchor="ctr">
              <a:noAutofit/>
            </a:bodyPr>
            <a:lstStyle/>
            <a:p>
              <a:pPr>
                <a:defRPr sz="2400"/>
              </a:pPr>
            </a:p>
          </p:txBody>
        </p:sp>
        <p:sp>
          <p:nvSpPr>
            <p:cNvPr id="485" name="Shape 485"/>
            <p:cNvSpPr/>
            <p:nvPr/>
          </p:nvSpPr>
          <p:spPr>
            <a:xfrm>
              <a:off x="10721565" y="2728384"/>
              <a:ext cx="1" cy="2362201"/>
            </a:xfrm>
            <a:prstGeom prst="line">
              <a:avLst/>
            </a:prstGeom>
            <a:noFill/>
            <a:ln w="38100" cap="flat">
              <a:solidFill>
                <a:schemeClr val="accent5">
                  <a:hueOff val="-444211"/>
                  <a:satOff val="-14915"/>
                  <a:lumOff val="22857"/>
                </a:schemeClr>
              </a:solidFill>
              <a:prstDash val="solid"/>
              <a:miter lim="400000"/>
            </a:ln>
            <a:effectLst/>
          </p:spPr>
          <p:txBody>
            <a:bodyPr wrap="square" lIns="50800" tIns="50800" rIns="50800" bIns="50800" numCol="1" anchor="ctr">
              <a:noAutofit/>
            </a:bodyPr>
            <a:lstStyle/>
            <a:p>
              <a:pPr>
                <a:defRPr sz="2400"/>
              </a:pPr>
            </a:p>
          </p:txBody>
        </p:sp>
        <p:sp>
          <p:nvSpPr>
            <p:cNvPr id="486" name="Shape 486"/>
            <p:cNvSpPr/>
            <p:nvPr/>
          </p:nvSpPr>
          <p:spPr>
            <a:xfrm flipH="1">
              <a:off x="10713753" y="5066045"/>
              <a:ext cx="293637" cy="1"/>
            </a:xfrm>
            <a:prstGeom prst="line">
              <a:avLst/>
            </a:prstGeom>
            <a:noFill/>
            <a:ln w="38100" cap="flat">
              <a:solidFill>
                <a:schemeClr val="accent5">
                  <a:hueOff val="-444211"/>
                  <a:satOff val="-14915"/>
                  <a:lumOff val="22857"/>
                </a:schemeClr>
              </a:solidFill>
              <a:prstDash val="solid"/>
              <a:miter lim="400000"/>
              <a:headEnd type="triangle" w="med" len="med"/>
            </a:ln>
            <a:effectLst/>
          </p:spPr>
          <p:txBody>
            <a:bodyPr wrap="square" lIns="50800" tIns="50800" rIns="50800" bIns="50800" numCol="1" anchor="ctr">
              <a:noAutofit/>
            </a:bodyPr>
            <a:lstStyle/>
            <a:p>
              <a:pPr>
                <a:defRPr sz="2400"/>
              </a:pPr>
            </a:p>
          </p:txBody>
        </p:sp>
      </p:grpSp>
      <p:sp>
        <p:nvSpPr>
          <p:cNvPr id="488" name="Shape 488"/>
          <p:cNvSpPr/>
          <p:nvPr/>
        </p:nvSpPr>
        <p:spPr>
          <a:xfrm>
            <a:off x="3450706" y="8552190"/>
            <a:ext cx="6883376"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＊在已編輯的狀態下，按下右上的X，可選擇離開或保存草稿再離開</a:t>
            </a:r>
          </a:p>
        </p:txBody>
      </p:sp>
      <p:sp>
        <p:nvSpPr>
          <p:cNvPr id="489" name="Shape 489"/>
          <p:cNvSpPr/>
          <p:nvPr>
            <p:ph type="title"/>
          </p:nvPr>
        </p:nvSpPr>
        <p:spPr>
          <a:xfrm>
            <a:off x="612572" y="444500"/>
            <a:ext cx="11099801" cy="1191717"/>
          </a:xfrm>
          <a:prstGeom prst="rect">
            <a:avLst/>
          </a:prstGeom>
        </p:spPr>
        <p:txBody>
          <a:bodyPr/>
          <a:lstStyle>
            <a:lvl1pPr algn="l">
              <a:defRPr sz="4500">
                <a:latin typeface="Chalkboard"/>
                <a:ea typeface="Chalkboard"/>
                <a:cs typeface="Chalkboard"/>
                <a:sym typeface="Chalkboard"/>
              </a:defRPr>
            </a:lvl1pPr>
          </a:lstStyle>
          <a:p>
            <a:pPr/>
            <a:r>
              <a:t> 3. UI Flow</a:t>
            </a:r>
          </a:p>
        </p:txBody>
      </p:sp>
      <p:sp>
        <p:nvSpPr>
          <p:cNvPr id="490" name="Shape 490"/>
          <p:cNvSpPr/>
          <p:nvPr/>
        </p:nvSpPr>
        <p:spPr>
          <a:xfrm>
            <a:off x="748446" y="1851198"/>
            <a:ext cx="217805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(1) 撰寫新貼文</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2" name="Shape 492"/>
          <p:cNvSpPr/>
          <p:nvPr>
            <p:ph type="title"/>
          </p:nvPr>
        </p:nvSpPr>
        <p:spPr>
          <a:xfrm>
            <a:off x="612572" y="444500"/>
            <a:ext cx="11099801" cy="1191717"/>
          </a:xfrm>
          <a:prstGeom prst="rect">
            <a:avLst/>
          </a:prstGeom>
        </p:spPr>
        <p:txBody>
          <a:bodyPr/>
          <a:lstStyle>
            <a:lvl1pPr algn="l">
              <a:defRPr sz="4500">
                <a:latin typeface="Chalkboard"/>
                <a:ea typeface="Chalkboard"/>
                <a:cs typeface="Chalkboard"/>
                <a:sym typeface="Chalkboard"/>
              </a:defRPr>
            </a:lvl1pPr>
          </a:lstStyle>
          <a:p>
            <a:pPr/>
            <a:r>
              <a:t> 3. UI Flow</a:t>
            </a:r>
          </a:p>
        </p:txBody>
      </p:sp>
      <p:sp>
        <p:nvSpPr>
          <p:cNvPr id="493" name="Shape 493"/>
          <p:cNvSpPr/>
          <p:nvPr/>
        </p:nvSpPr>
        <p:spPr>
          <a:xfrm>
            <a:off x="748446" y="1851198"/>
            <a:ext cx="217805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(2) 發送新訊息</a:t>
            </a:r>
          </a:p>
        </p:txBody>
      </p:sp>
      <p:pic>
        <p:nvPicPr>
          <p:cNvPr id="494" name="訊息.png"/>
          <p:cNvPicPr>
            <a:picLocks noChangeAspect="1"/>
          </p:cNvPicPr>
          <p:nvPr/>
        </p:nvPicPr>
        <p:blipFill>
          <a:blip r:embed="rId2">
            <a:extLst/>
          </a:blip>
          <a:stretch>
            <a:fillRect/>
          </a:stretch>
        </p:blipFill>
        <p:spPr>
          <a:xfrm>
            <a:off x="1039591" y="4128735"/>
            <a:ext cx="1204548" cy="2390077"/>
          </a:xfrm>
          <a:prstGeom prst="rect">
            <a:avLst/>
          </a:prstGeom>
          <a:ln w="12700">
            <a:miter lim="400000"/>
          </a:ln>
        </p:spPr>
      </p:pic>
      <p:pic>
        <p:nvPicPr>
          <p:cNvPr id="495" name="message.png"/>
          <p:cNvPicPr>
            <a:picLocks noChangeAspect="1"/>
          </p:cNvPicPr>
          <p:nvPr/>
        </p:nvPicPr>
        <p:blipFill>
          <a:blip r:embed="rId3">
            <a:extLst/>
          </a:blip>
          <a:stretch>
            <a:fillRect/>
          </a:stretch>
        </p:blipFill>
        <p:spPr>
          <a:xfrm>
            <a:off x="4048095" y="4128735"/>
            <a:ext cx="1204548" cy="2390077"/>
          </a:xfrm>
          <a:prstGeom prst="rect">
            <a:avLst/>
          </a:prstGeom>
          <a:ln w="12700">
            <a:miter lim="400000"/>
          </a:ln>
        </p:spPr>
      </p:pic>
      <p:sp>
        <p:nvSpPr>
          <p:cNvPr id="496" name="Shape 496"/>
          <p:cNvSpPr/>
          <p:nvPr/>
        </p:nvSpPr>
        <p:spPr>
          <a:xfrm>
            <a:off x="2252455" y="5515765"/>
            <a:ext cx="1772614" cy="1"/>
          </a:xfrm>
          <a:prstGeom prst="line">
            <a:avLst/>
          </a:prstGeom>
          <a:ln w="38100">
            <a:solidFill>
              <a:srgbClr val="484A4D"/>
            </a:solidFill>
            <a:miter lim="400000"/>
            <a:tailEnd type="triangle"/>
          </a:ln>
        </p:spPr>
        <p:txBody>
          <a:bodyPr lIns="50800" tIns="50800" rIns="50800" bIns="50800" anchor="ctr"/>
          <a:lstStyle/>
          <a:p>
            <a:pPr>
              <a:defRPr sz="2400"/>
            </a:pPr>
          </a:p>
        </p:txBody>
      </p:sp>
      <p:sp>
        <p:nvSpPr>
          <p:cNvPr id="497" name="Shape 497"/>
          <p:cNvSpPr/>
          <p:nvPr/>
        </p:nvSpPr>
        <p:spPr>
          <a:xfrm>
            <a:off x="1006864" y="6818664"/>
            <a:ext cx="1270001" cy="558801"/>
          </a:xfrm>
          <a:prstGeom prst="rect">
            <a:avLst/>
          </a:prstGeom>
          <a:solidFill>
            <a:srgbClr val="FFBA33">
              <a:alpha val="57082"/>
            </a:srgbClr>
          </a:solidFill>
          <a:ln w="12700">
            <a:miter lim="400000"/>
          </a:ln>
        </p:spPr>
        <p:txBody>
          <a:bodyPr lIns="50800" tIns="50800" rIns="50800" bIns="50800" anchor="ctr"/>
          <a:lstStyle/>
          <a:p>
            <a:pPr>
              <a:defRPr sz="2400"/>
            </a:pPr>
          </a:p>
        </p:txBody>
      </p:sp>
      <p:sp>
        <p:nvSpPr>
          <p:cNvPr id="498" name="Shape 498"/>
          <p:cNvSpPr/>
          <p:nvPr/>
        </p:nvSpPr>
        <p:spPr>
          <a:xfrm>
            <a:off x="1127514" y="6888514"/>
            <a:ext cx="1028701"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進到訊息</a:t>
            </a:r>
          </a:p>
        </p:txBody>
      </p:sp>
      <p:sp>
        <p:nvSpPr>
          <p:cNvPr id="499" name="Shape 499"/>
          <p:cNvSpPr/>
          <p:nvPr/>
        </p:nvSpPr>
        <p:spPr>
          <a:xfrm>
            <a:off x="2252455" y="5047961"/>
            <a:ext cx="1765708"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點選右上的 Icon</a:t>
            </a:r>
          </a:p>
        </p:txBody>
      </p:sp>
      <p:sp>
        <p:nvSpPr>
          <p:cNvPr id="500" name="Shape 500"/>
          <p:cNvSpPr/>
          <p:nvPr/>
        </p:nvSpPr>
        <p:spPr>
          <a:xfrm>
            <a:off x="5394409" y="5515765"/>
            <a:ext cx="1772613" cy="1"/>
          </a:xfrm>
          <a:prstGeom prst="line">
            <a:avLst/>
          </a:prstGeom>
          <a:ln w="38100">
            <a:solidFill>
              <a:srgbClr val="484A4D"/>
            </a:solidFill>
            <a:miter lim="400000"/>
            <a:tailEnd type="triangle"/>
          </a:ln>
        </p:spPr>
        <p:txBody>
          <a:bodyPr lIns="50800" tIns="50800" rIns="50800" bIns="50800" anchor="ctr"/>
          <a:lstStyle/>
          <a:p>
            <a:pPr>
              <a:defRPr sz="2400"/>
            </a:pPr>
          </a:p>
        </p:txBody>
      </p:sp>
      <p:sp>
        <p:nvSpPr>
          <p:cNvPr id="501" name="Shape 501"/>
          <p:cNvSpPr/>
          <p:nvPr/>
        </p:nvSpPr>
        <p:spPr>
          <a:xfrm>
            <a:off x="5301272" y="5047961"/>
            <a:ext cx="1714501"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輸入名稱並選擇</a:t>
            </a:r>
          </a:p>
        </p:txBody>
      </p:sp>
      <p:pic>
        <p:nvPicPr>
          <p:cNvPr id="502" name="chat.png"/>
          <p:cNvPicPr>
            <a:picLocks noChangeAspect="1"/>
          </p:cNvPicPr>
          <p:nvPr/>
        </p:nvPicPr>
        <p:blipFill>
          <a:blip r:embed="rId4">
            <a:extLst/>
          </a:blip>
          <a:stretch>
            <a:fillRect/>
          </a:stretch>
        </p:blipFill>
        <p:spPr>
          <a:xfrm>
            <a:off x="10569481" y="4128735"/>
            <a:ext cx="1204549" cy="2390077"/>
          </a:xfrm>
          <a:prstGeom prst="rect">
            <a:avLst/>
          </a:prstGeom>
          <a:ln w="12700">
            <a:miter lim="400000"/>
          </a:ln>
        </p:spPr>
      </p:pic>
      <p:pic>
        <p:nvPicPr>
          <p:cNvPr id="503" name="smessage.png"/>
          <p:cNvPicPr>
            <a:picLocks noChangeAspect="1"/>
          </p:cNvPicPr>
          <p:nvPr/>
        </p:nvPicPr>
        <p:blipFill>
          <a:blip r:embed="rId5">
            <a:extLst/>
          </a:blip>
          <a:stretch>
            <a:fillRect/>
          </a:stretch>
        </p:blipFill>
        <p:spPr>
          <a:xfrm>
            <a:off x="7308788" y="4128735"/>
            <a:ext cx="1204548" cy="2390077"/>
          </a:xfrm>
          <a:prstGeom prst="rect">
            <a:avLst/>
          </a:prstGeom>
          <a:ln w="12700">
            <a:miter lim="400000"/>
          </a:ln>
        </p:spPr>
      </p:pic>
      <p:sp>
        <p:nvSpPr>
          <p:cNvPr id="504" name="Shape 504"/>
          <p:cNvSpPr/>
          <p:nvPr/>
        </p:nvSpPr>
        <p:spPr>
          <a:xfrm>
            <a:off x="8629499" y="5515765"/>
            <a:ext cx="1772614" cy="1"/>
          </a:xfrm>
          <a:prstGeom prst="line">
            <a:avLst/>
          </a:prstGeom>
          <a:ln w="38100">
            <a:solidFill>
              <a:srgbClr val="484A4D"/>
            </a:solidFill>
            <a:miter lim="400000"/>
            <a:tailEnd type="triangle"/>
          </a:ln>
        </p:spPr>
        <p:txBody>
          <a:bodyPr lIns="50800" tIns="50800" rIns="50800" bIns="50800" anchor="ctr"/>
          <a:lstStyle/>
          <a:p>
            <a:pPr>
              <a:defRPr sz="2400"/>
            </a:pPr>
          </a:p>
        </p:txBody>
      </p:sp>
      <p:sp>
        <p:nvSpPr>
          <p:cNvPr id="505" name="Shape 505"/>
          <p:cNvSpPr/>
          <p:nvPr/>
        </p:nvSpPr>
        <p:spPr>
          <a:xfrm>
            <a:off x="8879262" y="5047961"/>
            <a:ext cx="1028701"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按下一步</a:t>
            </a:r>
          </a:p>
        </p:txBody>
      </p:sp>
      <p:sp>
        <p:nvSpPr>
          <p:cNvPr id="506" name="Shape 506"/>
          <p:cNvSpPr/>
          <p:nvPr/>
        </p:nvSpPr>
        <p:spPr>
          <a:xfrm>
            <a:off x="10536755" y="6818664"/>
            <a:ext cx="1270001" cy="558801"/>
          </a:xfrm>
          <a:prstGeom prst="rect">
            <a:avLst/>
          </a:prstGeom>
          <a:solidFill>
            <a:srgbClr val="FFBA33">
              <a:alpha val="57082"/>
            </a:srgbClr>
          </a:solidFill>
          <a:ln w="12700">
            <a:miter lim="400000"/>
          </a:ln>
        </p:spPr>
        <p:txBody>
          <a:bodyPr lIns="50800" tIns="50800" rIns="50800" bIns="50800" anchor="ctr"/>
          <a:lstStyle/>
          <a:p>
            <a:pPr>
              <a:defRPr sz="2400"/>
            </a:pPr>
          </a:p>
        </p:txBody>
      </p:sp>
      <p:sp>
        <p:nvSpPr>
          <p:cNvPr id="507" name="Shape 507"/>
          <p:cNvSpPr/>
          <p:nvPr/>
        </p:nvSpPr>
        <p:spPr>
          <a:xfrm>
            <a:off x="10657405" y="6888514"/>
            <a:ext cx="1028701"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發送成功</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