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handoutMasterIdLst>
    <p:handoutMasterId r:id="rId36"/>
  </p:handoutMasterIdLst>
  <p:sldIdLst>
    <p:sldId id="320" r:id="rId2"/>
    <p:sldId id="321" r:id="rId3"/>
    <p:sldId id="322" r:id="rId4"/>
    <p:sldId id="353" r:id="rId5"/>
    <p:sldId id="354" r:id="rId6"/>
    <p:sldId id="355" r:id="rId7"/>
    <p:sldId id="361" r:id="rId8"/>
    <p:sldId id="362" r:id="rId9"/>
    <p:sldId id="364" r:id="rId10"/>
    <p:sldId id="365" r:id="rId11"/>
    <p:sldId id="370" r:id="rId12"/>
    <p:sldId id="368" r:id="rId13"/>
    <p:sldId id="372" r:id="rId14"/>
    <p:sldId id="373" r:id="rId15"/>
    <p:sldId id="366" r:id="rId16"/>
    <p:sldId id="367" r:id="rId17"/>
    <p:sldId id="369" r:id="rId18"/>
    <p:sldId id="377" r:id="rId19"/>
    <p:sldId id="378" r:id="rId20"/>
    <p:sldId id="379" r:id="rId21"/>
    <p:sldId id="380" r:id="rId22"/>
    <p:sldId id="384" r:id="rId23"/>
    <p:sldId id="381" r:id="rId24"/>
    <p:sldId id="383" r:id="rId25"/>
    <p:sldId id="382" r:id="rId26"/>
    <p:sldId id="385" r:id="rId27"/>
    <p:sldId id="387" r:id="rId28"/>
    <p:sldId id="371" r:id="rId29"/>
    <p:sldId id="375" r:id="rId30"/>
    <p:sldId id="376" r:id="rId31"/>
    <p:sldId id="388" r:id="rId32"/>
    <p:sldId id="389" r:id="rId33"/>
    <p:sldId id="334" r:id="rId3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9BCC00"/>
    <a:srgbClr val="9ED000"/>
    <a:srgbClr val="F4FCD8"/>
    <a:srgbClr val="FFFFFF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Среден стил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95" autoAdjust="0"/>
    <p:restoredTop sz="94468" autoAdjust="0"/>
  </p:normalViewPr>
  <p:slideViewPr>
    <p:cSldViewPr>
      <p:cViewPr>
        <p:scale>
          <a:sx n="80" d="100"/>
          <a:sy n="80" d="100"/>
        </p:scale>
        <p:origin x="-1392" y="-25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12/1/2013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12/1/2013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89AB3D-9A8B-4687-9BC4-24CDAE87BF70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87760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0413E1-0A9A-4AF6-9A3A-1D5C3C4F333C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44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rds.yahoo.com/_ylt=A0WTb_k5eQpLX0oAzU.jzbkF/SIG=12b656ear/EXP=1259063993/**http:/www.radicalvalley.com/Images/PICS/data-entry.jp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rds.yahoo.com/_ylt=A0WTb_mAeQpLX0oARYOjzbkF/SIG=125k3okcb/EXP=1259064064/**http:/www.kanati.com.ph/images/data_encoding.jpg" TargetMode="External"/><Relationship Id="rId2" Type="http://schemas.openxmlformats.org/officeDocument/2006/relationships/hyperlink" Target="http://stackoverflow.com/questions/384502/what-is-the-bit-size-of-long-on-64-bit-window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Types and 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Types, Primitive Types in C++, </a:t>
            </a:r>
            <a:br>
              <a:rPr lang="en-US" dirty="0" smtClean="0"/>
            </a:br>
            <a:r>
              <a:rPr lang="en-US" dirty="0" smtClean="0"/>
              <a:t>Variables – Declaration, Initialization, Scope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800600"/>
            <a:ext cx="4229101" cy="538568"/>
          </a:xfrm>
        </p:spPr>
        <p:txBody>
          <a:bodyPr/>
          <a:lstStyle/>
          <a:p>
            <a:r>
              <a:rPr lang="en-US" dirty="0" err="1" smtClean="0"/>
              <a:t>Telerik</a:t>
            </a:r>
            <a:r>
              <a:rPr lang="en-US" dirty="0" smtClean="0"/>
              <a:t> Software Academy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261581"/>
            <a:ext cx="1652517" cy="180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Текстов контейнер 6"/>
          <p:cNvSpPr>
            <a:spLocks noGrp="1"/>
          </p:cNvSpPr>
          <p:nvPr>
            <p:ph type="body" sz="quarter" idx="13"/>
          </p:nvPr>
        </p:nvSpPr>
        <p:spPr>
          <a:xfrm>
            <a:off x="457200" y="5334000"/>
            <a:ext cx="4038600" cy="451703"/>
          </a:xfrm>
        </p:spPr>
        <p:txBody>
          <a:bodyPr/>
          <a:lstStyle/>
          <a:p>
            <a:r>
              <a:rPr lang="en-US" dirty="0" smtClean="0"/>
              <a:t>Learning and Development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Types – Sizes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24644"/>
          </a:xfrm>
        </p:spPr>
        <p:txBody>
          <a:bodyPr/>
          <a:lstStyle/>
          <a:p>
            <a:r>
              <a:rPr lang="en-US" dirty="0" smtClean="0"/>
              <a:t>C</a:t>
            </a:r>
            <a:r>
              <a:rPr lang="en-US" dirty="0"/>
              <a:t>++ has no strict data type size on any type</a:t>
            </a:r>
          </a:p>
          <a:p>
            <a:pPr lvl="1"/>
            <a:r>
              <a:rPr lang="en-US" dirty="0"/>
              <a:t>Sizes determined by the system’s data types</a:t>
            </a:r>
          </a:p>
          <a:p>
            <a:pPr lvl="1"/>
            <a:r>
              <a:rPr lang="en-US" dirty="0"/>
              <a:t>i.e.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/>
              <a:t> may be 32, 64 or even 16 bits</a:t>
            </a:r>
          </a:p>
          <a:p>
            <a:r>
              <a:rPr lang="en-US" dirty="0" smtClean="0"/>
              <a:t>C</a:t>
            </a:r>
            <a:r>
              <a:rPr lang="en-US" dirty="0"/>
              <a:t>++ </a:t>
            </a:r>
            <a:r>
              <a:rPr lang="en-US" dirty="0" smtClean="0"/>
              <a:t>standards before C++11 only  guarantee: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Generally, using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/>
              <a:t> is the best option</a:t>
            </a:r>
          </a:p>
          <a:p>
            <a:pPr lvl="1"/>
            <a:endParaRPr lang="en-US" dirty="0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quarter" idx="11"/>
          </p:nvPr>
        </p:nvSpPr>
        <p:spPr>
          <a:xfrm>
            <a:off x="685800" y="3429000"/>
            <a:ext cx="7239000" cy="1938992"/>
          </a:xfrm>
        </p:spPr>
        <p:txBody>
          <a:bodyPr/>
          <a:lstStyle/>
          <a:p>
            <a:pPr defTabSz="274320"/>
            <a:r>
              <a:rPr lang="en-US" sz="2400" dirty="0"/>
              <a:t>sizeof(char</a:t>
            </a:r>
            <a:r>
              <a:rPr lang="en-US" sz="2400" dirty="0" smtClean="0"/>
              <a:t>)	&lt;=sizeof(short)</a:t>
            </a:r>
          </a:p>
          <a:p>
            <a:pPr defTabSz="274320"/>
            <a:r>
              <a:rPr lang="en-US" sz="2400" dirty="0" smtClean="0"/>
              <a:t>sizeof(short)	&lt;=sizeof(</a:t>
            </a:r>
            <a:r>
              <a:rPr lang="en-US" sz="2400" dirty="0" err="1" smtClean="0"/>
              <a:t>int</a:t>
            </a:r>
            <a:r>
              <a:rPr lang="en-US" sz="2400" dirty="0" smtClean="0"/>
              <a:t>) </a:t>
            </a:r>
          </a:p>
          <a:p>
            <a:pPr defTabSz="274320"/>
            <a:r>
              <a:rPr lang="en-US" sz="2400" dirty="0"/>
              <a:t>sizeof(</a:t>
            </a:r>
            <a:r>
              <a:rPr lang="en-US" sz="2400" dirty="0" err="1"/>
              <a:t>int</a:t>
            </a:r>
            <a:r>
              <a:rPr lang="en-US" sz="2400" dirty="0" smtClean="0"/>
              <a:t>)		&lt;=sizeof(long)</a:t>
            </a:r>
          </a:p>
          <a:p>
            <a:pPr defTabSz="274320"/>
            <a:r>
              <a:rPr lang="en-US" sz="2400" dirty="0"/>
              <a:t>sizeof(long</a:t>
            </a:r>
            <a:r>
              <a:rPr lang="en-US" sz="2400" dirty="0" smtClean="0"/>
              <a:t>) 	&lt;=sizeof(long long)</a:t>
            </a:r>
          </a:p>
          <a:p>
            <a:pPr defTabSz="274320"/>
            <a:r>
              <a:rPr lang="en-US" sz="2400" dirty="0" smtClean="0"/>
              <a:t>sizeof(char) == 1 //in bytes</a:t>
            </a:r>
            <a:endParaRPr lang="en-US" sz="24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419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Types – Char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works with two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3600" dirty="0" smtClean="0"/>
              <a:t> </a:t>
            </a:r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One for storing 8-bit numbers</a:t>
            </a:r>
          </a:p>
          <a:p>
            <a:pPr lvl="1"/>
            <a:r>
              <a:rPr lang="en-US" dirty="0" smtClean="0"/>
              <a:t>One for storing characters</a:t>
            </a:r>
          </a:p>
          <a:p>
            <a:r>
              <a:rPr lang="en-US" dirty="0" smtClean="0"/>
              <a:t>Writing simply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 smtClean="0"/>
              <a:t> invokes the character type</a:t>
            </a:r>
          </a:p>
          <a:p>
            <a:r>
              <a:rPr lang="en-US" dirty="0" smtClean="0"/>
              <a:t>If we need to store numbers</a:t>
            </a:r>
          </a:p>
          <a:p>
            <a:pPr lvl="1"/>
            <a:r>
              <a:rPr lang="en-US" dirty="0" smtClean="0"/>
              <a:t>Should write down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signed</a:t>
            </a:r>
            <a:r>
              <a:rPr lang="en-US" dirty="0" smtClean="0"/>
              <a:t>" or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unsigned</a:t>
            </a:r>
            <a:r>
              <a:rPr lang="en-US" dirty="0" smtClean="0"/>
              <a:t>" </a:t>
            </a:r>
          </a:p>
          <a:p>
            <a:pPr lvl="1"/>
            <a:r>
              <a:rPr lang="en-US" dirty="0" smtClean="0"/>
              <a:t>Tell the compiler we need char for numbers</a:t>
            </a:r>
          </a:p>
          <a:p>
            <a:r>
              <a:rPr lang="en-US" dirty="0" smtClean="0"/>
              <a:t>Note: don’t store numbers 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 smtClean="0"/>
              <a:t>, unless you have a very good reason</a:t>
            </a: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874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95401"/>
            <a:ext cx="7924800" cy="685800"/>
          </a:xfrm>
        </p:spPr>
        <p:txBody>
          <a:bodyPr/>
          <a:lstStyle/>
          <a:p>
            <a:r>
              <a:rPr lang="en-US" dirty="0" smtClean="0"/>
              <a:t>Using Integer </a:t>
            </a:r>
            <a:br>
              <a:rPr lang="en-US" dirty="0" smtClean="0"/>
            </a:br>
            <a:r>
              <a:rPr lang="en-US" dirty="0" smtClean="0"/>
              <a:t>and Symbol Types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438400"/>
            <a:ext cx="7924800" cy="569120"/>
          </a:xfrm>
        </p:spPr>
        <p:txBody>
          <a:bodyPr/>
          <a:lstStyle/>
          <a:p>
            <a:r>
              <a:rPr lang="en-US" sz="3600" dirty="0" smtClean="0"/>
              <a:t>Live Demo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0142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Type – </a:t>
            </a:r>
            <a:r>
              <a:rPr lang="en-US" dirty="0" err="1" smtClean="0"/>
              <a:t>bool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has a Boolean type</a:t>
            </a:r>
          </a:p>
          <a:p>
            <a:pPr lvl="1"/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 smtClean="0"/>
              <a:t> – a value which is either true or false</a:t>
            </a:r>
          </a:p>
          <a:p>
            <a:pPr lvl="1"/>
            <a:r>
              <a:rPr lang="en-US" dirty="0" smtClean="0"/>
              <a:t>Always takes up 1 byte</a:t>
            </a:r>
          </a:p>
          <a:p>
            <a:pPr lvl="2"/>
            <a:r>
              <a:rPr lang="en-US" dirty="0" smtClean="0"/>
              <a:t>1 bit would be enough, but memory is addressed per bytes, not per bit</a:t>
            </a:r>
          </a:p>
          <a:p>
            <a:pPr lvl="1"/>
            <a:r>
              <a:rPr lang="en-US" dirty="0" smtClean="0"/>
              <a:t>Takes true, false, or numeric values</a:t>
            </a:r>
          </a:p>
          <a:p>
            <a:pPr lvl="2"/>
            <a:r>
              <a:rPr lang="en-US" dirty="0" smtClean="0"/>
              <a:t>Any non-zero numeric value is interpreted as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n-US" dirty="0" smtClean="0"/>
              <a:t>Zero is interpreted as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406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95401"/>
            <a:ext cx="7924800" cy="685800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bool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438400"/>
            <a:ext cx="7924800" cy="569120"/>
          </a:xfrm>
        </p:spPr>
        <p:txBody>
          <a:bodyPr/>
          <a:lstStyle/>
          <a:p>
            <a:r>
              <a:rPr lang="en-US" sz="3600" dirty="0" smtClean="0"/>
              <a:t>Live Demo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6263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Floating-Point Types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Floating-Point numbers:</a:t>
            </a:r>
            <a:endParaRPr lang="en-US" dirty="0"/>
          </a:p>
          <a:p>
            <a:pPr lvl="1"/>
            <a:r>
              <a:rPr lang="en-US" dirty="0" smtClean="0"/>
              <a:t>Represent real numbers (approximations)</a:t>
            </a:r>
          </a:p>
          <a:p>
            <a:pPr lvl="2"/>
            <a:r>
              <a:rPr lang="en-US" dirty="0" smtClean="0"/>
              <a:t>2.3, 0.7, -Infinity, -1452342.2313, etc.</a:t>
            </a:r>
            <a:endParaRPr lang="en-US" dirty="0"/>
          </a:p>
          <a:p>
            <a:pPr lvl="1"/>
            <a:r>
              <a:rPr lang="en-US" dirty="0" smtClean="0"/>
              <a:t>Range </a:t>
            </a:r>
            <a:r>
              <a:rPr lang="en-US" dirty="0"/>
              <a:t>of values, depending </a:t>
            </a:r>
            <a:r>
              <a:rPr lang="en-US" dirty="0" smtClean="0"/>
              <a:t>on memory </a:t>
            </a:r>
            <a:r>
              <a:rPr lang="en-US" dirty="0"/>
              <a:t>used</a:t>
            </a:r>
          </a:p>
          <a:p>
            <a:pPr lvl="1"/>
            <a:r>
              <a:rPr lang="en-US" dirty="0" smtClean="0"/>
              <a:t>Accuracy, depending on memory used</a:t>
            </a:r>
          </a:p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427056"/>
              </p:ext>
            </p:extLst>
          </p:nvPr>
        </p:nvGraphicFramePr>
        <p:xfrm>
          <a:off x="304800" y="4114800"/>
          <a:ext cx="8534400" cy="2375600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1926868"/>
                <a:gridCol w="2340332"/>
                <a:gridCol w="838200"/>
                <a:gridCol w="3429000"/>
              </a:tblGrid>
              <a:tr h="181039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Name</a:t>
                      </a:r>
                    </a:p>
                  </a:txBody>
                  <a:tcPr marL="45260" marR="45260" marT="22630" marB="22630" anchor="ctr"/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effectLst/>
                        </a:rPr>
                        <a:t>Description</a:t>
                      </a:r>
                      <a:endParaRPr lang="en-US" sz="1600" dirty="0">
                        <a:effectLst/>
                      </a:endParaRPr>
                    </a:p>
                  </a:txBody>
                  <a:tcPr marL="45260" marR="45260" marT="22630" marB="2263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Size*</a:t>
                      </a:r>
                    </a:p>
                  </a:txBody>
                  <a:tcPr marL="45260" marR="45260" marT="22630" marB="2263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Range*</a:t>
                      </a:r>
                    </a:p>
                  </a:txBody>
                  <a:tcPr marL="45260" marR="45260" marT="22630" marB="22630" anchor="ctr"/>
                </a:tc>
              </a:tr>
              <a:tr h="316817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float</a:t>
                      </a:r>
                    </a:p>
                  </a:txBody>
                  <a:tcPr marL="45260" marR="45260" marT="22630" marB="22630" anchor="ctr"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Floating point number.</a:t>
                      </a:r>
                    </a:p>
                  </a:txBody>
                  <a:tcPr marL="45260" marR="45260" marT="22630" marB="22630" anchor="ctr"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4bytes</a:t>
                      </a:r>
                    </a:p>
                  </a:txBody>
                  <a:tcPr marL="45260" marR="45260" marT="22630" marB="22630" anchor="ctr"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dirty="0" smtClean="0"/>
                        <a:t>±1.5 × 10</a:t>
                      </a:r>
                      <a:r>
                        <a:rPr lang="en-US" sz="1600" baseline="30000" dirty="0" smtClean="0"/>
                        <a:t>−45</a:t>
                      </a:r>
                      <a:r>
                        <a:rPr lang="en-US" sz="1600" dirty="0" smtClean="0"/>
                        <a:t> to ±3.4 × 10</a:t>
                      </a:r>
                      <a:r>
                        <a:rPr lang="en-US" sz="1600" baseline="30000" dirty="0" smtClean="0"/>
                        <a:t>38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(~7 digits)</a:t>
                      </a:r>
                    </a:p>
                  </a:txBody>
                  <a:tcPr marL="45260" marR="45260" marT="22630" marB="22630" anchor="ctr"/>
                </a:tc>
              </a:tr>
              <a:tr h="356918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double</a:t>
                      </a:r>
                    </a:p>
                  </a:txBody>
                  <a:tcPr marL="45260" marR="45260" marT="22630" marB="22630" anchor="ctr"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Double precision floating point number.</a:t>
                      </a:r>
                    </a:p>
                  </a:txBody>
                  <a:tcPr marL="45260" marR="45260" marT="22630" marB="22630" anchor="ctr"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8bytes</a:t>
                      </a:r>
                    </a:p>
                  </a:txBody>
                  <a:tcPr marL="45260" marR="45260" marT="22630" marB="22630" anchor="ctr"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dirty="0" smtClean="0"/>
                        <a:t>±5.0 × 10</a:t>
                      </a:r>
                      <a:r>
                        <a:rPr lang="en-US" sz="1600" baseline="30000" dirty="0" smtClean="0"/>
                        <a:t>−324</a:t>
                      </a:r>
                      <a:r>
                        <a:rPr lang="en-US" sz="1600" dirty="0" smtClean="0"/>
                        <a:t> to ±1.7 × 10</a:t>
                      </a:r>
                      <a:r>
                        <a:rPr lang="en-US" sz="1600" baseline="30000" dirty="0" smtClean="0"/>
                        <a:t>308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(~15 digits)</a:t>
                      </a:r>
                    </a:p>
                  </a:txBody>
                  <a:tcPr marL="45260" marR="45260" marT="22630" marB="22630" anchor="ctr"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long double</a:t>
                      </a:r>
                    </a:p>
                  </a:txBody>
                  <a:tcPr marL="45260" marR="45260" marT="22630" marB="22630" anchor="ctr"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Long double precision floating point number.</a:t>
                      </a:r>
                    </a:p>
                  </a:txBody>
                  <a:tcPr marL="45260" marR="45260" marT="22630" marB="22630" anchor="ctr"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8bytes</a:t>
                      </a:r>
                    </a:p>
                  </a:txBody>
                  <a:tcPr marL="45260" marR="45260" marT="22630" marB="22630" anchor="ctr"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dirty="0" smtClean="0"/>
                        <a:t>±5.0 × 10</a:t>
                      </a:r>
                      <a:r>
                        <a:rPr lang="en-US" sz="1600" baseline="30000" dirty="0" smtClean="0"/>
                        <a:t>−324</a:t>
                      </a:r>
                      <a:r>
                        <a:rPr lang="en-US" sz="1600" dirty="0" smtClean="0"/>
                        <a:t> to ±1.7 × 10</a:t>
                      </a:r>
                      <a:r>
                        <a:rPr lang="en-US" sz="1600" baseline="30000" dirty="0" smtClean="0"/>
                        <a:t>308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(~15 digits)</a:t>
                      </a:r>
                    </a:p>
                  </a:txBody>
                  <a:tcPr marL="45260" marR="45260" marT="22630" marB="22630" anchor="ctr"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535238" y="1579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747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600200" y="76200"/>
            <a:ext cx="7315200" cy="838200"/>
          </a:xfrm>
        </p:spPr>
        <p:txBody>
          <a:bodyPr/>
          <a:lstStyle/>
          <a:p>
            <a:r>
              <a:rPr lang="en-US" sz="3800" dirty="0" smtClean="0"/>
              <a:t>Floating-Point Types – Explained</a:t>
            </a:r>
            <a:endParaRPr lang="en-US" sz="3800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389850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/>
              <a:t> – fast, lower-precision 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slower, </a:t>
            </a:r>
            <a:r>
              <a:rPr lang="en-US" dirty="0"/>
              <a:t>higher precision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endParaRPr lang="en-US" dirty="0"/>
          </a:p>
          <a:p>
            <a:pPr lvl="1"/>
            <a:r>
              <a:rPr lang="en-US" dirty="0"/>
              <a:t>High precision on some systems, not widely used</a:t>
            </a:r>
          </a:p>
          <a:p>
            <a:r>
              <a:rPr lang="en-US" dirty="0"/>
              <a:t>No guarantee on exact size (as with integers)</a:t>
            </a:r>
          </a:p>
          <a:p>
            <a:endParaRPr lang="en-US" dirty="0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quarter" idx="11"/>
          </p:nvPr>
        </p:nvSpPr>
        <p:spPr>
          <a:xfrm>
            <a:off x="304800" y="4419600"/>
            <a:ext cx="8610600" cy="533399"/>
          </a:xfrm>
        </p:spPr>
        <p:txBody>
          <a:bodyPr/>
          <a:lstStyle/>
          <a:p>
            <a:r>
              <a:rPr lang="en-US" sz="2400" dirty="0" smtClean="0"/>
              <a:t>sizeof(float)&lt;=sizeof(double)&lt;=sizeof(long double)</a:t>
            </a:r>
            <a:endParaRPr lang="en-US" sz="24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669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95401"/>
            <a:ext cx="7924800" cy="685800"/>
          </a:xfrm>
        </p:spPr>
        <p:txBody>
          <a:bodyPr/>
          <a:lstStyle/>
          <a:p>
            <a:r>
              <a:rPr lang="en-US" dirty="0" smtClean="0"/>
              <a:t>Using Floating-Point Types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097880"/>
            <a:ext cx="7924800" cy="569120"/>
          </a:xfrm>
        </p:spPr>
        <p:txBody>
          <a:bodyPr/>
          <a:lstStyle/>
          <a:p>
            <a:r>
              <a:rPr lang="en-US" sz="3600" dirty="0" smtClean="0"/>
              <a:t>Live Demo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9257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1955800"/>
            <a:ext cx="6480175" cy="1473200"/>
          </a:xfrm>
        </p:spPr>
        <p:txBody>
          <a:bodyPr/>
          <a:lstStyle/>
          <a:p>
            <a:pPr algn="l">
              <a:lnSpc>
                <a:spcPct val="110000"/>
              </a:lnSpc>
            </a:pPr>
            <a:r>
              <a:rPr lang="en-US" dirty="0"/>
              <a:t>Declaring And Using Variables</a:t>
            </a:r>
            <a:endParaRPr lang="bg-BG" dirty="0"/>
          </a:p>
        </p:txBody>
      </p:sp>
      <p:pic>
        <p:nvPicPr>
          <p:cNvPr id="40961" name="Picture 1" descr="C:\Temp\math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114800" y="3276600"/>
            <a:ext cx="4771875" cy="3320321"/>
          </a:xfrm>
          <a:prstGeom prst="roundRect">
            <a:avLst>
              <a:gd name="adj" fmla="val 37321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16916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Declaring Variables</a:t>
            </a:r>
            <a:endParaRPr lang="bg-BG"/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When declaring a variable we: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Specify its type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Specify its name (called identifier)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May give it an initial value</a:t>
            </a:r>
          </a:p>
          <a:p>
            <a:pPr>
              <a:spcBef>
                <a:spcPts val="1200"/>
              </a:spcBef>
            </a:pPr>
            <a:r>
              <a:rPr lang="en-US" dirty="0"/>
              <a:t>The syntax is the following: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60804" name="Rectangle 4"/>
          <p:cNvSpPr>
            <a:spLocks noChangeArrowheads="1"/>
          </p:cNvSpPr>
          <p:nvPr/>
        </p:nvSpPr>
        <p:spPr bwMode="auto">
          <a:xfrm>
            <a:off x="685800" y="4648200"/>
            <a:ext cx="77724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&lt;data_type&gt; &lt;identifier&gt; [= &lt;initialization&gt;];</a:t>
            </a:r>
          </a:p>
        </p:txBody>
      </p:sp>
      <p:sp>
        <p:nvSpPr>
          <p:cNvPr id="460805" name="Rectangle 5"/>
          <p:cNvSpPr>
            <a:spLocks noChangeArrowheads="1"/>
          </p:cNvSpPr>
          <p:nvPr/>
        </p:nvSpPr>
        <p:spPr bwMode="auto">
          <a:xfrm>
            <a:off x="685800" y="5927568"/>
            <a:ext cx="77724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height = 200;</a:t>
            </a:r>
          </a:p>
        </p:txBody>
      </p:sp>
    </p:spTree>
    <p:extLst>
      <p:ext uri="{BB962C8B-B14F-4D97-AF65-F5344CB8AC3E}">
        <p14:creationId xmlns:p14="http://schemas.microsoft.com/office/powerpoint/2010/main" val="12389540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 smtClean="0"/>
              <a:t>How computers work on data</a:t>
            </a:r>
            <a:endParaRPr lang="en-US" dirty="0" smtClean="0"/>
          </a:p>
          <a:p>
            <a:pPr lvl="1"/>
            <a:r>
              <a:rPr lang="en-US" dirty="0" smtClean="0"/>
              <a:t>Variables, example of using a variable in C++</a:t>
            </a:r>
          </a:p>
          <a:p>
            <a:pPr lvl="1"/>
            <a:r>
              <a:rPr lang="en-US" dirty="0"/>
              <a:t>What is a Data Type?</a:t>
            </a:r>
            <a:endParaRPr lang="en-US" dirty="0" smtClean="0"/>
          </a:p>
          <a:p>
            <a:pPr lvl="1"/>
            <a:r>
              <a:rPr lang="en-US" dirty="0" smtClean="0"/>
              <a:t>Identifiers </a:t>
            </a:r>
            <a:r>
              <a:rPr lang="en-US" dirty="0"/>
              <a:t>in C</a:t>
            </a:r>
            <a:r>
              <a:rPr lang="en-US" dirty="0" smtClean="0"/>
              <a:t>++</a:t>
            </a:r>
            <a:endParaRPr lang="en-US" dirty="0" smtClean="0"/>
          </a:p>
          <a:p>
            <a:r>
              <a:rPr lang="en-US" dirty="0" smtClean="0"/>
              <a:t>Primitive Data Types in C++</a:t>
            </a:r>
            <a:r>
              <a:rPr lang="bg-BG" dirty="0" smtClean="0"/>
              <a:t> </a:t>
            </a:r>
            <a:r>
              <a:rPr lang="en-US" dirty="0" smtClean="0"/>
              <a:t>and Using Them</a:t>
            </a:r>
          </a:p>
          <a:p>
            <a:r>
              <a:rPr lang="en-US" dirty="0" smtClean="0"/>
              <a:t>Declaring Variables in C++</a:t>
            </a:r>
          </a:p>
          <a:p>
            <a:pPr lvl="1"/>
            <a:r>
              <a:rPr lang="en-US" dirty="0"/>
              <a:t>Variable Scope</a:t>
            </a:r>
            <a:endParaRPr lang="en-US" dirty="0" smtClean="0"/>
          </a:p>
          <a:p>
            <a:r>
              <a:rPr lang="en-US" dirty="0" smtClean="0"/>
              <a:t>Initializing Variables in C++</a:t>
            </a:r>
          </a:p>
          <a:p>
            <a:pPr lvl="1"/>
            <a:r>
              <a:rPr lang="en-US" dirty="0" smtClean="0"/>
              <a:t>Default values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Identifiers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names are called identifiers</a:t>
            </a:r>
          </a:p>
          <a:p>
            <a:r>
              <a:rPr lang="en-US" dirty="0" smtClean="0"/>
              <a:t>All "words" in a language are identifiers</a:t>
            </a:r>
          </a:p>
          <a:p>
            <a:pPr lvl="1"/>
            <a:r>
              <a:rPr lang="en-US" dirty="0" smtClean="0"/>
              <a:t>Data types</a:t>
            </a:r>
          </a:p>
          <a:p>
            <a:pPr lvl="1"/>
            <a:r>
              <a:rPr lang="en-US" dirty="0" smtClean="0"/>
              <a:t>Operators</a:t>
            </a:r>
          </a:p>
          <a:p>
            <a:pPr lvl="1"/>
            <a:r>
              <a:rPr lang="en-US" dirty="0" smtClean="0"/>
              <a:t>Functions</a:t>
            </a:r>
          </a:p>
          <a:p>
            <a:r>
              <a:rPr lang="en-US" dirty="0" smtClean="0"/>
              <a:t>Identifiers in C++ are case-sensitive</a:t>
            </a:r>
          </a:p>
          <a:p>
            <a:pPr lvl="1"/>
            <a:r>
              <a:rPr lang="en-US" dirty="0" err="1" smtClean="0"/>
              <a:t>THis</a:t>
            </a:r>
            <a:r>
              <a:rPr lang="en-US" dirty="0" smtClean="0"/>
              <a:t> != THIS != this</a:t>
            </a:r>
          </a:p>
          <a:p>
            <a:pPr lvl="1"/>
            <a:r>
              <a:rPr lang="en-US" dirty="0" smtClean="0"/>
              <a:t>(the last being a reserved keyword)</a:t>
            </a:r>
          </a:p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240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Identifiers in C++ (1)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identifiers</a:t>
            </a:r>
          </a:p>
          <a:p>
            <a:pPr lvl="1"/>
            <a:r>
              <a:rPr lang="en-US" dirty="0" smtClean="0"/>
              <a:t>One or more letters, digits or underscores</a:t>
            </a:r>
          </a:p>
          <a:p>
            <a:pPr lvl="1"/>
            <a:r>
              <a:rPr lang="en-US" dirty="0" smtClean="0"/>
              <a:t>Start with a letter or underscore</a:t>
            </a:r>
          </a:p>
          <a:p>
            <a:pPr lvl="2"/>
            <a:r>
              <a:rPr lang="en-US" dirty="0" smtClean="0"/>
              <a:t>Avoid starting underscores &amp; double underscores</a:t>
            </a:r>
          </a:p>
          <a:p>
            <a:pPr lvl="2"/>
            <a:r>
              <a:rPr lang="en-US" dirty="0" smtClean="0"/>
              <a:t>May be compiler-reserved</a:t>
            </a:r>
          </a:p>
          <a:p>
            <a:pPr lvl="1"/>
            <a:endParaRPr lang="en-US" dirty="0" smtClean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155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Identifiers in C++ (2)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identifiers</a:t>
            </a:r>
          </a:p>
          <a:p>
            <a:pPr lvl="1"/>
            <a:r>
              <a:rPr lang="en-US" dirty="0" smtClean="0"/>
              <a:t>Can’t </a:t>
            </a:r>
            <a:r>
              <a:rPr lang="en-US" dirty="0"/>
              <a:t>be a standard reserved keyword</a:t>
            </a:r>
          </a:p>
          <a:p>
            <a:pPr lvl="1"/>
            <a:r>
              <a:rPr lang="en-US" dirty="0"/>
              <a:t>Can’t be a name of operator representations</a:t>
            </a:r>
          </a:p>
          <a:p>
            <a:pPr lvl="1"/>
            <a:r>
              <a:rPr lang="en-US" dirty="0"/>
              <a:t>Can’t be a reserved compiler keyword</a:t>
            </a:r>
          </a:p>
          <a:p>
            <a:pPr lvl="2"/>
            <a:r>
              <a:rPr lang="en-US" dirty="0"/>
              <a:t>Some compilers reserve their own keywords</a:t>
            </a:r>
          </a:p>
          <a:p>
            <a:r>
              <a:rPr lang="en-US" dirty="0"/>
              <a:t>Bad C++ identifiers are detected </a:t>
            </a:r>
            <a:r>
              <a:rPr lang="en-US" dirty="0" smtClean="0"/>
              <a:t>compile-time</a:t>
            </a:r>
          </a:p>
          <a:p>
            <a:pPr lvl="1"/>
            <a:r>
              <a:rPr lang="en-US" dirty="0" smtClean="0"/>
              <a:t>Don’t need to remember all rules</a:t>
            </a:r>
          </a:p>
          <a:p>
            <a:pPr lvl="1"/>
            <a:r>
              <a:rPr lang="en-US" dirty="0" smtClean="0"/>
              <a:t>Compiler will warn you about errors</a:t>
            </a:r>
            <a:endParaRPr lang="en-US" dirty="0"/>
          </a:p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95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Identifiers in C++ (3)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09200"/>
          </a:xfrm>
        </p:spPr>
        <p:txBody>
          <a:bodyPr/>
          <a:lstStyle/>
          <a:p>
            <a:pPr>
              <a:spcAft>
                <a:spcPts val="25800"/>
              </a:spcAft>
            </a:pPr>
            <a:r>
              <a:rPr lang="en-US" dirty="0" smtClean="0"/>
              <a:t>Standard reserved identifiers in C++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Reserved identifiers for alternate operator representations (not always reserved)</a:t>
            </a:r>
          </a:p>
          <a:p>
            <a:pPr>
              <a:spcAft>
                <a:spcPts val="27600"/>
              </a:spcAft>
            </a:pPr>
            <a:endParaRPr lang="en-US" dirty="0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quarter" idx="11"/>
          </p:nvPr>
        </p:nvSpPr>
        <p:spPr>
          <a:xfrm>
            <a:off x="533400" y="1600200"/>
            <a:ext cx="8077200" cy="3170099"/>
          </a:xfrm>
        </p:spPr>
        <p:txBody>
          <a:bodyPr/>
          <a:lstStyle/>
          <a:p>
            <a:r>
              <a:rPr lang="en-US" dirty="0" err="1"/>
              <a:t>asm</a:t>
            </a:r>
            <a:r>
              <a:rPr lang="en-US" dirty="0"/>
              <a:t>, </a:t>
            </a:r>
            <a:r>
              <a:rPr lang="en-US" dirty="0" smtClean="0"/>
              <a:t>auto</a:t>
            </a:r>
            <a:r>
              <a:rPr lang="en-US" dirty="0"/>
              <a:t>, </a:t>
            </a:r>
            <a:r>
              <a:rPr lang="en-US" dirty="0" err="1"/>
              <a:t>bool</a:t>
            </a:r>
            <a:r>
              <a:rPr lang="en-US" dirty="0"/>
              <a:t>, break, case, catch, char, class, </a:t>
            </a:r>
            <a:r>
              <a:rPr lang="en-US" dirty="0" err="1"/>
              <a:t>const</a:t>
            </a:r>
            <a:r>
              <a:rPr lang="en-US" dirty="0"/>
              <a:t>, </a:t>
            </a:r>
            <a:r>
              <a:rPr lang="en-US" dirty="0" err="1"/>
              <a:t>const_cast</a:t>
            </a:r>
            <a:r>
              <a:rPr lang="en-US" dirty="0"/>
              <a:t>, continue, default, delete, do, double, </a:t>
            </a:r>
            <a:r>
              <a:rPr lang="en-US" dirty="0" err="1"/>
              <a:t>dynamic_cast</a:t>
            </a:r>
            <a:r>
              <a:rPr lang="en-US" dirty="0"/>
              <a:t>, else, </a:t>
            </a:r>
            <a:r>
              <a:rPr lang="en-US" dirty="0" err="1"/>
              <a:t>enum</a:t>
            </a:r>
            <a:r>
              <a:rPr lang="en-US" dirty="0"/>
              <a:t>, explicit, export, extern, false, float, for, friend, </a:t>
            </a:r>
            <a:r>
              <a:rPr lang="en-US" dirty="0" err="1"/>
              <a:t>goto</a:t>
            </a:r>
            <a:r>
              <a:rPr lang="en-US" dirty="0"/>
              <a:t>, if, inline, </a:t>
            </a:r>
            <a:r>
              <a:rPr lang="en-US" dirty="0" err="1"/>
              <a:t>int</a:t>
            </a:r>
            <a:r>
              <a:rPr lang="en-US" dirty="0"/>
              <a:t>, long, mutable, namespace, new, operator, private, protected, public, register, </a:t>
            </a:r>
            <a:r>
              <a:rPr lang="en-US" dirty="0" err="1"/>
              <a:t>reinterpret_cast</a:t>
            </a:r>
            <a:r>
              <a:rPr lang="en-US" dirty="0"/>
              <a:t>, return, short, signed, sizeof, static, </a:t>
            </a:r>
            <a:r>
              <a:rPr lang="en-US" dirty="0" err="1"/>
              <a:t>static_cast</a:t>
            </a:r>
            <a:r>
              <a:rPr lang="en-US" dirty="0"/>
              <a:t>, </a:t>
            </a:r>
            <a:r>
              <a:rPr lang="en-US" dirty="0" err="1"/>
              <a:t>struct</a:t>
            </a:r>
            <a:r>
              <a:rPr lang="en-US" dirty="0"/>
              <a:t>, switch, template, this, throw, true, try, </a:t>
            </a:r>
            <a:r>
              <a:rPr lang="en-US" dirty="0" err="1"/>
              <a:t>typedef</a:t>
            </a:r>
            <a:r>
              <a:rPr lang="en-US" dirty="0"/>
              <a:t>, </a:t>
            </a:r>
            <a:r>
              <a:rPr lang="en-US" dirty="0" err="1"/>
              <a:t>typeid</a:t>
            </a:r>
            <a:r>
              <a:rPr lang="en-US" dirty="0"/>
              <a:t>, </a:t>
            </a:r>
            <a:r>
              <a:rPr lang="en-US" dirty="0" err="1"/>
              <a:t>typename</a:t>
            </a:r>
            <a:r>
              <a:rPr lang="en-US" dirty="0"/>
              <a:t>, union, unsigned, using, virtual, void, volatile, </a:t>
            </a:r>
            <a:r>
              <a:rPr lang="en-US" dirty="0" err="1"/>
              <a:t>wchar_t</a:t>
            </a:r>
            <a:r>
              <a:rPr lang="en-US" dirty="0"/>
              <a:t>, while 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7" name="Текстов контейнер 3"/>
          <p:cNvSpPr txBox="1">
            <a:spLocks/>
          </p:cNvSpPr>
          <p:nvPr/>
        </p:nvSpPr>
        <p:spPr>
          <a:xfrm>
            <a:off x="609600" y="5943600"/>
            <a:ext cx="80772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and, </a:t>
            </a:r>
            <a:r>
              <a:rPr lang="en-US" dirty="0" err="1"/>
              <a:t>and_eq</a:t>
            </a:r>
            <a:r>
              <a:rPr lang="en-US" dirty="0"/>
              <a:t>, </a:t>
            </a:r>
            <a:r>
              <a:rPr lang="en-US" dirty="0" err="1"/>
              <a:t>bitand</a:t>
            </a:r>
            <a:r>
              <a:rPr lang="en-US" dirty="0"/>
              <a:t>, </a:t>
            </a:r>
            <a:r>
              <a:rPr lang="en-US" dirty="0" err="1"/>
              <a:t>bitor</a:t>
            </a:r>
            <a:r>
              <a:rPr lang="en-US" dirty="0"/>
              <a:t>, </a:t>
            </a:r>
            <a:r>
              <a:rPr lang="en-US" dirty="0" err="1"/>
              <a:t>compl</a:t>
            </a:r>
            <a:r>
              <a:rPr lang="en-US" dirty="0"/>
              <a:t>, not, </a:t>
            </a:r>
            <a:r>
              <a:rPr lang="en-US" dirty="0" err="1"/>
              <a:t>not_eq</a:t>
            </a:r>
            <a:r>
              <a:rPr lang="en-US" dirty="0"/>
              <a:t>, or, </a:t>
            </a:r>
            <a:r>
              <a:rPr lang="en-US" dirty="0" err="1"/>
              <a:t>or_eq</a:t>
            </a:r>
            <a:r>
              <a:rPr lang="en-US" dirty="0"/>
              <a:t>, </a:t>
            </a:r>
            <a:r>
              <a:rPr lang="en-US" dirty="0" err="1"/>
              <a:t>xor</a:t>
            </a:r>
            <a:r>
              <a:rPr lang="en-US" dirty="0"/>
              <a:t>, </a:t>
            </a:r>
            <a:r>
              <a:rPr lang="en-US" dirty="0" err="1"/>
              <a:t>xor_eq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53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Identifiers – Examples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0"/>
            <a:ext cx="8496300" cy="5486400"/>
          </a:xfrm>
        </p:spPr>
        <p:txBody>
          <a:bodyPr/>
          <a:lstStyle/>
          <a:p>
            <a:r>
              <a:rPr lang="en-US" sz="3000" dirty="0" smtClean="0"/>
              <a:t>Examples of </a:t>
            </a:r>
            <a:r>
              <a:rPr lang="en-US" sz="3000" dirty="0"/>
              <a:t>correct identifiers</a:t>
            </a:r>
            <a:r>
              <a:rPr lang="en-US" sz="3000" dirty="0" smtClean="0"/>
              <a:t>:</a:t>
            </a:r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pPr>
              <a:spcBef>
                <a:spcPts val="2400"/>
              </a:spcBef>
            </a:pPr>
            <a:r>
              <a:rPr lang="en-US" sz="3000" dirty="0" smtClean="0"/>
              <a:t>Examples of incorrect identifiers:</a:t>
            </a:r>
            <a:endParaRPr lang="en-US" sz="30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684213" y="5694307"/>
            <a:ext cx="7775575" cy="701731"/>
          </a:xfrm>
          <a:prstGeom prst="rect">
            <a:avLst/>
          </a:prstGeom>
          <a:solidFill>
            <a:schemeClr val="accent1">
              <a:lumMod val="40000"/>
              <a:lumOff val="60000"/>
              <a:alpha val="15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new;	</a:t>
            </a:r>
            <a:r>
              <a:rPr lang="en-US" sz="1800" b="1" noProof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new </a:t>
            </a:r>
            <a:r>
              <a:rPr lang="en-US" sz="1800" b="1" noProof="1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a keyword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1800" b="1" noProof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2Pac;</a:t>
            </a:r>
            <a:r>
              <a:rPr lang="en-US" sz="1800" b="1" noProof="1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b="1" noProof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</a:t>
            </a:r>
            <a:r>
              <a:rPr lang="en-US" sz="1800" b="1" noProof="1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 with a digit</a:t>
            </a:r>
          </a:p>
        </p:txBody>
      </p:sp>
      <p:sp>
        <p:nvSpPr>
          <p:cNvPr id="521221" name="Rectangle 5"/>
          <p:cNvSpPr>
            <a:spLocks noChangeArrowheads="1"/>
          </p:cNvSpPr>
          <p:nvPr/>
        </p:nvSpPr>
        <p:spPr bwMode="auto">
          <a:xfrm>
            <a:off x="684213" y="1595438"/>
            <a:ext cx="7775575" cy="28377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New = 2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Here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is capital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_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2Pac; // This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identifiers begins with _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greeting = "Hello"; 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100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Undescriptive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numberOfClients = 100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Descriptive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Overdescriptive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identifier: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numberOfPrivateClientOfTheFirm = 100;</a:t>
            </a:r>
          </a:p>
        </p:txBody>
      </p:sp>
    </p:spTree>
    <p:extLst>
      <p:ext uri="{BB962C8B-B14F-4D97-AF65-F5344CB8AC3E}">
        <p14:creationId xmlns:p14="http://schemas.microsoft.com/office/powerpoint/2010/main" val="14116820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95401"/>
            <a:ext cx="7924800" cy="685800"/>
          </a:xfrm>
        </p:spPr>
        <p:txBody>
          <a:bodyPr/>
          <a:lstStyle/>
          <a:p>
            <a:r>
              <a:rPr lang="en-US" dirty="0" smtClean="0"/>
              <a:t>Valid C++ Identifiers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097880"/>
            <a:ext cx="7924800" cy="569120"/>
          </a:xfrm>
        </p:spPr>
        <p:txBody>
          <a:bodyPr/>
          <a:lstStyle/>
          <a:p>
            <a:r>
              <a:rPr lang="en-US" sz="3600" dirty="0" smtClean="0"/>
              <a:t>Live Demo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5485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Scope of a variable</a:t>
            </a:r>
          </a:p>
          <a:p>
            <a:pPr lvl="1"/>
            <a:r>
              <a:rPr lang="en-US" dirty="0" smtClean="0"/>
              <a:t>Lines in code, where the identifier is valid</a:t>
            </a:r>
          </a:p>
          <a:p>
            <a:pPr lvl="1"/>
            <a:r>
              <a:rPr lang="en-US" dirty="0" smtClean="0"/>
              <a:t>i.e. "where the variable is still alive"</a:t>
            </a:r>
          </a:p>
          <a:p>
            <a:r>
              <a:rPr lang="en-US" dirty="0" smtClean="0"/>
              <a:t>Two kinds of scope in C++</a:t>
            </a:r>
          </a:p>
          <a:p>
            <a:pPr lvl="1"/>
            <a:r>
              <a:rPr lang="en-US" dirty="0" smtClean="0"/>
              <a:t>Global (almost) – the variable is visible and usable by all functions in the program</a:t>
            </a:r>
          </a:p>
          <a:p>
            <a:pPr lvl="1"/>
            <a:r>
              <a:rPr lang="en-US" dirty="0" smtClean="0"/>
              <a:t>Local – the variable is visible and usable only in the current block</a:t>
            </a:r>
          </a:p>
          <a:p>
            <a:pPr lvl="2"/>
            <a:r>
              <a:rPr lang="en-US" dirty="0" smtClean="0"/>
              <a:t>i.e. in the inner-most { … } </a:t>
            </a:r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6202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4688463"/>
          </a:xfrm>
        </p:spPr>
        <p:txBody>
          <a:bodyPr/>
          <a:lstStyle/>
          <a:p>
            <a:r>
              <a:rPr lang="en-US" dirty="0"/>
              <a:t>Making a local </a:t>
            </a:r>
            <a:r>
              <a:rPr lang="en-US" dirty="0" smtClean="0"/>
              <a:t>variable – declare it </a:t>
            </a:r>
            <a:r>
              <a:rPr lang="en-US" dirty="0"/>
              <a:t>in a </a:t>
            </a:r>
            <a:r>
              <a:rPr lang="en-US" dirty="0" smtClean="0"/>
              <a:t>block</a:t>
            </a:r>
          </a:p>
          <a:p>
            <a:pPr lvl="1"/>
            <a:endParaRPr lang="en-US" dirty="0"/>
          </a:p>
          <a:p>
            <a:pPr marL="357188" lvl="1" indent="0">
              <a:buNone/>
            </a:pPr>
            <a:endParaRPr lang="en-US" dirty="0"/>
          </a:p>
          <a:p>
            <a:r>
              <a:rPr lang="en-US" dirty="0" smtClean="0"/>
              <a:t>Making a global variable – declare outside any function or class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quarter" idx="11"/>
          </p:nvPr>
        </p:nvSpPr>
        <p:spPr>
          <a:xfrm>
            <a:off x="685800" y="1495961"/>
            <a:ext cx="6248400" cy="1323439"/>
          </a:xfrm>
        </p:spPr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main() {</a:t>
            </a:r>
          </a:p>
          <a:p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 = 5; //local variable</a:t>
            </a:r>
          </a:p>
          <a:p>
            <a:r>
              <a:rPr lang="en-US" dirty="0"/>
              <a:t>	</a:t>
            </a:r>
            <a:r>
              <a:rPr lang="en-US" dirty="0" smtClean="0"/>
              <a:t>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6" name="Текстов контейнер 3"/>
          <p:cNvSpPr txBox="1">
            <a:spLocks/>
          </p:cNvSpPr>
          <p:nvPr/>
        </p:nvSpPr>
        <p:spPr>
          <a:xfrm>
            <a:off x="685800" y="3925431"/>
            <a:ext cx="62484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a = 5; </a:t>
            </a:r>
            <a:r>
              <a:rPr lang="en-US" dirty="0" smtClean="0"/>
              <a:t>//global </a:t>
            </a:r>
            <a:r>
              <a:rPr lang="en-US" dirty="0"/>
              <a:t>variable</a:t>
            </a:r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a++;</a:t>
            </a:r>
          </a:p>
          <a:p>
            <a:r>
              <a:rPr lang="en-US" dirty="0" smtClean="0"/>
              <a:t>	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8823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924800" cy="685800"/>
          </a:xfrm>
        </p:spPr>
        <p:txBody>
          <a:bodyPr/>
          <a:lstStyle/>
          <a:p>
            <a:r>
              <a:rPr lang="en-US" dirty="0" smtClean="0"/>
              <a:t>Initializing 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514600"/>
            <a:ext cx="7924800" cy="569120"/>
          </a:xfrm>
        </p:spPr>
        <p:txBody>
          <a:bodyPr/>
          <a:lstStyle/>
          <a:p>
            <a:r>
              <a:rPr lang="en-US" dirty="0" smtClean="0"/>
              <a:t>Ways to initialize, Default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35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Variables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4801314"/>
          </a:xfrm>
        </p:spPr>
        <p:txBody>
          <a:bodyPr/>
          <a:lstStyle/>
          <a:p>
            <a:r>
              <a:rPr lang="en-US" dirty="0"/>
              <a:t>C++ supports two ways of initializing</a:t>
            </a:r>
          </a:p>
          <a:p>
            <a:pPr lvl="1"/>
            <a:r>
              <a:rPr lang="en-US" dirty="0"/>
              <a:t>Through the assignment operator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Through calling the type constructor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Both ways are equivalent in the case of primitives</a:t>
            </a:r>
          </a:p>
          <a:p>
            <a:endParaRPr lang="en-US" dirty="0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quarter" idx="11"/>
          </p:nvPr>
        </p:nvSpPr>
        <p:spPr>
          <a:xfrm>
            <a:off x="914400" y="2209800"/>
            <a:ext cx="1676400" cy="400110"/>
          </a:xfrm>
        </p:spPr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a = 5;</a:t>
            </a:r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" name="Текстов контейнер 3"/>
          <p:cNvSpPr txBox="1">
            <a:spLocks/>
          </p:cNvSpPr>
          <p:nvPr/>
        </p:nvSpPr>
        <p:spPr>
          <a:xfrm>
            <a:off x="914400" y="3486090"/>
            <a:ext cx="1676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int</a:t>
            </a:r>
            <a:r>
              <a:rPr lang="en-US" dirty="0" smtClean="0"/>
              <a:t> a (5);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539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924800" cy="685800"/>
          </a:xfrm>
        </p:spPr>
        <p:txBody>
          <a:bodyPr/>
          <a:lstStyle/>
          <a:p>
            <a:r>
              <a:rPr lang="en-US" dirty="0" smtClean="0"/>
              <a:t>How Computers </a:t>
            </a:r>
            <a:br>
              <a:rPr lang="en-US" dirty="0" smtClean="0"/>
            </a:br>
            <a:r>
              <a:rPr lang="en-US" dirty="0" smtClean="0"/>
              <a:t>Work on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514600"/>
            <a:ext cx="7924800" cy="569120"/>
          </a:xfrm>
        </p:spPr>
        <p:txBody>
          <a:bodyPr/>
          <a:lstStyle/>
          <a:p>
            <a:r>
              <a:rPr lang="en-US" dirty="0" smtClean="0"/>
              <a:t>Variables,  Using variables in C++, Identifiers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Variables – Defaults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4134465"/>
          </a:xfrm>
        </p:spPr>
        <p:txBody>
          <a:bodyPr/>
          <a:lstStyle/>
          <a:p>
            <a:pPr>
              <a:spcAft>
                <a:spcPts val="4200"/>
              </a:spcAft>
            </a:pPr>
            <a:r>
              <a:rPr lang="en-US" dirty="0" smtClean="0"/>
              <a:t>What happens to uninitialized variables?</a:t>
            </a:r>
          </a:p>
          <a:p>
            <a:r>
              <a:rPr lang="en-US" dirty="0" smtClean="0"/>
              <a:t>C++ allows operating on uninitialized variables</a:t>
            </a:r>
          </a:p>
          <a:p>
            <a:pPr lvl="1"/>
            <a:r>
              <a:rPr lang="en-US" dirty="0" smtClean="0"/>
              <a:t>Actually variables get initialized sometimes</a:t>
            </a:r>
          </a:p>
          <a:p>
            <a:pPr lvl="1"/>
            <a:r>
              <a:rPr lang="en-US" dirty="0" smtClean="0"/>
              <a:t>Even if not initialized, variables get values</a:t>
            </a:r>
          </a:p>
          <a:p>
            <a:pPr lvl="2"/>
            <a:r>
              <a:rPr lang="en-US" dirty="0" smtClean="0"/>
              <a:t>Whatever was in that part of memory</a:t>
            </a:r>
          </a:p>
          <a:p>
            <a:pPr lvl="2"/>
            <a:r>
              <a:rPr lang="en-US" dirty="0" smtClean="0"/>
              <a:t>Where the variable is placed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quarter" idx="11"/>
          </p:nvPr>
        </p:nvSpPr>
        <p:spPr>
          <a:xfrm>
            <a:off x="762000" y="1524000"/>
            <a:ext cx="4038600" cy="439541"/>
          </a:xfrm>
        </p:spPr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a; </a:t>
            </a:r>
            <a:r>
              <a:rPr lang="en-US" dirty="0" err="1" smtClean="0"/>
              <a:t>cout</a:t>
            </a:r>
            <a:r>
              <a:rPr lang="en-US" dirty="0" smtClean="0"/>
              <a:t> &lt;&lt; a;</a:t>
            </a:r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13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Variables – Defaults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21997"/>
          </a:xfrm>
        </p:spPr>
        <p:txBody>
          <a:bodyPr/>
          <a:lstStyle/>
          <a:p>
            <a:r>
              <a:rPr lang="en-US" dirty="0"/>
              <a:t>Initialization </a:t>
            </a:r>
            <a:r>
              <a:rPr lang="en-US" dirty="0" smtClean="0"/>
              <a:t>depends on </a:t>
            </a:r>
            <a:r>
              <a:rPr lang="en-US" dirty="0"/>
              <a:t>the variable scope</a:t>
            </a:r>
          </a:p>
          <a:p>
            <a:r>
              <a:rPr lang="en-US" dirty="0"/>
              <a:t>If the variable is global </a:t>
            </a:r>
            <a:endParaRPr lang="en-US" dirty="0" smtClean="0"/>
          </a:p>
          <a:p>
            <a:pPr lvl="1"/>
            <a:r>
              <a:rPr lang="en-US" dirty="0" smtClean="0"/>
              <a:t>Initialized to default </a:t>
            </a:r>
            <a:r>
              <a:rPr lang="en-US" dirty="0"/>
              <a:t>type value</a:t>
            </a:r>
          </a:p>
          <a:p>
            <a:pPr lvl="1"/>
            <a:r>
              <a:rPr lang="en-US" dirty="0"/>
              <a:t>E.g. for integers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</a:p>
          <a:p>
            <a:r>
              <a:rPr lang="en-US" dirty="0"/>
              <a:t>If the variable is </a:t>
            </a:r>
            <a:r>
              <a:rPr lang="en-US" dirty="0" smtClean="0"/>
              <a:t>local</a:t>
            </a:r>
          </a:p>
          <a:p>
            <a:pPr lvl="1"/>
            <a:r>
              <a:rPr lang="en-US" dirty="0" smtClean="0"/>
              <a:t>Undefined </a:t>
            </a:r>
            <a:r>
              <a:rPr lang="en-US" dirty="0"/>
              <a:t>in standard</a:t>
            </a:r>
          </a:p>
          <a:p>
            <a:pPr lvl="1"/>
            <a:r>
              <a:rPr lang="en-US" dirty="0"/>
              <a:t>Usually garbage </a:t>
            </a:r>
            <a:r>
              <a:rPr lang="en-US" dirty="0" smtClean="0"/>
              <a:t>values from memory</a:t>
            </a:r>
          </a:p>
          <a:p>
            <a:pPr lvl="1"/>
            <a:r>
              <a:rPr lang="en-US" dirty="0" smtClean="0"/>
              <a:t>Whatever values in memory marked free</a:t>
            </a:r>
            <a:endParaRPr lang="en-US" dirty="0"/>
          </a:p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2609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95401"/>
            <a:ext cx="7924800" cy="685800"/>
          </a:xfrm>
        </p:spPr>
        <p:txBody>
          <a:bodyPr/>
          <a:lstStyle/>
          <a:p>
            <a:r>
              <a:rPr lang="en-US" dirty="0" smtClean="0"/>
              <a:t>Initializing Variables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097880"/>
            <a:ext cx="7924800" cy="569120"/>
          </a:xfrm>
        </p:spPr>
        <p:txBody>
          <a:bodyPr/>
          <a:lstStyle/>
          <a:p>
            <a:r>
              <a:rPr lang="en-US" sz="3600" dirty="0" smtClean="0"/>
              <a:t>Live Demo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9635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and Variables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Computing Works?</a:t>
            </a:r>
            <a:endParaRPr lang="bg-BG"/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8351838" cy="5329237"/>
          </a:xfrm>
        </p:spPr>
        <p:txBody>
          <a:bodyPr/>
          <a:lstStyle/>
          <a:p>
            <a:r>
              <a:rPr lang="en-US" sz="3000" dirty="0"/>
              <a:t>Computers are machines that process data</a:t>
            </a:r>
          </a:p>
          <a:p>
            <a:pPr lvl="1"/>
            <a:r>
              <a:rPr lang="en-US" sz="2800" dirty="0"/>
              <a:t>Data is stored in the computer memory in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variables</a:t>
            </a:r>
          </a:p>
          <a:p>
            <a:pPr lvl="1"/>
            <a:r>
              <a:rPr lang="en-US" sz="2800" dirty="0"/>
              <a:t>Variables have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name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type </a:t>
            </a:r>
            <a:r>
              <a:rPr lang="en-US" sz="2800" dirty="0"/>
              <a:t>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</a:t>
            </a:r>
          </a:p>
          <a:p>
            <a:r>
              <a:rPr lang="en-US" sz="3000" dirty="0"/>
              <a:t>Example of variable definition and assignment in </a:t>
            </a:r>
            <a:r>
              <a:rPr lang="en-US" sz="3000" dirty="0" smtClean="0"/>
              <a:t>C++</a:t>
            </a:r>
            <a:endParaRPr lang="bg-BG" sz="3000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2743200" y="5257800"/>
            <a:ext cx="3675062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 = 5;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478466" y="5029200"/>
            <a:ext cx="1904999" cy="527804"/>
          </a:xfrm>
          <a:prstGeom prst="wedgeRoundRectCallout">
            <a:avLst>
              <a:gd name="adj1" fmla="val 72797"/>
              <a:gd name="adj2" fmla="val 3116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Data type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3429000" y="4419600"/>
            <a:ext cx="3352800" cy="527804"/>
          </a:xfrm>
          <a:prstGeom prst="wedgeRoundRectCallout">
            <a:avLst>
              <a:gd name="adj1" fmla="val -41311"/>
              <a:gd name="adj2" fmla="val 12602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Variable name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2895600" y="5949196"/>
            <a:ext cx="3048000" cy="527804"/>
          </a:xfrm>
          <a:prstGeom prst="wedgeRoundRectCallout">
            <a:avLst>
              <a:gd name="adj1" fmla="val -2299"/>
              <a:gd name="adj2" fmla="val -12428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Variable value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1496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3" grpId="0" animBg="1"/>
      <p:bldP spid="560134" grpId="0" animBg="1"/>
      <p:bldP spid="5601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Type?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type</a:t>
            </a:r>
            <a:r>
              <a:rPr lang="en-US" dirty="0"/>
              <a:t>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Is a domain of values of similar characteristics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Defines the type of information stored in the computer memory (in a variable)</a:t>
            </a:r>
          </a:p>
          <a:p>
            <a:pPr>
              <a:spcBef>
                <a:spcPts val="1200"/>
              </a:spcBef>
            </a:pPr>
            <a:r>
              <a:rPr lang="en-US" dirty="0"/>
              <a:t>Examples: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Positive integers: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/>
              <a:t>Alphabetical characters: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Days of week: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Monday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Tuesday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77826" name="Picture 2" descr="View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010400" y="4196674"/>
            <a:ext cx="1600200" cy="21279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268357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Characteristics</a:t>
            </a:r>
          </a:p>
        </p:txBody>
      </p:sp>
      <p:sp>
        <p:nvSpPr>
          <p:cNvPr id="506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A data type has: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Name (</a:t>
            </a:r>
            <a:r>
              <a:rPr lang="en-US" dirty="0" smtClean="0"/>
              <a:t>C++ keyword)</a:t>
            </a:r>
            <a:endParaRPr lang="en-US" dirty="0"/>
          </a:p>
          <a:p>
            <a:pPr lvl="1">
              <a:spcBef>
                <a:spcPts val="300"/>
              </a:spcBef>
            </a:pPr>
            <a:r>
              <a:rPr lang="en-US" dirty="0"/>
              <a:t>Size (how much memory is used)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Default </a:t>
            </a:r>
            <a:r>
              <a:rPr lang="en-US" dirty="0" smtClean="0"/>
              <a:t>value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Example: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Integer numbers in </a:t>
            </a:r>
            <a:r>
              <a:rPr lang="en-US" dirty="0" smtClean="0"/>
              <a:t>C++</a:t>
            </a:r>
            <a:endParaRPr lang="en-US" dirty="0" smtClean="0"/>
          </a:p>
          <a:p>
            <a:pPr lvl="1">
              <a:spcBef>
                <a:spcPts val="300"/>
              </a:spcBef>
            </a:pPr>
            <a:r>
              <a:rPr lang="en-US" dirty="0" smtClean="0"/>
              <a:t>Name: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Size: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  <a:r>
              <a:rPr lang="en-US" dirty="0" smtClean="0"/>
              <a:t> bits (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 smtClean="0"/>
              <a:t> bytes</a:t>
            </a:r>
            <a:r>
              <a:rPr lang="en-US" dirty="0" smtClean="0"/>
              <a:t>) – on Windows*</a:t>
            </a:r>
            <a:endParaRPr lang="en-US" dirty="0" smtClean="0"/>
          </a:p>
          <a:p>
            <a:pPr lvl="1">
              <a:spcBef>
                <a:spcPts val="300"/>
              </a:spcBef>
            </a:pPr>
            <a:r>
              <a:rPr lang="en-US" dirty="0" smtClean="0"/>
              <a:t>Default value: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* </a:t>
            </a:r>
            <a:r>
              <a:rPr lang="en-US" sz="16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is equal to the system “word”. E.g. x86 has 32-bit words. </a:t>
            </a: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  <a:hlinkClick r:id="rId2"/>
              </a:rPr>
              <a:t>Windows always sets </a:t>
            </a:r>
            <a:r>
              <a:rPr lang="en-US" sz="16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  <a:hlinkClick r:id="rId2"/>
              </a:rPr>
              <a:t>int</a:t>
            </a: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  <a:hlinkClick r:id="rId2"/>
              </a:rPr>
              <a:t> to 32 bits</a:t>
            </a:r>
            <a:endParaRPr lang="en-US" sz="1600" dirty="0">
              <a:solidFill>
                <a:schemeClr val="accent5">
                  <a:lumMod val="20000"/>
                  <a:lumOff val="80000"/>
                </a:schemeClr>
              </a:solidFill>
              <a:cs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76802" name="Picture 2" descr="View Image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7391400" y="3543300"/>
            <a:ext cx="1219200" cy="28014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950443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924800" cy="685800"/>
          </a:xfrm>
        </p:spPr>
        <p:txBody>
          <a:bodyPr/>
          <a:lstStyle/>
          <a:p>
            <a:r>
              <a:rPr lang="en-US" dirty="0" smtClean="0"/>
              <a:t>Primitive Data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514600"/>
            <a:ext cx="7924800" cy="569120"/>
          </a:xfrm>
        </p:spPr>
        <p:txBody>
          <a:bodyPr/>
          <a:lstStyle/>
          <a:p>
            <a:r>
              <a:rPr lang="en-US" dirty="0" smtClean="0"/>
              <a:t>Representing Integer, Floating-point </a:t>
            </a:r>
            <a:br>
              <a:rPr lang="en-US" dirty="0" smtClean="0"/>
            </a:br>
            <a:r>
              <a:rPr lang="en-US" dirty="0" smtClean="0"/>
              <a:t>and Symbolic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39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Types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 types:</a:t>
            </a:r>
          </a:p>
          <a:p>
            <a:pPr lvl="1"/>
            <a:r>
              <a:rPr lang="en-US" dirty="0"/>
              <a:t>Represent whole numbers</a:t>
            </a:r>
          </a:p>
          <a:p>
            <a:pPr lvl="1"/>
            <a:r>
              <a:rPr lang="en-US" dirty="0"/>
              <a:t>May be signed or unsigned</a:t>
            </a:r>
          </a:p>
          <a:p>
            <a:pPr lvl="1"/>
            <a:r>
              <a:rPr lang="en-US" dirty="0"/>
              <a:t>Have range of values, depending on the size of memory used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775758"/>
              </p:ext>
            </p:extLst>
          </p:nvPr>
        </p:nvGraphicFramePr>
        <p:xfrm>
          <a:off x="304800" y="3979940"/>
          <a:ext cx="8534400" cy="2420860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1926868"/>
                <a:gridCol w="1732235"/>
                <a:gridCol w="856386"/>
                <a:gridCol w="4018911"/>
              </a:tblGrid>
              <a:tr h="181039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Name</a:t>
                      </a:r>
                    </a:p>
                  </a:txBody>
                  <a:tcPr marL="45260" marR="45260" marT="22630" marB="2263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Description</a:t>
                      </a:r>
                    </a:p>
                  </a:txBody>
                  <a:tcPr marL="45260" marR="45260" marT="22630" marB="2263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Size*</a:t>
                      </a:r>
                    </a:p>
                  </a:txBody>
                  <a:tcPr marL="45260" marR="45260" marT="22630" marB="2263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Range*</a:t>
                      </a:r>
                    </a:p>
                  </a:txBody>
                  <a:tcPr marL="45260" marR="45260" marT="22630" marB="22630" anchor="ctr"/>
                </a:tc>
              </a:tr>
              <a:tr h="316817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char</a:t>
                      </a:r>
                    </a:p>
                  </a:txBody>
                  <a:tcPr marL="45260" marR="45260" marT="22630" marB="2263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Character or small integer.</a:t>
                      </a:r>
                    </a:p>
                  </a:txBody>
                  <a:tcPr marL="45260" marR="45260" marT="22630" marB="2263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Consolas" pitchFamily="49" charset="0"/>
                          <a:cs typeface="Consolas" pitchFamily="49" charset="0"/>
                        </a:rPr>
                        <a:t>1byte</a:t>
                      </a:r>
                    </a:p>
                  </a:txBody>
                  <a:tcPr marL="45260" marR="45260" marT="22630" marB="2263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Consolas" pitchFamily="49" charset="0"/>
                          <a:cs typeface="Consolas" pitchFamily="49" charset="0"/>
                        </a:rPr>
                        <a:t>signed: -128 to 127</a:t>
                      </a:r>
                      <a:br>
                        <a:rPr lang="en-US" sz="1600">
                          <a:effectLst/>
                          <a:latin typeface="Consolas" pitchFamily="49" charset="0"/>
                          <a:cs typeface="Consolas" pitchFamily="49" charset="0"/>
                        </a:rPr>
                      </a:br>
                      <a:r>
                        <a:rPr lang="en-US" sz="1600">
                          <a:effectLst/>
                          <a:latin typeface="Consolas" pitchFamily="49" charset="0"/>
                          <a:cs typeface="Consolas" pitchFamily="49" charset="0"/>
                        </a:rPr>
                        <a:t>unsigned: 0 to 255</a:t>
                      </a:r>
                    </a:p>
                  </a:txBody>
                  <a:tcPr marL="45260" marR="45260" marT="22630" marB="22630" anchor="ctr"/>
                </a:tc>
              </a:tr>
              <a:tr h="356918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short </a:t>
                      </a:r>
                      <a:r>
                        <a:rPr lang="en-US" sz="1600" b="1" dirty="0" err="1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lang="en-US" sz="1600" b="1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 (</a:t>
                      </a:r>
                      <a:r>
                        <a:rPr lang="en-US" sz="16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short)</a:t>
                      </a:r>
                    </a:p>
                  </a:txBody>
                  <a:tcPr marL="45260" marR="45260" marT="22630" marB="2263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Short Integer.</a:t>
                      </a:r>
                    </a:p>
                  </a:txBody>
                  <a:tcPr marL="45260" marR="45260" marT="22630" marB="2263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2bytes</a:t>
                      </a:r>
                    </a:p>
                  </a:txBody>
                  <a:tcPr marL="45260" marR="45260" marT="22630" marB="2263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Consolas" pitchFamily="49" charset="0"/>
                          <a:cs typeface="Consolas" pitchFamily="49" charset="0"/>
                        </a:rPr>
                        <a:t>signed: -32768 to 32767</a:t>
                      </a:r>
                      <a:br>
                        <a:rPr lang="en-US" sz="1600">
                          <a:effectLst/>
                          <a:latin typeface="Consolas" pitchFamily="49" charset="0"/>
                          <a:cs typeface="Consolas" pitchFamily="49" charset="0"/>
                        </a:rPr>
                      </a:br>
                      <a:r>
                        <a:rPr lang="en-US" sz="1600">
                          <a:effectLst/>
                          <a:latin typeface="Consolas" pitchFamily="49" charset="0"/>
                          <a:cs typeface="Consolas" pitchFamily="49" charset="0"/>
                        </a:rPr>
                        <a:t>unsigned: 0 to 65535</a:t>
                      </a:r>
                    </a:p>
                  </a:txBody>
                  <a:tcPr marL="45260" marR="45260" marT="22630" marB="22630" anchor="ctr"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endParaRPr lang="en-US" sz="1600" b="1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260" marR="45260" marT="22630" marB="2263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Integer.</a:t>
                      </a:r>
                    </a:p>
                  </a:txBody>
                  <a:tcPr marL="45260" marR="45260" marT="22630" marB="2263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4bytes</a:t>
                      </a:r>
                    </a:p>
                  </a:txBody>
                  <a:tcPr marL="45260" marR="45260" marT="22630" marB="2263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signed: -2147483648 to 2147483647</a:t>
                      </a:r>
                      <a:br>
                        <a:rPr lang="en-US" sz="16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</a:br>
                      <a:r>
                        <a:rPr lang="en-US" sz="16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unsigned: 0 to 4294967295</a:t>
                      </a:r>
                    </a:p>
                  </a:txBody>
                  <a:tcPr marL="45260" marR="45260" marT="22630" marB="22630" anchor="ctr"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long </a:t>
                      </a:r>
                      <a:r>
                        <a:rPr lang="en-US" sz="1600" b="1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lang="en-US" sz="16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 (long)</a:t>
                      </a:r>
                    </a:p>
                  </a:txBody>
                  <a:tcPr marL="45260" marR="45260" marT="22630" marB="2263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Long integer.</a:t>
                      </a:r>
                    </a:p>
                  </a:txBody>
                  <a:tcPr marL="45260" marR="45260" marT="22630" marB="2263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4bytes</a:t>
                      </a:r>
                    </a:p>
                  </a:txBody>
                  <a:tcPr marL="45260" marR="45260" marT="22630" marB="2263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signed: -2147483648 to 2147483647</a:t>
                      </a:r>
                      <a:br>
                        <a:rPr lang="en-US" sz="16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</a:br>
                      <a:r>
                        <a:rPr lang="en-US" sz="16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unsigned: 0 to 4294967295</a:t>
                      </a:r>
                    </a:p>
                  </a:txBody>
                  <a:tcPr marL="45260" marR="45260" marT="22630" marB="22630" anchor="ctr"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535238" y="1579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449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Types – Explained 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/>
              <a:t> – the most common integer type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 smtClean="0"/>
              <a:t> – symbolic &amp; integer type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short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/>
              <a:t>(or just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Smaller type than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long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(or just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Same as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/>
              <a:t> on most systems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long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/>
              <a:t>(or just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long long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Double the size of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/>
              <a:t> on most systems</a:t>
            </a:r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171140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1727</TotalTime>
  <Words>1486</Words>
  <Application>Microsoft Office PowerPoint</Application>
  <PresentationFormat>Презентация на цял екран (4:3)</PresentationFormat>
  <Paragraphs>297</Paragraphs>
  <Slides>33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33</vt:i4>
      </vt:variant>
    </vt:vector>
  </HeadingPairs>
  <TitlesOfParts>
    <vt:vector size="34" baseType="lpstr">
      <vt:lpstr>Telerik Academy</vt:lpstr>
      <vt:lpstr>Data Types and Variables</vt:lpstr>
      <vt:lpstr>Table of Contents</vt:lpstr>
      <vt:lpstr>How Computers  Work on Data</vt:lpstr>
      <vt:lpstr>How Computing Works?</vt:lpstr>
      <vt:lpstr>What Is a Data Type?</vt:lpstr>
      <vt:lpstr>Data Type Characteristics</vt:lpstr>
      <vt:lpstr>Primitive Data Types</vt:lpstr>
      <vt:lpstr>Integer Types</vt:lpstr>
      <vt:lpstr>Integer Types – Explained </vt:lpstr>
      <vt:lpstr>Integer Types – Sizes</vt:lpstr>
      <vt:lpstr>Integer Types – Char</vt:lpstr>
      <vt:lpstr>Using Integer  and Symbol Types</vt:lpstr>
      <vt:lpstr>Boolean Type – bool</vt:lpstr>
      <vt:lpstr>Using bool</vt:lpstr>
      <vt:lpstr>Floating-Point Types</vt:lpstr>
      <vt:lpstr>Floating-Point Types – Explained</vt:lpstr>
      <vt:lpstr>Using Floating-Point Types</vt:lpstr>
      <vt:lpstr>Declaring And Using Variables</vt:lpstr>
      <vt:lpstr>Declaring Variables</vt:lpstr>
      <vt:lpstr>Identifiers</vt:lpstr>
      <vt:lpstr>Identifiers in C++ (1)</vt:lpstr>
      <vt:lpstr>Identifiers in C++ (2)</vt:lpstr>
      <vt:lpstr>Identifiers in C++ (3)</vt:lpstr>
      <vt:lpstr>Identifiers – Examples</vt:lpstr>
      <vt:lpstr>Valid C++ Identifiers</vt:lpstr>
      <vt:lpstr>Variable Scope</vt:lpstr>
      <vt:lpstr>Variable Scope</vt:lpstr>
      <vt:lpstr>Initializing Variables</vt:lpstr>
      <vt:lpstr>Initializing Variables</vt:lpstr>
      <vt:lpstr>Initializing Variables – Defaults</vt:lpstr>
      <vt:lpstr>Initializing Variables – Defaults</vt:lpstr>
      <vt:lpstr>Initializing Variables</vt:lpstr>
      <vt:lpstr>Data Types and Variables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Svetlin Nakov</dc:creator>
  <cp:keywords>telerik software academy, free courses for developers</cp:keywords>
  <cp:lastModifiedBy>George Georgiev</cp:lastModifiedBy>
  <cp:revision>350</cp:revision>
  <dcterms:created xsi:type="dcterms:W3CDTF">2007-12-08T16:03:35Z</dcterms:created>
  <dcterms:modified xsi:type="dcterms:W3CDTF">2013-12-02T00:38:43Z</dcterms:modified>
  <cp:category>software engineering</cp:category>
</cp:coreProperties>
</file>