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1" r:id="rId3"/>
    <p:sldId id="322" r:id="rId4"/>
    <p:sldId id="332" r:id="rId5"/>
    <p:sldId id="335" r:id="rId6"/>
    <p:sldId id="336" r:id="rId7"/>
    <p:sldId id="337" r:id="rId8"/>
    <p:sldId id="338" r:id="rId9"/>
    <p:sldId id="339" r:id="rId10"/>
    <p:sldId id="340" r:id="rId11"/>
    <p:sldId id="324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34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8" autoAdjust="0"/>
    <p:restoredTop sz="94468" autoAdjust="0"/>
  </p:normalViewPr>
  <p:slideViewPr>
    <p:cSldViewPr>
      <p:cViewPr>
        <p:scale>
          <a:sx n="80" d="100"/>
          <a:sy n="80" d="100"/>
        </p:scale>
        <p:origin x="-1819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ustrup.com/compil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andard_Template_Libra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#Philosoph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C++, Features, IDEs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4229101" cy="538568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Текстов контейнер 6"/>
          <p:cNvSpPr>
            <a:spLocks noGrp="1"/>
          </p:cNvSpPr>
          <p:nvPr>
            <p:ph type="body" sz="quarter" idx="13"/>
          </p:nvPr>
        </p:nvSpPr>
        <p:spPr>
          <a:xfrm>
            <a:off x="457200" y="5334000"/>
            <a:ext cx="4038600" cy="451703"/>
          </a:xfrm>
        </p:spPr>
        <p:txBody>
          <a:bodyPr/>
          <a:lstStyle/>
          <a:p>
            <a:r>
              <a:rPr lang="en-US" dirty="0" smtClean="0"/>
              <a:t>Learning and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Program Structure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Program entry point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C++ is free form – any ordering of program components is acceptable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C++ needs specific function to start from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main function – entry point of the program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other function can be named "main"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receive command line parameters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Termination – main returns, the program stops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return value of main is the "exit code“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means no errors – informative, not obligatory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Hello World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a classical </a:t>
            </a:r>
            <a:r>
              <a:rPr lang="en-US" dirty="0" smtClean="0"/>
              <a:t>"Hello World" </a:t>
            </a:r>
            <a:r>
              <a:rPr lang="en-US" dirty="0" smtClean="0"/>
              <a:t>example in </a:t>
            </a:r>
            <a:r>
              <a:rPr lang="en-US" dirty="0" smtClean="0"/>
              <a:t>C++: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&lt;&lt;"Hello World!"&lt;&lt;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Hello World –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&lt;&lt;"Hello World!"&lt;&lt;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4850" y="381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input-output library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95875" y="381476"/>
            <a:ext cx="3714750" cy="1347603"/>
          </a:xfrm>
          <a:prstGeom prst="wedgeRoundRectCallout">
            <a:avLst>
              <a:gd name="adj1" fmla="val -98876"/>
              <a:gd name="adj2" fmla="val 97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Say we’re working with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std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namespace (so we don’t write 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std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:: in front of everything)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2450" y="2932747"/>
            <a:ext cx="3714750" cy="953453"/>
          </a:xfrm>
          <a:prstGeom prst="wedgeRoundRectCallout">
            <a:avLst>
              <a:gd name="adj1" fmla="val -27594"/>
              <a:gd name="adj2" fmla="val 92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"main" function – our entry point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486400" y="2819400"/>
            <a:ext cx="2333624" cy="953453"/>
          </a:xfrm>
          <a:prstGeom prst="wedgeRoundRectCallout">
            <a:avLst>
              <a:gd name="adj1" fmla="val -111451"/>
              <a:gd name="adj2" fmla="val 1015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Parameters in these brackets are optional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43600" y="4343400"/>
            <a:ext cx="2647950" cy="953453"/>
          </a:xfrm>
          <a:prstGeom prst="wedgeRoundRectCallout">
            <a:avLst>
              <a:gd name="adj1" fmla="val -84773"/>
              <a:gd name="adj2" fmla="val 226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to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console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33775" y="5638800"/>
            <a:ext cx="5076825" cy="953453"/>
          </a:xfrm>
          <a:prstGeom prst="wedgeRoundRectCallout">
            <a:avLst>
              <a:gd name="adj1" fmla="val -70158"/>
              <a:gd name="adj2" fmla="val -448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“main” 0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everything went ok, terminating normally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C++ Hello World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9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C++ IDEs and Compilers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Compiling code, Integrated </a:t>
            </a:r>
            <a:r>
              <a:rPr lang="en-US" dirty="0" err="1" smtClean="0"/>
              <a:t>Develompent</a:t>
            </a:r>
            <a:r>
              <a:rPr lang="en-US" dirty="0" smtClean="0"/>
              <a:t>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Compilers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 C++ compiler turns C++ code to assembly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i.e. translates C++ to machine language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 IDE is software assisting programming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Has a Compiler, Linker, Debugger, Code Editor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Code organization, Tools, Diagnostics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There are lots of C++ compilers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Free, open-source, proprietary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Most are embedded in IDEs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Stroustrup’s</a:t>
            </a:r>
            <a:r>
              <a:rPr lang="en-US" dirty="0" smtClean="0"/>
              <a:t> advice on picking an IDE and compiler: </a:t>
            </a:r>
            <a:r>
              <a:rPr lang="en-US" dirty="0" smtClean="0">
                <a:hlinkClick r:id="rId2"/>
              </a:rPr>
              <a:t>stroustrup.com/compilers.html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IDEs – Code::Blocks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dirty="0"/>
              <a:t>::</a:t>
            </a:r>
            <a:r>
              <a:rPr lang="en-US" dirty="0" smtClean="0"/>
              <a:t>Blocks – free C &amp; C++ IDE</a:t>
            </a:r>
          </a:p>
          <a:p>
            <a:pPr lvl="1"/>
            <a:r>
              <a:rPr lang="en-US" dirty="0" smtClean="0"/>
              <a:t>Used in International Olympiad in Informatics</a:t>
            </a:r>
          </a:p>
          <a:p>
            <a:pPr lvl="1"/>
            <a:r>
              <a:rPr lang="en-US" dirty="0" smtClean="0"/>
              <a:t>Comes with </a:t>
            </a:r>
            <a:r>
              <a:rPr lang="en-US" dirty="0" err="1" smtClean="0"/>
              <a:t>MinGW</a:t>
            </a:r>
            <a:r>
              <a:rPr lang="en-US" dirty="0" smtClean="0"/>
              <a:t> GCC compiler</a:t>
            </a:r>
          </a:p>
          <a:p>
            <a:pPr lvl="2"/>
            <a:r>
              <a:rPr lang="en-US" dirty="0" smtClean="0"/>
              <a:t>Currently no support for C++ 11</a:t>
            </a:r>
          </a:p>
          <a:p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Can compile single .</a:t>
            </a:r>
            <a:r>
              <a:rPr lang="en-US" dirty="0" err="1" smtClean="0"/>
              <a:t>cpp</a:t>
            </a:r>
            <a:r>
              <a:rPr lang="en-US" dirty="0" smtClean="0"/>
              <a:t> file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bigger projects </a:t>
            </a:r>
            <a:r>
              <a:rPr lang="en-US" dirty="0" smtClean="0"/>
              <a:t>with many files, references, etc.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Code::Blocks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63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IDEs </a:t>
            </a:r>
            <a:r>
              <a:rPr lang="en-US" dirty="0" smtClean="0"/>
              <a:t>– Visual </a:t>
            </a:r>
            <a:r>
              <a:rPr lang="en-US" dirty="0"/>
              <a:t>Studio</a:t>
            </a:r>
            <a:endParaRPr lang="bg-BG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Visual Studio – proprietary IDE for MS stack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Supports latest C++ standards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Single </a:t>
            </a:r>
            <a:r>
              <a:rPr lang="en-US" dirty="0"/>
              <a:t>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many languages </a:t>
            </a:r>
            <a:r>
              <a:rPr lang="en-US" dirty="0" smtClean="0"/>
              <a:t>(C</a:t>
            </a:r>
            <a:r>
              <a:rPr lang="en-US" dirty="0"/>
              <a:t>#, C++, </a:t>
            </a:r>
            <a:r>
              <a:rPr lang="en-US" dirty="0" smtClean="0"/>
              <a:t>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technologies (Web, WPF,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For different platforms (.NET CF, Silverlight, …)</a:t>
            </a:r>
          </a:p>
          <a:p>
            <a:pPr>
              <a:spcBef>
                <a:spcPts val="1200"/>
              </a:spcBef>
            </a:pPr>
            <a:r>
              <a:rPr lang="en-US" dirty="0"/>
              <a:t>Full integration of most development activities (coding, compiling, testing, debugging, deployment, version control, ...)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sz="3600" dirty="0" smtClean="0"/>
              <a:t>Live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15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C++?</a:t>
            </a:r>
          </a:p>
          <a:p>
            <a:pPr lvl="1"/>
            <a:r>
              <a:rPr lang="en-US" dirty="0" smtClean="0"/>
              <a:t>History, </a:t>
            </a:r>
            <a:r>
              <a:rPr lang="en-US" dirty="0" smtClean="0"/>
              <a:t>Concepts &amp; </a:t>
            </a:r>
            <a:r>
              <a:rPr lang="en-US" dirty="0" smtClean="0"/>
              <a:t>Philosophy, Standards</a:t>
            </a:r>
          </a:p>
          <a:p>
            <a:r>
              <a:rPr lang="en-US" dirty="0" smtClean="0"/>
              <a:t>C++ Basic Program Structure</a:t>
            </a:r>
          </a:p>
          <a:p>
            <a:pPr lvl="1"/>
            <a:r>
              <a:rPr lang="en-US" dirty="0" smtClean="0"/>
              <a:t>Entry point, libraries, namespaces etc.</a:t>
            </a:r>
            <a:endParaRPr lang="en-US" dirty="0" smtClean="0"/>
          </a:p>
          <a:p>
            <a:r>
              <a:rPr lang="en-US" dirty="0" smtClean="0"/>
              <a:t>C++ Compilers &amp;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Visual Studio</a:t>
            </a:r>
          </a:p>
          <a:p>
            <a:r>
              <a:rPr lang="en-US" dirty="0" smtClean="0"/>
              <a:t>C++ Features</a:t>
            </a:r>
          </a:p>
          <a:p>
            <a:pPr lvl="1"/>
            <a:r>
              <a:rPr lang="en-US" dirty="0" smtClean="0"/>
              <a:t>C libs, </a:t>
            </a:r>
            <a:r>
              <a:rPr lang="en-US" dirty="0"/>
              <a:t>OOP, </a:t>
            </a:r>
            <a:r>
              <a:rPr lang="en-US" dirty="0" smtClean="0"/>
              <a:t>Templates, Exceptions, Overloads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C++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Notable C++ Features, Supported in all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smtClean="0"/>
              <a:t>Features</a:t>
            </a:r>
            <a:endParaRPr lang="bg-BG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Operators and operator overloading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Over 35 operators – arithmetic, bitwise, comparisons, logical, etc.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User types can redefine operators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Memory management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Static allocation (compile-time, stack)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Auto allocation (stack)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Dynamic allocation – new, delete (heap)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48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smtClean="0"/>
              <a:t>Features</a:t>
            </a:r>
            <a:endParaRPr lang="bg-BG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Classes &amp; Objects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Support for all OOP principles (inheritance, </a:t>
            </a:r>
            <a:r>
              <a:rPr lang="en-US" dirty="0" err="1" smtClean="0"/>
              <a:t>polymorpism</a:t>
            </a:r>
            <a:r>
              <a:rPr lang="en-US" dirty="0" smtClean="0"/>
              <a:t>, encapsulation, abstraction, </a:t>
            </a:r>
            <a:r>
              <a:rPr lang="en-US" dirty="0" err="1" smtClean="0"/>
              <a:t>virtuals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Templates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Support for generic programming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7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Features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Standard </a:t>
            </a:r>
            <a:r>
              <a:rPr lang="en-US" dirty="0" smtClean="0"/>
              <a:t>library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Set </a:t>
            </a:r>
            <a:r>
              <a:rPr lang="en-US" dirty="0"/>
              <a:t>of libraries, data structures and algorithms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Largely based on the </a:t>
            </a:r>
            <a:r>
              <a:rPr lang="en-US" dirty="0" smtClean="0">
                <a:hlinkClick r:id="rId2"/>
              </a:rPr>
              <a:t>STL</a:t>
            </a:r>
            <a:endParaRPr lang="en-US" dirty="0" smtClean="0"/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Objects representing errors</a:t>
            </a:r>
          </a:p>
          <a:p>
            <a:pPr lvl="1"/>
            <a:r>
              <a:rPr lang="en-US" dirty="0" smtClean="0"/>
              <a:t>Can interrupt control flow and propagate to handlers</a:t>
            </a:r>
          </a:p>
          <a:p>
            <a:pPr lvl="1"/>
            <a:r>
              <a:rPr lang="en-US" dirty="0" smtClean="0"/>
              <a:t>Can be user-created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What is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Fast, Mid-level, Multi-paradigm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C++?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programming language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field of application – science, business, etc.</a:t>
            </a:r>
            <a:endParaRPr lang="en-US" dirty="0" smtClean="0"/>
          </a:p>
          <a:p>
            <a:r>
              <a:rPr lang="en-US" dirty="0" smtClean="0"/>
              <a:t>Compiles to binary</a:t>
            </a:r>
          </a:p>
          <a:p>
            <a:pPr lvl="1"/>
            <a:r>
              <a:rPr lang="en-US" dirty="0" smtClean="0"/>
              <a:t>Code directly executed on the hardware</a:t>
            </a:r>
          </a:p>
          <a:p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All data is in predefined forms (data types)</a:t>
            </a:r>
          </a:p>
          <a:p>
            <a:pPr lvl="1"/>
            <a:r>
              <a:rPr lang="en-US" dirty="0" smtClean="0"/>
              <a:t>Data is represented in variables of data types</a:t>
            </a:r>
          </a:p>
          <a:p>
            <a:pPr lvl="1"/>
            <a:r>
              <a:rPr lang="en-US" dirty="0" smtClean="0"/>
              <a:t>A variable is of only 1 data type through its lifespan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 (2)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</a:t>
            </a:r>
          </a:p>
          <a:p>
            <a:pPr lvl="1"/>
            <a:r>
              <a:rPr lang="en-US" dirty="0" smtClean="0"/>
              <a:t>Supports procedural programming (as in C)</a:t>
            </a:r>
          </a:p>
          <a:p>
            <a:pPr lvl="1"/>
            <a:r>
              <a:rPr lang="en-US" dirty="0" smtClean="0"/>
              <a:t>Supports object-oriented programming</a:t>
            </a:r>
          </a:p>
          <a:p>
            <a:pPr lvl="1"/>
            <a:r>
              <a:rPr lang="en-US" dirty="0" smtClean="0"/>
              <a:t>Some functional programming in C++11 (latest)</a:t>
            </a:r>
          </a:p>
          <a:p>
            <a:r>
              <a:rPr lang="en-US" dirty="0" smtClean="0"/>
              <a:t>Created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lvl="1"/>
            <a:r>
              <a:rPr lang="en-US" dirty="0" smtClean="0"/>
              <a:t>Originally "C with Classes", later renamed</a:t>
            </a:r>
          </a:p>
          <a:p>
            <a:pPr lvl="1"/>
            <a:r>
              <a:rPr lang="en-US" dirty="0" smtClean="0"/>
              <a:t> Built over pure C, not fully compatible though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Programming Model (1)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Imperative, Multi-paradigm language</a:t>
            </a:r>
          </a:p>
          <a:p>
            <a:r>
              <a:rPr lang="en-US" dirty="0" smtClean="0"/>
              <a:t>Programmer can mix and match</a:t>
            </a:r>
          </a:p>
          <a:p>
            <a:pPr lvl="1"/>
            <a:r>
              <a:rPr lang="en-US" dirty="0" smtClean="0"/>
              <a:t>Low-level memory access (down to each byte)</a:t>
            </a:r>
          </a:p>
          <a:p>
            <a:pPr lvl="1"/>
            <a:r>
              <a:rPr lang="en-US" dirty="0" smtClean="0"/>
              <a:t>Procedural code (functions, memory pointers, etc.)</a:t>
            </a:r>
          </a:p>
          <a:p>
            <a:pPr lvl="1"/>
            <a:r>
              <a:rPr lang="en-US" dirty="0" smtClean="0"/>
              <a:t>Object-oriented code (classes, methods, objects, etc.)</a:t>
            </a:r>
          </a:p>
          <a:p>
            <a:pPr lvl="1"/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Philosophy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immediately useful in the real world</a:t>
            </a:r>
          </a:p>
          <a:p>
            <a:r>
              <a:rPr lang="en-US" dirty="0" smtClean="0"/>
              <a:t>Programmers free to pick their own style</a:t>
            </a:r>
          </a:p>
          <a:p>
            <a:r>
              <a:rPr lang="en-US" dirty="0" smtClean="0"/>
              <a:t>Allowing useful features</a:t>
            </a:r>
          </a:p>
          <a:p>
            <a:pPr lvl="1"/>
            <a:r>
              <a:rPr lang="en-US" dirty="0" smtClean="0"/>
              <a:t>More important than preventing misuse</a:t>
            </a:r>
          </a:p>
          <a:p>
            <a:r>
              <a:rPr lang="en-US" dirty="0" smtClean="0"/>
              <a:t>Features you </a:t>
            </a:r>
            <a:r>
              <a:rPr lang="en-US" dirty="0"/>
              <a:t>do not use you do not pay </a:t>
            </a:r>
            <a:r>
              <a:rPr lang="en-US" dirty="0" smtClean="0"/>
              <a:t>for</a:t>
            </a:r>
            <a:endParaRPr lang="en-US" dirty="0"/>
          </a:p>
          <a:p>
            <a:r>
              <a:rPr lang="en-US" dirty="0" smtClean="0"/>
              <a:t>Programmer can specify undefined behavior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More: </a:t>
            </a:r>
            <a:r>
              <a:rPr lang="en-US" dirty="0" smtClean="0">
                <a:hlinkClick r:id="rId2"/>
              </a:rPr>
              <a:t>en.wikipedia.org/wiki/C</a:t>
            </a:r>
            <a:r>
              <a:rPr lang="en-US" dirty="0">
                <a:hlinkClick r:id="rId2"/>
              </a:rPr>
              <a:t>++#Philosophy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C++ 98 – first standardized C++ version</a:t>
            </a:r>
          </a:p>
          <a:p>
            <a:pPr lvl="1"/>
            <a:r>
              <a:rPr lang="en-US" dirty="0" smtClean="0"/>
              <a:t>Still massively used today</a:t>
            </a:r>
          </a:p>
          <a:p>
            <a:r>
              <a:rPr lang="en-US" dirty="0" smtClean="0"/>
              <a:t>C++ 03 – minor revision of 98, bug-fixes</a:t>
            </a:r>
          </a:p>
          <a:p>
            <a:r>
              <a:rPr lang="en-US" dirty="0" smtClean="0"/>
              <a:t>C++ TR1 – specification of extensions to be included in next C++ version</a:t>
            </a:r>
          </a:p>
          <a:p>
            <a:pPr lvl="1"/>
            <a:r>
              <a:rPr lang="en-US" dirty="0" smtClean="0"/>
              <a:t>Not really a standard</a:t>
            </a:r>
          </a:p>
          <a:p>
            <a:r>
              <a:rPr lang="en-US" dirty="0" smtClean="0"/>
              <a:t>C++ 11 – latest official revision</a:t>
            </a:r>
          </a:p>
          <a:p>
            <a:pPr lvl="1"/>
            <a:r>
              <a:rPr lang="en-US" dirty="0" smtClean="0"/>
              <a:t>Many new features and improvements</a:t>
            </a:r>
          </a:p>
          <a:p>
            <a:pPr lvl="1"/>
            <a:r>
              <a:rPr lang="en-US" dirty="0" smtClean="0"/>
              <a:t>Lambdas, range-based loops, etc.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C++</a:t>
            </a:r>
            <a:r>
              <a:rPr lang="bg-BG" dirty="0" smtClean="0"/>
              <a:t> </a:t>
            </a:r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Entry point, Including libraries,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1413</TotalTime>
  <Words>1029</Words>
  <Application>Microsoft Office PowerPoint</Application>
  <PresentationFormat>Презентация на цял екран (4:3)</PresentationFormat>
  <Paragraphs>189</Paragraphs>
  <Slides>24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Telerik Academy</vt:lpstr>
      <vt:lpstr>Introduction to C++</vt:lpstr>
      <vt:lpstr>Table of Contents</vt:lpstr>
      <vt:lpstr>What is C++</vt:lpstr>
      <vt:lpstr>What is C++? (1)</vt:lpstr>
      <vt:lpstr>What is C++? (2)</vt:lpstr>
      <vt:lpstr>C++ Programming Model (1)</vt:lpstr>
      <vt:lpstr>C++ Philosophy</vt:lpstr>
      <vt:lpstr>C++ Standards</vt:lpstr>
      <vt:lpstr>C++ Program Structure</vt:lpstr>
      <vt:lpstr>C++ Program Structure</vt:lpstr>
      <vt:lpstr>Hello World – Example</vt:lpstr>
      <vt:lpstr>Hello World – Example</vt:lpstr>
      <vt:lpstr>C++ Hello World</vt:lpstr>
      <vt:lpstr>C++ IDEs and Compilers</vt:lpstr>
      <vt:lpstr>C++ Compilers</vt:lpstr>
      <vt:lpstr>C++ IDEs – Code::Blocks</vt:lpstr>
      <vt:lpstr>Code::Blocks</vt:lpstr>
      <vt:lpstr>C++ IDEs – Visual Studio</vt:lpstr>
      <vt:lpstr>Visual Studio</vt:lpstr>
      <vt:lpstr>C++ Features</vt:lpstr>
      <vt:lpstr>C++ Features</vt:lpstr>
      <vt:lpstr>C++ Features</vt:lpstr>
      <vt:lpstr>C++ Features</vt:lpstr>
      <vt:lpstr>Introduction to C++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George Georgiev</cp:lastModifiedBy>
  <cp:revision>317</cp:revision>
  <dcterms:created xsi:type="dcterms:W3CDTF">2007-12-08T16:03:35Z</dcterms:created>
  <dcterms:modified xsi:type="dcterms:W3CDTF">2013-12-01T18:14:01Z</dcterms:modified>
  <cp:category>software engineering</cp:category>
</cp:coreProperties>
</file>