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8" r:id="rId48"/>
    <p:sldId id="340" r:id="rId49"/>
    <p:sldId id="303" r:id="rId50"/>
    <p:sldId id="346" r:id="rId51"/>
    <p:sldId id="305" r:id="rId52"/>
    <p:sldId id="306" r:id="rId53"/>
    <p:sldId id="307" r:id="rId54"/>
    <p:sldId id="308" r:id="rId55"/>
    <p:sldId id="347" r:id="rId56"/>
    <p:sldId id="341" r:id="rId57"/>
    <p:sldId id="342" r:id="rId58"/>
    <p:sldId id="343" r:id="rId59"/>
    <p:sldId id="344" r:id="rId60"/>
    <p:sldId id="34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36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0708-F268-4A4D-90D6-6858567E99B2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C5026-F7A1-4135-AE0B-F10CFCD1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920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981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241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81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090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40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17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420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28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38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60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38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000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86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435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3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4306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753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19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895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29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396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6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828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52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3389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site of the Course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029202"/>
            <a:ext cx="381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baseline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Course Name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397422"/>
            <a:ext cx="4073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0DEF772-8950-46E1-8F12-9CADEA6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0DEF772-8950-46E1-8F12-9CADEA6A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9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688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81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7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Operators, Expressions and Conditionals</a:t>
            </a:r>
            <a:endParaRPr lang="en-US" dirty="0"/>
          </a:p>
        </p:txBody>
      </p: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 Calculations and Control Flow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pic>
        <p:nvPicPr>
          <p:cNvPr id="37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2752104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cout&lt;&lt;11.0 / 3&lt;&lt;endl;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cout&lt;&lt;11 / 3.0&lt;&lt;endl;;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cout&lt;&lt;11 % 3&lt;&lt;endl;;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cout&lt;&lt;11 % -3&lt;&lt;endl;;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cout&lt;&lt;-11 % 3&lt;&lt;endl;;  // 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cout&lt;&lt;1.5 / 0.0&lt;&lt;endl;;  // inf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cout&lt;&lt;-1.5 / 0.0&lt;&lt;endl;; // -inf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cout&lt;&lt;0.0 / 0.0&lt;&lt;endl;;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cout&lt;&lt;5 / x&lt;&lt;endl;; // throws 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50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7053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1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&amp;&amp; b)&lt;&lt;endl;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|| b)&lt;&lt;endl;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^ b)&lt;&lt;endl;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cout&lt;&lt;(!b)&lt;&lt;endl;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cout&lt;&lt;(b || true)&lt;&lt;endl;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cout&lt;&lt;(b &amp;&amp; true)&lt;&lt;endl;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|| true)&lt;&lt;endl;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&amp;&amp; true)&lt;&lt;endl;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cout&lt;&lt;(!a)&lt;&lt;endl;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cout&lt;&lt;((5&gt;7) ^ (a==b))&lt;&lt;endl; // False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0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5926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3725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 long</a:t>
            </a:r>
            <a:r>
              <a:rPr lang="en-US" noProof="1" smtClean="0"/>
              <a:t>, etc…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54766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 a | b)&lt;&lt;endl;  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&amp; b)&lt;&lt;endl;   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^ b)&lt;&lt;endl; 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cout&lt;&lt;(~a &amp; b)&lt;&lt;endl;  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&lt;&lt; 1)&lt;&lt;endl;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&gt;&gt; 1)&lt;&lt;endl;   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27825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402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766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Operators </a:t>
            </a:r>
            <a:r>
              <a:rPr lang="en-US" sz="3000" dirty="0" smtClean="0"/>
              <a:t>and Operator </a:t>
            </a:r>
            <a:r>
              <a:rPr lang="en-US" sz="3000" dirty="0"/>
              <a:t>Precedence</a:t>
            </a:r>
          </a:p>
          <a:p>
            <a:pPr marL="684213" lvl="1" indent="-336550">
              <a:lnSpc>
                <a:spcPct val="100000"/>
              </a:lnSpc>
            </a:pPr>
            <a:r>
              <a:rPr lang="en-US" sz="2800" dirty="0"/>
              <a:t>Arithmetic Operators</a:t>
            </a:r>
          </a:p>
          <a:p>
            <a:pPr marL="684213" lvl="1" indent="-336550">
              <a:lnSpc>
                <a:spcPct val="100000"/>
              </a:lnSpc>
            </a:pPr>
            <a:r>
              <a:rPr lang="en-US" sz="2800" dirty="0"/>
              <a:t>Logical </a:t>
            </a:r>
            <a:r>
              <a:rPr lang="en-US" sz="2800" dirty="0" smtClean="0"/>
              <a:t>Operators</a:t>
            </a:r>
          </a:p>
          <a:p>
            <a:pPr marL="684213" lvl="1" indent="-336550">
              <a:lnSpc>
                <a:spcPct val="100000"/>
              </a:lnSpc>
            </a:pPr>
            <a:r>
              <a:rPr lang="en-US" sz="2800" dirty="0" smtClean="0"/>
              <a:t>Bitwise Operators</a:t>
            </a:r>
          </a:p>
          <a:p>
            <a:pPr marL="684213" lvl="1" indent="-336550">
              <a:lnSpc>
                <a:spcPct val="100000"/>
              </a:lnSpc>
            </a:pPr>
            <a:r>
              <a:rPr lang="en-US" sz="2800" dirty="0" smtClean="0"/>
              <a:t>Comparison Operators</a:t>
            </a:r>
          </a:p>
          <a:p>
            <a:pPr marL="684213" lvl="1" indent="-336550">
              <a:lnSpc>
                <a:spcPct val="100000"/>
              </a:lnSpc>
            </a:pPr>
            <a:r>
              <a:rPr lang="en-US" sz="2800" dirty="0" smtClean="0"/>
              <a:t>Assignment Operators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Implicit and Explicit Type Conversions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If-else Statements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Switch-case Statements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520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68355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&gt;= b)&lt;&lt;endl;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!= b)&lt;&lt;endl;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== b)&lt;&lt;endl;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== a)&lt;&lt;endl;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!= ++b)&lt;&lt;endl;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cout&lt;&lt;(a &gt; b)&lt;&lt;endl; // False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6308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cout&lt;&lt;(y *= 2)&lt;&lt;endl;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cout&lt;&lt;(x |= 1)&lt;&lt;endl;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cout&lt;&lt;(x += 3)&lt;&lt;endl;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cout&lt;&lt;(x /= 2)&lt;&lt;endl; // 5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9508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64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865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7668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Member access operator 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dirty="0"/>
              <a:t>  is used to access object members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Square brackets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3000" dirty="0" smtClean="0"/>
              <a:t> </a:t>
            </a:r>
            <a:r>
              <a:rPr lang="en-US" sz="3000" dirty="0"/>
              <a:t>are used with </a:t>
            </a:r>
            <a:r>
              <a:rPr lang="en-US" sz="3000" dirty="0" smtClean="0"/>
              <a:t>array's indexers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Parentheses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</a:t>
            </a:r>
            <a:r>
              <a:rPr lang="en-US" sz="3000" dirty="0"/>
              <a:t>are used to override </a:t>
            </a:r>
            <a:r>
              <a:rPr lang="en-US" sz="3000" dirty="0" smtClean="0"/>
              <a:t>the default operator precedence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Class cast operator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sz="3000" dirty="0"/>
              <a:t> is used to cast one compatible type to </a:t>
            </a:r>
            <a:r>
              <a:rPr lang="en-US" sz="3000" dirty="0" smtClean="0"/>
              <a:t>another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Conditional operator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sz="3000" dirty="0"/>
              <a:t> </a:t>
            </a:r>
            <a:r>
              <a:rPr lang="en-US" sz="3000" dirty="0" smtClean="0"/>
              <a:t>returns a value base on an </a:t>
            </a:r>
            <a:r>
              <a:rPr lang="en-US" sz="3000" dirty="0" err="1" smtClean="0"/>
              <a:t>bool</a:t>
            </a:r>
            <a:r>
              <a:rPr lang="en-US" sz="3000" dirty="0" smtClean="0"/>
              <a:t> expression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3000" dirty="0"/>
              <a:t> operator is used to create </a:t>
            </a:r>
            <a:r>
              <a:rPr lang="en-US" sz="3000" dirty="0" smtClean="0"/>
              <a:t>new objects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9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2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6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except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2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70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4192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662228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cout&lt;&lt;"Enter two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numbers:"&lt;&lt;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biggerNumber;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smallerNumber;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cin&gt;&gt;biggerNumber&gt;&gt;smallerNumber;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&gt; biggerNumber)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biggerNumber = smallerNumber;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cout&lt;&lt;"The greater number is: "&lt;&lt;biggerNumber&lt;&lt;endl;</a:t>
            </a:r>
          </a:p>
        </p:txBody>
      </p:sp>
    </p:spTree>
    <p:extLst>
      <p:ext uri="{BB962C8B-B14F-4D97-AF65-F5344CB8AC3E}">
        <p14:creationId xmlns:p14="http://schemas.microsoft.com/office/powerpoint/2010/main" val="21848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978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2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69507"/>
            <a:ext cx="8686800" cy="727969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83337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cin&gt;&gt;number;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cout&lt;&lt;"This number is even."&lt;&lt;endl;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cout&lt;&lt;"This number is odd."&lt;&lt;endl;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23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62172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03073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72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first, second;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cin&gt;&gt;first&gt;&gt;second;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cout&lt;&lt;"These two numbers are equal."&lt;&lt;endl;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cout&lt;&lt;"The first number is bigger."&lt;&lt;endl;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cout&lt;&lt;"The second is bigger."&lt;&lt;endl;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1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074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cout&lt;&lt;"Vowel [ei]";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cout&lt;&lt;"Vowel [i:]";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63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268944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8997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cout&lt;&lt;"Monday";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cout&lt;&lt;"Tuesday";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cout&lt;&lt;"Wednesday";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cout&lt;&lt;"Thursday";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cout&lt;&lt;"Friday";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cout&lt;&lt;"Saturday";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cout&lt;&lt;"Sunday";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cout&lt;&lt;"Error!";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68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76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353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6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19922" y="187912"/>
            <a:ext cx="7086600" cy="914400"/>
          </a:xfrm>
        </p:spPr>
        <p:txBody>
          <a:bodyPr/>
          <a:lstStyle/>
          <a:p>
            <a:r>
              <a:rPr lang="en-US" dirty="0" smtClean="0"/>
              <a:t>Operators, Expressions </a:t>
            </a:r>
            <a:br>
              <a:rPr lang="en-US" dirty="0" smtClean="0"/>
            </a:br>
            <a:r>
              <a:rPr lang="en-US" dirty="0" smtClean="0"/>
              <a:t>and Conditionals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8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C++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251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992861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</a:t>
            </a:r>
            <a:r>
              <a:rPr lang="en-US" dirty="0" smtClean="0"/>
              <a:t>Exercises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826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2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3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4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40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992861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Conditionals Exercises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3753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9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17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C++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364"/>
              </p:ext>
            </p:extLst>
          </p:nvPr>
        </p:nvGraphicFramePr>
        <p:xfrm>
          <a:off x="511175" y="121920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91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868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operator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 returns the remainder from division of integers</a:t>
            </a:r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926977" y="1110005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cout&lt;&lt;squareSide&lt;&lt;endl;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cout&lt;&lt;squareArea&lt;&lt;endl; // 18.0625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cout&lt;&lt;a + b&lt;&lt;endl;//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cout&lt;&lt;a + b++&lt;&lt;endl;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cout&lt;&lt;a + b&lt;&lt;endl;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cout&lt;&lt;a + (++b)&lt;&lt;endl;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cout&lt;&lt;a + b&lt;&lt;endl;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cout&lt;&lt;12 / 3&lt;&lt;endl;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cout&lt;&lt;11 / 3&lt;&lt;endl; // 3</a:t>
            </a:r>
          </a:p>
        </p:txBody>
      </p:sp>
    </p:spTree>
    <p:extLst>
      <p:ext uri="{BB962C8B-B14F-4D97-AF65-F5344CB8AC3E}">
        <p14:creationId xmlns:p14="http://schemas.microsoft.com/office/powerpoint/2010/main" val="107232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72665F70-449B-47A5-B801-1BB51046B9E9}" vid="{BFE06EB7-CA8A-428D-BE0B-883DD7754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185</TotalTime>
  <Words>3517</Words>
  <Application>Microsoft Office PowerPoint</Application>
  <PresentationFormat>Презентация на цял екран (4:3)</PresentationFormat>
  <Paragraphs>631</Paragraphs>
  <Slides>60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60</vt:i4>
      </vt:variant>
    </vt:vector>
  </HeadingPairs>
  <TitlesOfParts>
    <vt:vector size="61" baseType="lpstr">
      <vt:lpstr>Telerik Academy theme</vt:lpstr>
      <vt:lpstr>Operators, Expressions and Conditionals</vt:lpstr>
      <vt:lpstr>Table of Contents</vt:lpstr>
      <vt:lpstr>Operators in C++</vt:lpstr>
      <vt:lpstr>What is an Operator?</vt:lpstr>
      <vt:lpstr>Operators in C++</vt:lpstr>
      <vt:lpstr>Categories of Operators in C++</vt:lpstr>
      <vt:lpstr>Arithmetic Operators</vt:lpstr>
      <vt:lpstr>Arithmetic Operators</vt:lpstr>
      <vt:lpstr>Arithmetic Operators –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 – Good Practices </vt:lpstr>
      <vt:lpstr>Operators, Expressions  and Conditionals</vt:lpstr>
      <vt:lpstr>Resources</vt:lpstr>
      <vt:lpstr>Operators Exercises</vt:lpstr>
      <vt:lpstr>Exercises</vt:lpstr>
      <vt:lpstr>Exercises (2)</vt:lpstr>
      <vt:lpstr>Exercises (3)</vt:lpstr>
      <vt:lpstr>Exercises (4)</vt:lpstr>
      <vt:lpstr>Conditionals Exercises</vt:lpstr>
      <vt:lpstr>Exercises</vt:lpstr>
      <vt:lpstr>Exercises (2)</vt:lpstr>
      <vt:lpstr>Exercises (3)</vt:lpstr>
      <vt:lpstr>Exercises (4)</vt:lpstr>
      <vt:lpstr>Exercises (5)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George Georgiev</cp:lastModifiedBy>
  <cp:revision>56</cp:revision>
  <dcterms:created xsi:type="dcterms:W3CDTF">2013-12-02T08:15:05Z</dcterms:created>
  <dcterms:modified xsi:type="dcterms:W3CDTF">2013-12-02T14:46:06Z</dcterms:modified>
</cp:coreProperties>
</file>