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7" r:id="rId2"/>
    <p:sldId id="258" r:id="rId3"/>
    <p:sldId id="310" r:id="rId4"/>
    <p:sldId id="311" r:id="rId5"/>
    <p:sldId id="312" r:id="rId6"/>
    <p:sldId id="314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3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3" r:id="rId26"/>
    <p:sldId id="334" r:id="rId27"/>
    <p:sldId id="348" r:id="rId28"/>
    <p:sldId id="336" r:id="rId29"/>
    <p:sldId id="337" r:id="rId30"/>
    <p:sldId id="338" r:id="rId31"/>
    <p:sldId id="339" r:id="rId32"/>
    <p:sldId id="34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50" r:id="rId42"/>
    <p:sldId id="351" r:id="rId43"/>
    <p:sldId id="352" r:id="rId44"/>
    <p:sldId id="353" r:id="rId45"/>
    <p:sldId id="356" r:id="rId46"/>
    <p:sldId id="357" r:id="rId47"/>
    <p:sldId id="335" r:id="rId48"/>
    <p:sldId id="354" r:id="rId49"/>
    <p:sldId id="355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381" r:id="rId74"/>
    <p:sldId id="382" r:id="rId75"/>
    <p:sldId id="309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9" y="10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5A33A-4233-4F44-A09B-252737B3BE4B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A2DD9-52B8-4BD9-B7AD-80CE6A29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587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2DD9-52B8-4BD9-B7AD-80CE6A29B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A2DD9-52B8-4BD9-B7AD-80CE6A29B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2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090AF6A-B685-430C-9665-1EF4CEA4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090AF6A-B685-430C-9665-1EF4CEA4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6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40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284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345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9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27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References, </a:t>
            </a:r>
            <a:br>
              <a:rPr lang="en-US" dirty="0" smtClean="0"/>
            </a:br>
            <a:r>
              <a:rPr lang="en-US" dirty="0" smtClean="0"/>
              <a:t>Pointers and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149600"/>
            <a:ext cx="6991350" cy="569120"/>
          </a:xfrm>
        </p:spPr>
        <p:txBody>
          <a:bodyPr/>
          <a:lstStyle/>
          <a:p>
            <a:r>
              <a:rPr lang="en-US" dirty="0" smtClean="0"/>
              <a:t>References vs. Pointers, </a:t>
            </a:r>
            <a:br>
              <a:rPr lang="en-US" dirty="0" smtClean="0"/>
            </a:br>
            <a:r>
              <a:rPr lang="en-US" dirty="0" smtClean="0"/>
              <a:t>Addresses, Pointer Arithmetic, </a:t>
            </a:r>
            <a:br>
              <a:rPr lang="en-US" dirty="0" smtClean="0"/>
            </a:br>
            <a:r>
              <a:rPr lang="en-US" dirty="0" smtClean="0"/>
              <a:t>Pointers &amp; Arrays, Stack &amp; Heap memory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2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6546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fast and slow way of sending parameters to a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2400" dirty="0" smtClean="0"/>
              <a:t>Note: this is valid for potentially large objects (a vector can have many elements). Sending primitive types (</a:t>
            </a:r>
            <a:r>
              <a:rPr lang="en-US" sz="2400" dirty="0" err="1" smtClean="0"/>
              <a:t>int</a:t>
            </a:r>
            <a:r>
              <a:rPr lang="en-US" sz="2400" dirty="0" smtClean="0"/>
              <a:t>, char…) by copy and by reference is almost the same in speed</a:t>
            </a:r>
            <a:endParaRPr lang="en-US" sz="24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9600" y="2134617"/>
            <a:ext cx="41656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GetSum</a:t>
            </a:r>
            <a:r>
              <a:rPr lang="en-US" sz="1800" dirty="0" smtClean="0"/>
              <a:t>(vector&lt;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 &amp;</a:t>
            </a:r>
            <a:r>
              <a:rPr lang="en-US" sz="1800" dirty="0" err="1" smtClean="0"/>
              <a:t>nums</a:t>
            </a:r>
            <a:r>
              <a:rPr lang="en-US" sz="1800" dirty="0" smtClean="0"/>
              <a:t>) </a:t>
            </a:r>
            <a:r>
              <a:rPr lang="en-US" sz="1800" i="1" dirty="0" smtClean="0"/>
              <a:t>//fast – only reference is sent</a:t>
            </a:r>
          </a:p>
          <a:p>
            <a:pPr defTabSz="457200"/>
            <a:r>
              <a:rPr lang="en-US" sz="1800" dirty="0" smtClean="0"/>
              <a:t>{</a:t>
            </a:r>
          </a:p>
          <a:p>
            <a:pPr defTabSz="457200"/>
            <a:r>
              <a:rPr lang="en-US" sz="1800" dirty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sum = 0</a:t>
            </a:r>
          </a:p>
          <a:p>
            <a:pPr defTabSz="457200"/>
            <a:r>
              <a:rPr lang="en-US" sz="1800" dirty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size = </a:t>
            </a:r>
            <a:r>
              <a:rPr lang="en-US" sz="1800" dirty="0" err="1" smtClean="0"/>
              <a:t>nums.size</a:t>
            </a:r>
            <a:r>
              <a:rPr lang="en-US" sz="1800" dirty="0" smtClean="0"/>
              <a:t>();</a:t>
            </a:r>
          </a:p>
          <a:p>
            <a:pPr defTabSz="457200"/>
            <a:r>
              <a:rPr lang="en-US" sz="1800" dirty="0"/>
              <a:t>	</a:t>
            </a:r>
            <a:r>
              <a:rPr lang="en-US" sz="1800" dirty="0" smtClean="0"/>
              <a:t>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&lt;size;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defTabSz="457200"/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defTabSz="457200"/>
            <a:r>
              <a:rPr lang="en-US" sz="1800" dirty="0" smtClean="0"/>
              <a:t>		sum += </a:t>
            </a:r>
            <a:r>
              <a:rPr lang="en-US" sz="1800" dirty="0" err="1" smtClean="0"/>
              <a:t>nums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];</a:t>
            </a:r>
          </a:p>
          <a:p>
            <a:pPr defTabSz="457200"/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defTabSz="457200"/>
            <a:r>
              <a:rPr lang="en-US" sz="1800" dirty="0" smtClean="0"/>
              <a:t>	return sum;</a:t>
            </a:r>
          </a:p>
          <a:p>
            <a:pPr defTabSz="457200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902200" y="2134617"/>
            <a:ext cx="3835400" cy="3139321"/>
          </a:xfrm>
          <a:prstGeom prst="rect">
            <a:avLst/>
          </a:prstGeom>
          <a:solidFill>
            <a:schemeClr val="accent1">
              <a:lumMod val="20000"/>
              <a:lumOff val="8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>
                <a:solidFill>
                  <a:srgbClr val="FF3300"/>
                </a:solidFill>
              </a:rPr>
              <a:t> </a:t>
            </a:r>
            <a:r>
              <a:rPr lang="en-US" sz="1800" dirty="0" err="1">
                <a:solidFill>
                  <a:srgbClr val="FF3300"/>
                </a:solidFill>
              </a:rPr>
              <a:t>GetSum</a:t>
            </a:r>
            <a:r>
              <a:rPr lang="en-US" sz="1800" dirty="0">
                <a:solidFill>
                  <a:srgbClr val="FF3300"/>
                </a:solidFill>
              </a:rPr>
              <a:t>(vector&lt;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>
                <a:solidFill>
                  <a:srgbClr val="FF3300"/>
                </a:solidFill>
              </a:rPr>
              <a:t>&gt; </a:t>
            </a:r>
            <a:r>
              <a:rPr lang="en-US" sz="1800" dirty="0" err="1">
                <a:solidFill>
                  <a:srgbClr val="FF3300"/>
                </a:solidFill>
              </a:rPr>
              <a:t>nums</a:t>
            </a:r>
            <a:r>
              <a:rPr lang="en-US" sz="1800" dirty="0">
                <a:solidFill>
                  <a:srgbClr val="FF3300"/>
                </a:solidFill>
              </a:rPr>
              <a:t>) </a:t>
            </a:r>
            <a:r>
              <a:rPr lang="en-US" sz="1800" i="1" dirty="0" smtClean="0">
                <a:solidFill>
                  <a:srgbClr val="FF3300"/>
                </a:solidFill>
              </a:rPr>
              <a:t>//overhead – elements </a:t>
            </a:r>
            <a:r>
              <a:rPr lang="en-US" sz="1800" i="1" dirty="0">
                <a:solidFill>
                  <a:srgbClr val="FF3300"/>
                </a:solidFill>
              </a:rPr>
              <a:t>copied</a:t>
            </a:r>
          </a:p>
          <a:p>
            <a:pPr defTabSz="457200"/>
            <a:r>
              <a:rPr lang="en-US" sz="1800" dirty="0">
                <a:solidFill>
                  <a:srgbClr val="FF3300"/>
                </a:solidFill>
              </a:rPr>
              <a:t>{</a:t>
            </a:r>
          </a:p>
          <a:p>
            <a:pPr defTabSz="457200"/>
            <a:r>
              <a:rPr lang="en-US" sz="1800" dirty="0">
                <a:solidFill>
                  <a:srgbClr val="FF3300"/>
                </a:solidFill>
              </a:rPr>
              <a:t>	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>
                <a:solidFill>
                  <a:srgbClr val="FF3300"/>
                </a:solidFill>
              </a:rPr>
              <a:t> sum = 0</a:t>
            </a:r>
          </a:p>
          <a:p>
            <a:pPr defTabSz="457200"/>
            <a:r>
              <a:rPr lang="en-US" sz="1800" dirty="0">
                <a:solidFill>
                  <a:srgbClr val="FF3300"/>
                </a:solidFill>
              </a:rPr>
              <a:t>	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>
                <a:solidFill>
                  <a:srgbClr val="FF3300"/>
                </a:solidFill>
              </a:rPr>
              <a:t> size = </a:t>
            </a:r>
            <a:r>
              <a:rPr lang="en-US" sz="1800" dirty="0" err="1">
                <a:solidFill>
                  <a:srgbClr val="FF3300"/>
                </a:solidFill>
              </a:rPr>
              <a:t>nums.size</a:t>
            </a:r>
            <a:r>
              <a:rPr lang="en-US" sz="1800" dirty="0">
                <a:solidFill>
                  <a:srgbClr val="FF3300"/>
                </a:solidFill>
              </a:rPr>
              <a:t>();</a:t>
            </a:r>
          </a:p>
          <a:p>
            <a:pPr defTabSz="457200"/>
            <a:r>
              <a:rPr lang="en-US" sz="1800" dirty="0">
                <a:solidFill>
                  <a:srgbClr val="FF3300"/>
                </a:solidFill>
              </a:rPr>
              <a:t>	for(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>
                <a:solidFill>
                  <a:srgbClr val="FF3300"/>
                </a:solidFill>
              </a:rPr>
              <a:t> </a:t>
            </a:r>
            <a:r>
              <a:rPr lang="en-US" sz="1800" dirty="0" err="1">
                <a:solidFill>
                  <a:srgbClr val="FF3300"/>
                </a:solidFill>
              </a:rPr>
              <a:t>i</a:t>
            </a:r>
            <a:r>
              <a:rPr lang="en-US" sz="1800" dirty="0">
                <a:solidFill>
                  <a:srgbClr val="FF3300"/>
                </a:solidFill>
              </a:rPr>
              <a:t>=0; </a:t>
            </a:r>
            <a:r>
              <a:rPr lang="en-US" sz="1800" dirty="0" err="1">
                <a:solidFill>
                  <a:srgbClr val="FF3300"/>
                </a:solidFill>
              </a:rPr>
              <a:t>i</a:t>
            </a:r>
            <a:r>
              <a:rPr lang="en-US" sz="1800" dirty="0">
                <a:solidFill>
                  <a:srgbClr val="FF3300"/>
                </a:solidFill>
              </a:rPr>
              <a:t>&lt;size; </a:t>
            </a:r>
            <a:r>
              <a:rPr lang="en-US" sz="1800" dirty="0" err="1">
                <a:solidFill>
                  <a:srgbClr val="FF3300"/>
                </a:solidFill>
              </a:rPr>
              <a:t>i</a:t>
            </a:r>
            <a:r>
              <a:rPr lang="en-US" sz="1800" dirty="0">
                <a:solidFill>
                  <a:srgbClr val="FF3300"/>
                </a:solidFill>
              </a:rPr>
              <a:t>++)</a:t>
            </a:r>
          </a:p>
          <a:p>
            <a:pPr defTabSz="457200"/>
            <a:r>
              <a:rPr lang="en-US" sz="1800" dirty="0">
                <a:solidFill>
                  <a:srgbClr val="FF3300"/>
                </a:solidFill>
              </a:rPr>
              <a:t>	{</a:t>
            </a:r>
          </a:p>
          <a:p>
            <a:pPr defTabSz="457200"/>
            <a:r>
              <a:rPr lang="en-US" sz="1800" dirty="0">
                <a:solidFill>
                  <a:srgbClr val="FF3300"/>
                </a:solidFill>
              </a:rPr>
              <a:t>		sum += </a:t>
            </a:r>
            <a:r>
              <a:rPr lang="en-US" sz="1800" dirty="0" err="1" smtClean="0">
                <a:solidFill>
                  <a:srgbClr val="FF3300"/>
                </a:solidFill>
              </a:rPr>
              <a:t>nums</a:t>
            </a:r>
            <a:r>
              <a:rPr lang="en-US" sz="1800" dirty="0" smtClean="0">
                <a:solidFill>
                  <a:srgbClr val="FF3300"/>
                </a:solidFill>
              </a:rPr>
              <a:t>[</a:t>
            </a:r>
            <a:r>
              <a:rPr lang="en-US" sz="1800" dirty="0" err="1" smtClean="0">
                <a:solidFill>
                  <a:srgbClr val="FF3300"/>
                </a:solidFill>
              </a:rPr>
              <a:t>i</a:t>
            </a:r>
            <a:r>
              <a:rPr lang="en-US" sz="1800" dirty="0">
                <a:solidFill>
                  <a:srgbClr val="FF3300"/>
                </a:solidFill>
              </a:rPr>
              <a:t>];</a:t>
            </a:r>
          </a:p>
          <a:p>
            <a:pPr defTabSz="457200"/>
            <a:r>
              <a:rPr lang="en-US" sz="1800" dirty="0">
                <a:solidFill>
                  <a:srgbClr val="FF3300"/>
                </a:solidFill>
              </a:rPr>
              <a:t>	}</a:t>
            </a:r>
          </a:p>
          <a:p>
            <a:pPr defTabSz="457200"/>
            <a:r>
              <a:rPr lang="en-US" sz="1800" dirty="0">
                <a:solidFill>
                  <a:srgbClr val="FF3300"/>
                </a:solidFill>
              </a:rPr>
              <a:t>	return sum;</a:t>
            </a:r>
          </a:p>
          <a:p>
            <a:pPr defTabSz="457200"/>
            <a:r>
              <a:rPr lang="en-US" sz="1800" dirty="0">
                <a:solidFill>
                  <a:srgbClr val="FF33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4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parameters can be a problem</a:t>
            </a:r>
          </a:p>
          <a:p>
            <a:pPr lvl="1"/>
            <a:r>
              <a:rPr lang="en-US" dirty="0" smtClean="0"/>
              <a:t>OK to send reference instead of the whole data</a:t>
            </a:r>
          </a:p>
          <a:p>
            <a:pPr lvl="1"/>
            <a:r>
              <a:rPr lang="en-US" dirty="0" smtClean="0"/>
              <a:t>But does the function read or edit the data?</a:t>
            </a:r>
          </a:p>
          <a:p>
            <a:pPr lvl="2"/>
            <a:r>
              <a:rPr lang="en-US" dirty="0" smtClean="0"/>
              <a:t>You can't be sure, especially if you're using 3</a:t>
            </a:r>
            <a:r>
              <a:rPr lang="en-US" baseline="30000" dirty="0" smtClean="0"/>
              <a:t>rd</a:t>
            </a:r>
            <a:r>
              <a:rPr lang="en-US" dirty="0" smtClean="0"/>
              <a:t> party code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const</a:t>
            </a:r>
            <a:r>
              <a:rPr lang="en-US" dirty="0" smtClean="0"/>
              <a:t> references solve this problem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5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/>
              <a:t> references</a:t>
            </a:r>
          </a:p>
          <a:p>
            <a:pPr lvl="1"/>
            <a:r>
              <a:rPr lang="en-US" sz="2800" dirty="0" smtClean="0"/>
              <a:t>Work the same way, but data can only be read</a:t>
            </a:r>
          </a:p>
          <a:p>
            <a:pPr lvl="1"/>
            <a:r>
              <a:rPr lang="en-US" sz="2800" dirty="0" smtClean="0"/>
              <a:t>A normal reference </a:t>
            </a:r>
            <a:br>
              <a:rPr lang="en-US" sz="2800" dirty="0" smtClean="0"/>
            </a:br>
            <a:r>
              <a:rPr lang="en-US" sz="2800" dirty="0" smtClean="0"/>
              <a:t>can be assigned to </a:t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800" dirty="0" smtClean="0"/>
              <a:t> one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800" dirty="0" smtClean="0"/>
              <a:t> reference </a:t>
            </a:r>
            <a:br>
              <a:rPr lang="en-US" sz="2800" dirty="0" smtClean="0"/>
            </a:br>
            <a:r>
              <a:rPr lang="en-US" sz="2800" dirty="0" smtClean="0"/>
              <a:t>cannot be assigned </a:t>
            </a:r>
            <a:br>
              <a:rPr lang="en-US" sz="2800" dirty="0" smtClean="0"/>
            </a:br>
            <a:r>
              <a:rPr lang="en-US" sz="2800" dirty="0" smtClean="0"/>
              <a:t>to a normal one</a:t>
            </a:r>
          </a:p>
          <a:p>
            <a:pPr lvl="2"/>
            <a:r>
              <a:rPr lang="en-US" sz="2600" dirty="0" smtClean="0"/>
              <a:t>i.e. a function cannot make a writeable reference from a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600" dirty="0" smtClean="0"/>
              <a:t> one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159250" y="2190556"/>
            <a:ext cx="45910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GetSum</a:t>
            </a:r>
            <a:r>
              <a:rPr lang="en-US" sz="1800" dirty="0" smtClean="0"/>
              <a:t>(</a:t>
            </a:r>
            <a:r>
              <a:rPr lang="en-US" sz="1800" dirty="0" err="1" smtClean="0"/>
              <a:t>const</a:t>
            </a:r>
            <a:r>
              <a:rPr lang="en-US" sz="1800" dirty="0" smtClean="0"/>
              <a:t> vector&lt;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 &amp;</a:t>
            </a:r>
            <a:r>
              <a:rPr lang="en-US" sz="1800" dirty="0" err="1" smtClean="0"/>
              <a:t>nums</a:t>
            </a:r>
            <a:r>
              <a:rPr lang="en-US" sz="1800" dirty="0" smtClean="0"/>
              <a:t>)</a:t>
            </a:r>
            <a:endParaRPr lang="en-US" sz="1800" i="1" dirty="0" smtClean="0"/>
          </a:p>
          <a:p>
            <a:pPr defTabSz="457200"/>
            <a:r>
              <a:rPr lang="en-US" sz="1800" dirty="0" smtClean="0"/>
              <a:t>{</a:t>
            </a:r>
            <a:r>
              <a:rPr lang="bg-BG" sz="1800" dirty="0" smtClean="0"/>
              <a:t>   </a:t>
            </a:r>
            <a:r>
              <a:rPr lang="en-US" sz="1800" i="1" dirty="0" smtClean="0"/>
              <a:t>//</a:t>
            </a:r>
            <a:r>
              <a:rPr lang="en-US" sz="1800" i="1" dirty="0"/>
              <a:t>this function can't edit </a:t>
            </a:r>
            <a:r>
              <a:rPr lang="en-US" sz="1800" i="1" dirty="0" err="1"/>
              <a:t>nums</a:t>
            </a:r>
            <a:endParaRPr lang="en-US" sz="1800" dirty="0" smtClean="0"/>
          </a:p>
          <a:p>
            <a:pPr defTabSz="457200"/>
            <a:r>
              <a:rPr lang="en-US" sz="1800" dirty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sum = 0</a:t>
            </a:r>
          </a:p>
          <a:p>
            <a:pPr defTabSz="457200"/>
            <a:r>
              <a:rPr lang="en-US" sz="1800" dirty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size = </a:t>
            </a:r>
            <a:r>
              <a:rPr lang="en-US" sz="1800" dirty="0" err="1" smtClean="0"/>
              <a:t>nums.size</a:t>
            </a:r>
            <a:r>
              <a:rPr lang="en-US" sz="1800" dirty="0" smtClean="0"/>
              <a:t>();</a:t>
            </a:r>
          </a:p>
          <a:p>
            <a:pPr defTabSz="457200"/>
            <a:r>
              <a:rPr lang="en-US" sz="1800" dirty="0"/>
              <a:t>	</a:t>
            </a:r>
            <a:r>
              <a:rPr lang="en-US" sz="1800" dirty="0" smtClean="0"/>
              <a:t>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&lt;size;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defTabSz="457200"/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defTabSz="457200"/>
            <a:r>
              <a:rPr lang="en-US" sz="1800" dirty="0" smtClean="0"/>
              <a:t>		sum += </a:t>
            </a:r>
            <a:r>
              <a:rPr lang="en-US" sz="1800" dirty="0" err="1" smtClean="0"/>
              <a:t>nums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];</a:t>
            </a:r>
          </a:p>
          <a:p>
            <a:pPr defTabSz="457200"/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defTabSz="457200"/>
            <a:r>
              <a:rPr lang="en-US" sz="1800" dirty="0" smtClean="0"/>
              <a:t>	return sum;</a:t>
            </a:r>
          </a:p>
          <a:p>
            <a:pPr defTabSz="457200"/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50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and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34580"/>
            <a:ext cx="7924800" cy="569120"/>
          </a:xfrm>
        </p:spPr>
        <p:txBody>
          <a:bodyPr/>
          <a:lstStyle/>
          <a:p>
            <a:r>
              <a:rPr lang="en-US" dirty="0" smtClean="0"/>
              <a:t>Representing data in bytes, Variable addresses</a:t>
            </a:r>
            <a:r>
              <a:rPr lang="bg-BG" dirty="0" smtClean="0"/>
              <a:t>, </a:t>
            </a:r>
            <a:r>
              <a:rPr lang="en-US" dirty="0" smtClean="0"/>
              <a:t>Stack and Dynamic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work on data, stored in variables</a:t>
            </a:r>
          </a:p>
          <a:p>
            <a:r>
              <a:rPr lang="en-US" dirty="0" smtClean="0"/>
              <a:t>Variables a program has at a given time are in the Random Access Memory (RAM)</a:t>
            </a:r>
            <a:endParaRPr lang="bg-BG" dirty="0" smtClean="0"/>
          </a:p>
          <a:p>
            <a:pPr lvl="1"/>
            <a:r>
              <a:rPr lang="en-US" dirty="0" smtClean="0"/>
              <a:t>RAM is just an array of bytes (software POV)</a:t>
            </a:r>
          </a:p>
          <a:p>
            <a:r>
              <a:rPr lang="en-US" dirty="0" smtClean="0"/>
              <a:t>Each byte in RAM has an address </a:t>
            </a:r>
            <a:r>
              <a:rPr lang="en-US" sz="2000" dirty="0" smtClean="0"/>
              <a:t>(e.g</a:t>
            </a:r>
            <a:r>
              <a:rPr lang="en-US" sz="2000" dirty="0"/>
              <a:t>.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0x000013A1</a:t>
            </a:r>
            <a:r>
              <a:rPr lang="en-US" sz="2000" dirty="0"/>
              <a:t>)</a:t>
            </a:r>
            <a:endParaRPr lang="en-US" dirty="0"/>
          </a:p>
          <a:p>
            <a:pPr lvl="1"/>
            <a:r>
              <a:rPr lang="en-US" dirty="0" smtClean="0"/>
              <a:t>Its index in the array, usually as a hex number</a:t>
            </a:r>
          </a:p>
          <a:p>
            <a:r>
              <a:rPr lang="en-US" dirty="0" smtClean="0"/>
              <a:t>Information is described by address and value </a:t>
            </a:r>
          </a:p>
          <a:p>
            <a:pPr lvl="1"/>
            <a:r>
              <a:rPr lang="en-US" dirty="0" smtClean="0"/>
              <a:t>of the byte(s) at that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computing days</a:t>
            </a:r>
          </a:p>
          <a:p>
            <a:pPr lvl="1"/>
            <a:r>
              <a:rPr lang="en-US" dirty="0"/>
              <a:t>Programming was moving and editing bytes</a:t>
            </a:r>
          </a:p>
          <a:p>
            <a:pPr lvl="1"/>
            <a:r>
              <a:rPr lang="en-US" dirty="0"/>
              <a:t>From one address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 smtClean="0"/>
              <a:t>No "abstract" operations such as +, -, *, /</a:t>
            </a:r>
          </a:p>
          <a:p>
            <a:pPr lvl="1"/>
            <a:r>
              <a:rPr lang="en-US" dirty="0" smtClean="0"/>
              <a:t>The programmer writes everything from scratch</a:t>
            </a:r>
            <a:endParaRPr lang="en-US" dirty="0"/>
          </a:p>
          <a:p>
            <a:r>
              <a:rPr lang="en-US" dirty="0" smtClean="0"/>
              <a:t>Today, low-level </a:t>
            </a:r>
            <a:r>
              <a:rPr lang="en-US" dirty="0"/>
              <a:t>memory is handled </a:t>
            </a:r>
            <a:r>
              <a:rPr lang="en-US" dirty="0" smtClean="0"/>
              <a:t>through: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types </a:t>
            </a:r>
            <a:endParaRPr lang="en-US" dirty="0" smtClean="0"/>
          </a:p>
          <a:p>
            <a:pPr lvl="1"/>
            <a:r>
              <a:rPr lang="en-US" dirty="0" smtClean="0"/>
              <a:t>Predefined operations (often on hardware level)</a:t>
            </a:r>
          </a:p>
          <a:p>
            <a:pPr lvl="1"/>
            <a:r>
              <a:rPr lang="en-US" dirty="0" smtClean="0"/>
              <a:t>E.g. assigning values is copying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data types occupy more than one byte</a:t>
            </a:r>
          </a:p>
          <a:p>
            <a:pPr lvl="1"/>
            <a:r>
              <a:rPr lang="en-US" dirty="0" smtClean="0"/>
              <a:t>Occupied bytes are sequential</a:t>
            </a:r>
          </a:p>
          <a:p>
            <a:pPr lvl="1"/>
            <a:r>
              <a:rPr lang="en-US" dirty="0" smtClean="0"/>
              <a:t>E.g. data for a 4-byte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starting </a:t>
            </a:r>
            <a:r>
              <a:rPr lang="en-US" dirty="0"/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0x000013A3</a:t>
            </a:r>
            <a:r>
              <a:rPr lang="en-US" dirty="0" smtClean="0"/>
              <a:t>, also occupies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0x000013A4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0x000013A5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0x000013A6</a:t>
            </a:r>
          </a:p>
          <a:p>
            <a:r>
              <a:rPr lang="en-US" dirty="0" smtClean="0"/>
              <a:t>Address of a variable</a:t>
            </a:r>
          </a:p>
          <a:p>
            <a:pPr lvl="1"/>
            <a:r>
              <a:rPr lang="en-US" dirty="0" smtClean="0"/>
              <a:t>The address of its first byte</a:t>
            </a:r>
          </a:p>
          <a:p>
            <a:pPr lvl="1"/>
            <a:r>
              <a:rPr lang="en-US" dirty="0" smtClean="0"/>
              <a:t>The program can access the next bytes </a:t>
            </a:r>
          </a:p>
          <a:p>
            <a:pPr lvl="2"/>
            <a:r>
              <a:rPr lang="en-US" dirty="0" smtClean="0"/>
              <a:t>By knowing the size of the data type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 4-byte integer in memory at address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0x13A3,</a:t>
            </a:r>
            <a:r>
              <a:rPr lang="en-US" dirty="0"/>
              <a:t> with a value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624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 Big-endian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i.e. most-significant byte is leftmost address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34882"/>
              </p:ext>
            </p:extLst>
          </p:nvPr>
        </p:nvGraphicFramePr>
        <p:xfrm>
          <a:off x="622300" y="3523842"/>
          <a:ext cx="8325397" cy="7315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86180"/>
                <a:gridCol w="954317"/>
                <a:gridCol w="1311593"/>
                <a:gridCol w="1311593"/>
                <a:gridCol w="1311593"/>
                <a:gridCol w="1311593"/>
                <a:gridCol w="938528"/>
              </a:tblGrid>
              <a:tr h="281966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0x13A2</a:t>
                      </a:r>
                      <a:endParaRPr lang="en-US" b="1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0x13A3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0x13A4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0x13A5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0x13A6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0x13A7</a:t>
                      </a:r>
                      <a:endParaRPr lang="en-US" b="1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26937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en-US" b="1" i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00000010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01110000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en-US" b="1" i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8300" y="5615329"/>
            <a:ext cx="287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624;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74800" y="4292601"/>
            <a:ext cx="1219200" cy="1447799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06700" y="3873500"/>
            <a:ext cx="5143500" cy="4064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422650" y="4413250"/>
            <a:ext cx="537845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sz="1800" dirty="0" err="1" smtClean="0"/>
              <a:t>int</a:t>
            </a:r>
            <a:r>
              <a:rPr lang="en-US" sz="1800" dirty="0" smtClean="0"/>
              <a:t> x = 624;</a:t>
            </a:r>
            <a:endParaRPr lang="en-US" sz="1800" dirty="0"/>
          </a:p>
          <a:p>
            <a:pPr defTabSz="457200"/>
            <a:r>
              <a:rPr lang="en-US" sz="1800" dirty="0" err="1" smtClean="0"/>
              <a:t>cout</a:t>
            </a:r>
            <a:r>
              <a:rPr lang="en-US" sz="1800" dirty="0" smtClean="0"/>
              <a:t>&lt;&lt;&amp;x&lt;&lt;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 //outputs 0x13A3</a:t>
            </a:r>
          </a:p>
          <a:p>
            <a:pPr defTabSz="457200"/>
            <a:r>
              <a:rPr lang="en-US" sz="1800" dirty="0"/>
              <a:t> </a:t>
            </a:r>
            <a:r>
              <a:rPr lang="en-US" sz="1800" dirty="0" smtClean="0"/>
              <a:t>               //(in the described case)</a:t>
            </a:r>
          </a:p>
          <a:p>
            <a:pPr defTabSz="457200"/>
            <a:r>
              <a:rPr lang="en-US" sz="1800" dirty="0" smtClean="0"/>
              <a:t>//&amp;x reads as "the address of </a:t>
            </a:r>
            <a:r>
              <a:rPr lang="en-US" i="1" dirty="0" smtClean="0"/>
              <a:t>x</a:t>
            </a:r>
            <a:r>
              <a:rPr lang="en-US" sz="1800" dirty="0" smtClean="0"/>
              <a:t>"</a:t>
            </a:r>
          </a:p>
          <a:p>
            <a:pPr defTabSz="457200"/>
            <a:r>
              <a:rPr lang="en-US" sz="1800" dirty="0" smtClean="0"/>
              <a:t>//not the same as reference</a:t>
            </a:r>
            <a:r>
              <a:rPr lang="bg-BG" sz="1800" dirty="0" smtClean="0"/>
              <a:t> </a:t>
            </a:r>
            <a:r>
              <a:rPr lang="en-US" sz="1800" dirty="0" smtClean="0"/>
              <a:t>variables</a:t>
            </a:r>
            <a:r>
              <a:rPr lang="bg-BG" sz="1800" dirty="0" smtClean="0"/>
              <a:t>,</a:t>
            </a:r>
            <a:endParaRPr lang="en-US" sz="1800" dirty="0" smtClean="0"/>
          </a:p>
          <a:p>
            <a:pPr defTabSz="457200"/>
            <a:r>
              <a:rPr lang="en-US" sz="1800" dirty="0" smtClean="0"/>
              <a:t>//returns address of the first byte of </a:t>
            </a:r>
            <a:r>
              <a:rPr lang="en-US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89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Pointers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– special variable, associated with an address in memory</a:t>
            </a:r>
          </a:p>
          <a:p>
            <a:pPr lvl="1"/>
            <a:r>
              <a:rPr lang="en-US" dirty="0" smtClean="0"/>
              <a:t>Holds the memory address of another variable</a:t>
            </a:r>
          </a:p>
          <a:p>
            <a:pPr lvl="1"/>
            <a:r>
              <a:rPr lang="en-US" dirty="0" smtClean="0"/>
              <a:t>"Points" to another variable</a:t>
            </a:r>
          </a:p>
          <a:p>
            <a:pPr lvl="1"/>
            <a:r>
              <a:rPr lang="en-US" dirty="0" smtClean="0"/>
              <a:t>Can point to any byte in memory</a:t>
            </a:r>
          </a:p>
          <a:p>
            <a:pPr lvl="1"/>
            <a:r>
              <a:rPr lang="en-US" dirty="0" smtClean="0"/>
              <a:t>Special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"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) value – shows the pointer currently holds no variable's address</a:t>
            </a:r>
          </a:p>
          <a:p>
            <a:r>
              <a:rPr lang="en-US" dirty="0" smtClean="0"/>
              <a:t>Two essential operations for using pointers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Referencing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Dereferencing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References and their Applications</a:t>
            </a:r>
          </a:p>
          <a:p>
            <a:pPr marL="442913" indent="-442913">
              <a:lnSpc>
                <a:spcPts val="45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Pointers and Memory</a:t>
            </a:r>
          </a:p>
          <a:p>
            <a:pPr marL="442913" indent="-442913">
              <a:lnSpc>
                <a:spcPts val="45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Working with Pointers</a:t>
            </a:r>
          </a:p>
          <a:p>
            <a:pPr marL="804863" lvl="1" indent="-457200">
              <a:lnSpc>
                <a:spcPts val="4500"/>
              </a:lnSpc>
              <a:spcBef>
                <a:spcPts val="0"/>
              </a:spcBef>
            </a:pPr>
            <a:r>
              <a:rPr lang="en-US" dirty="0" smtClean="0"/>
              <a:t>Referencing &amp; Dereferencing</a:t>
            </a:r>
          </a:p>
          <a:p>
            <a:pPr marL="804863" lvl="1" indent="-457200">
              <a:lnSpc>
                <a:spcPts val="4500"/>
              </a:lnSpc>
              <a:spcBef>
                <a:spcPts val="0"/>
              </a:spcBef>
            </a:pPr>
            <a:r>
              <a:rPr lang="en-US" dirty="0" smtClean="0"/>
              <a:t>Pointer arithmetic</a:t>
            </a:r>
          </a:p>
          <a:p>
            <a:pPr marL="442913" indent="-442913">
              <a:lnSpc>
                <a:spcPts val="45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Pointers vs. References</a:t>
            </a:r>
          </a:p>
          <a:p>
            <a:pPr marL="442913" indent="-442913">
              <a:lnSpc>
                <a:spcPts val="45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Pointers and Arrays</a:t>
            </a:r>
          </a:p>
          <a:p>
            <a:pPr marL="442913" indent="-442913">
              <a:lnSpc>
                <a:spcPts val="45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C++ Memory and Storage Types</a:t>
            </a:r>
          </a:p>
          <a:p>
            <a:pPr marL="442913" indent="-442913">
              <a:lnSpc>
                <a:spcPts val="45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Working with Dynamic and Static Memory</a:t>
            </a:r>
          </a:p>
          <a:p>
            <a:pPr marL="790576" lvl="1" indent="-442913">
              <a:lnSpc>
                <a:spcPts val="4500"/>
              </a:lnSpc>
              <a:spcBef>
                <a:spcPts val="0"/>
              </a:spcBef>
              <a:buFontTx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79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Pointers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Referencing – getting a variable's address</a:t>
            </a:r>
          </a:p>
          <a:p>
            <a:pPr lvl="1"/>
            <a:r>
              <a:rPr lang="en-US" dirty="0" smtClean="0"/>
              <a:t>Variable's address (as a number) is returned</a:t>
            </a:r>
          </a:p>
          <a:p>
            <a:pPr lvl="2"/>
            <a:r>
              <a:rPr lang="en-US" dirty="0" smtClean="0"/>
              <a:t>from the variable's identifier</a:t>
            </a:r>
          </a:p>
          <a:p>
            <a:pPr lvl="1"/>
            <a:r>
              <a:rPr lang="en-US" dirty="0" smtClean="0"/>
              <a:t>i.e. gets the value of a pointer to the variable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19052"/>
              </p:ext>
            </p:extLst>
          </p:nvPr>
        </p:nvGraphicFramePr>
        <p:xfrm>
          <a:off x="622300" y="4102962"/>
          <a:ext cx="8325397" cy="7315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86180"/>
                <a:gridCol w="954317"/>
                <a:gridCol w="1311593"/>
                <a:gridCol w="1311593"/>
                <a:gridCol w="1311593"/>
                <a:gridCol w="1311593"/>
                <a:gridCol w="938528"/>
              </a:tblGrid>
              <a:tr h="281966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lang="en-US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0x13A2</a:t>
                      </a:r>
                      <a:endParaRPr lang="en-US" b="1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0x13A3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0x13A4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0x13A5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0x13A6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0x13A7</a:t>
                      </a:r>
                      <a:endParaRPr lang="en-US" b="1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26937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en-US" b="1" i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00000010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01110000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en-US" b="1" i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2990" y="3309009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624;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6"/>
          <p:cNvCxnSpPr/>
          <p:nvPr/>
        </p:nvCxnSpPr>
        <p:spPr>
          <a:xfrm>
            <a:off x="3194050" y="3718560"/>
            <a:ext cx="0" cy="7442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9"/>
          <p:cNvSpPr/>
          <p:nvPr/>
        </p:nvSpPr>
        <p:spPr>
          <a:xfrm>
            <a:off x="2781300" y="4462780"/>
            <a:ext cx="5143500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28650" y="5067155"/>
            <a:ext cx="813943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sz="2400" dirty="0" smtClean="0"/>
              <a:t>Here, referencing </a:t>
            </a:r>
            <a:r>
              <a:rPr lang="en-US" sz="2400" i="1" dirty="0" smtClean="0"/>
              <a:t>x</a:t>
            </a:r>
            <a:r>
              <a:rPr lang="en-US" sz="2400" dirty="0" smtClean="0"/>
              <a:t> gives 0x13A3 </a:t>
            </a:r>
            <a:r>
              <a:rPr lang="en-US" dirty="0" smtClean="0"/>
              <a:t>(5027 decimal)</a:t>
            </a:r>
            <a:endParaRPr lang="en-US" sz="2400" dirty="0" smtClean="0"/>
          </a:p>
          <a:p>
            <a:pPr defTabSz="457200"/>
            <a:r>
              <a:rPr lang="en-US" sz="2400" dirty="0" smtClean="0"/>
              <a:t>Let </a:t>
            </a:r>
            <a:r>
              <a:rPr lang="en-US" sz="2400" i="1" dirty="0" smtClean="0"/>
              <a:t>p</a:t>
            </a:r>
            <a:r>
              <a:rPr lang="en-US" sz="2400" dirty="0" smtClean="0"/>
              <a:t> be a pointer to </a:t>
            </a:r>
            <a:r>
              <a:rPr lang="en-US" sz="2400" i="1" dirty="0" smtClean="0"/>
              <a:t>x</a:t>
            </a:r>
          </a:p>
          <a:p>
            <a:pPr defTabSz="457200"/>
            <a:r>
              <a:rPr lang="en-US" sz="2400" dirty="0" smtClean="0"/>
              <a:t>Then, the value of </a:t>
            </a:r>
            <a:r>
              <a:rPr lang="en-US" sz="2400" i="1" dirty="0" smtClean="0"/>
              <a:t>p</a:t>
            </a:r>
            <a:r>
              <a:rPr lang="en-US" sz="2400" dirty="0" smtClean="0"/>
              <a:t> is 0x13A3 </a:t>
            </a:r>
            <a:r>
              <a:rPr lang="en-US" dirty="0" smtClean="0"/>
              <a:t>(5027 in decimal)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9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Pointers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Dereferencing – getting value from an address</a:t>
            </a:r>
          </a:p>
          <a:p>
            <a:pPr lvl="1"/>
            <a:r>
              <a:rPr lang="en-US" dirty="0" smtClean="0"/>
              <a:t>The variable </a:t>
            </a:r>
            <a:r>
              <a:rPr lang="en-US" dirty="0"/>
              <a:t>(the memory data) is returned</a:t>
            </a:r>
          </a:p>
          <a:p>
            <a:pPr lvl="2"/>
            <a:r>
              <a:rPr lang="en-US" dirty="0"/>
              <a:t>from a pointer to that variable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i.e. </a:t>
            </a:r>
            <a:r>
              <a:rPr lang="en-US" dirty="0" smtClean="0"/>
              <a:t>accesses memory </a:t>
            </a:r>
            <a:r>
              <a:rPr lang="en-US" dirty="0"/>
              <a:t>at the address, pointed by the </a:t>
            </a:r>
            <a:r>
              <a:rPr lang="en-US" dirty="0" smtClean="0"/>
              <a:t>pointer</a:t>
            </a:r>
            <a:endParaRPr lang="en-US" dirty="0"/>
          </a:p>
          <a:p>
            <a:pPr marL="357188" lvl="1" indent="0">
              <a:spcBef>
                <a:spcPts val="19800"/>
              </a:spcBef>
              <a:buNone/>
            </a:pPr>
            <a:r>
              <a:rPr lang="en-US" sz="2000" dirty="0" smtClean="0"/>
              <a:t>* Note: we need to know the data type to dereference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40341"/>
              </p:ext>
            </p:extLst>
          </p:nvPr>
        </p:nvGraphicFramePr>
        <p:xfrm>
          <a:off x="622300" y="4102962"/>
          <a:ext cx="8325397" cy="7315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86180"/>
                <a:gridCol w="954317"/>
                <a:gridCol w="1311593"/>
                <a:gridCol w="1311593"/>
                <a:gridCol w="1311593"/>
                <a:gridCol w="1311593"/>
                <a:gridCol w="938528"/>
              </a:tblGrid>
              <a:tr h="281966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lang="en-US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0x13A2</a:t>
                      </a:r>
                      <a:endParaRPr lang="en-US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0x13A3</a:t>
                      </a:r>
                      <a:endParaRPr lang="en-US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0x13A4</a:t>
                      </a:r>
                      <a:endParaRPr lang="en-US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0x13A5</a:t>
                      </a:r>
                      <a:endParaRPr lang="en-US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0x13A6</a:t>
                      </a:r>
                      <a:endParaRPr lang="en-US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0x13A7</a:t>
                      </a:r>
                      <a:endParaRPr lang="en-US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26937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en-US" b="1" i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00000010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01110000</a:t>
                      </a:r>
                      <a:endParaRPr lang="en-US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en-US" b="1" i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4350" y="3256895"/>
            <a:ext cx="571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 is a pointer to address 0x13A3</a:t>
            </a:r>
          </a:p>
        </p:txBody>
      </p:sp>
      <p:cxnSp>
        <p:nvCxnSpPr>
          <p:cNvPr id="6" name="Straight Arrow Connector 6"/>
          <p:cNvCxnSpPr>
            <a:endCxn id="7" idx="0"/>
          </p:cNvCxnSpPr>
          <p:nvPr/>
        </p:nvCxnSpPr>
        <p:spPr>
          <a:xfrm>
            <a:off x="3194050" y="3718560"/>
            <a:ext cx="219710" cy="36576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9"/>
          <p:cNvSpPr/>
          <p:nvPr/>
        </p:nvSpPr>
        <p:spPr>
          <a:xfrm>
            <a:off x="2794000" y="4084320"/>
            <a:ext cx="1239520" cy="4064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28650" y="5020131"/>
            <a:ext cx="813943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sz="2400" dirty="0" smtClean="0"/>
              <a:t>Let us dereference </a:t>
            </a:r>
            <a:r>
              <a:rPr lang="en-US" sz="2400" i="1" dirty="0" smtClean="0"/>
              <a:t>p</a:t>
            </a:r>
            <a:r>
              <a:rPr lang="en-US" sz="2400" dirty="0" smtClean="0"/>
              <a:t> as a 4-byte integer* </a:t>
            </a:r>
            <a:r>
              <a:rPr lang="en-US" sz="2400" i="1" dirty="0" smtClean="0"/>
              <a:t>x</a:t>
            </a:r>
          </a:p>
          <a:p>
            <a:pPr defTabSz="457200"/>
            <a:r>
              <a:rPr lang="en-US" sz="2400" dirty="0" smtClean="0"/>
              <a:t>The data for </a:t>
            </a:r>
            <a:r>
              <a:rPr lang="en-US" sz="2400" i="1" dirty="0" smtClean="0"/>
              <a:t>x</a:t>
            </a:r>
            <a:r>
              <a:rPr lang="en-US" sz="2400" dirty="0" smtClean="0"/>
              <a:t> is in bytes 0x13A3 to 0x13A6</a:t>
            </a:r>
          </a:p>
          <a:p>
            <a:pPr defTabSz="457200"/>
            <a:r>
              <a:rPr lang="en-US" sz="2400" dirty="0" smtClean="0"/>
              <a:t>Then the value of </a:t>
            </a:r>
            <a:r>
              <a:rPr lang="en-US" sz="2400" i="1" dirty="0" smtClean="0"/>
              <a:t>x </a:t>
            </a:r>
            <a:r>
              <a:rPr lang="en-US" sz="2400" dirty="0" smtClean="0"/>
              <a:t>is 624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1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Memory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– the common way to access memory</a:t>
            </a:r>
          </a:p>
          <a:p>
            <a:r>
              <a:rPr lang="en-US" dirty="0" smtClean="0"/>
              <a:t>Most programming languages use pointers</a:t>
            </a:r>
          </a:p>
          <a:p>
            <a:pPr lvl="1"/>
            <a:r>
              <a:rPr lang="en-US" dirty="0" smtClean="0"/>
              <a:t>Some allow full access (like C and C++)</a:t>
            </a:r>
          </a:p>
          <a:p>
            <a:pPr lvl="1"/>
            <a:r>
              <a:rPr lang="en-US" dirty="0" smtClean="0"/>
              <a:t>Some hide pointers objects (C#, JS)</a:t>
            </a:r>
          </a:p>
          <a:p>
            <a:r>
              <a:rPr lang="en-US" dirty="0" smtClean="0"/>
              <a:t>Reference and Dereference operators respectively create and evaluate pointers</a:t>
            </a:r>
          </a:p>
          <a:p>
            <a:r>
              <a:rPr lang="en-US" dirty="0" smtClean="0"/>
              <a:t>Usually pointers can be incremented/decremented</a:t>
            </a:r>
          </a:p>
          <a:p>
            <a:pPr lvl="1"/>
            <a:r>
              <a:rPr lang="en-US" dirty="0" smtClean="0"/>
              <a:t>i.e. </a:t>
            </a:r>
            <a:r>
              <a:rPr lang="en-US" dirty="0"/>
              <a:t>"</a:t>
            </a:r>
            <a:r>
              <a:rPr lang="en-US" dirty="0" smtClean="0"/>
              <a:t>moved" to neighboring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" y="2438401"/>
            <a:ext cx="8717280" cy="685800"/>
          </a:xfrm>
        </p:spPr>
        <p:txBody>
          <a:bodyPr/>
          <a:lstStyle/>
          <a:p>
            <a:r>
              <a:rPr lang="en-US" dirty="0" smtClean="0"/>
              <a:t>Working with Pointers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" y="3451700"/>
            <a:ext cx="8717280" cy="569120"/>
          </a:xfrm>
        </p:spPr>
        <p:txBody>
          <a:bodyPr/>
          <a:lstStyle/>
          <a:p>
            <a:r>
              <a:rPr lang="en-US" dirty="0" smtClean="0"/>
              <a:t>The &amp; and * operators, </a:t>
            </a:r>
            <a:r>
              <a:rPr lang="en-US" dirty="0"/>
              <a:t>Pointer values </a:t>
            </a:r>
            <a:r>
              <a:rPr lang="en-US" dirty="0" smtClean="0"/>
              <a:t>and arithmetic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pointers, Building pointers from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Pointers in C++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provides lots of functionality for working with pointers</a:t>
            </a:r>
          </a:p>
          <a:p>
            <a:pPr lvl="1"/>
            <a:r>
              <a:rPr lang="en-US" dirty="0" smtClean="0"/>
              <a:t>Assigning pointers to variables and dereferencing</a:t>
            </a:r>
          </a:p>
          <a:p>
            <a:pPr lvl="1"/>
            <a:r>
              <a:rPr lang="en-US" dirty="0" smtClean="0"/>
              <a:t>Pointer types – </a:t>
            </a:r>
            <a:r>
              <a:rPr lang="en-US" dirty="0" err="1" smtClean="0"/>
              <a:t>int</a:t>
            </a:r>
            <a:r>
              <a:rPr lang="en-US" dirty="0" smtClean="0"/>
              <a:t>, char, string, etc.</a:t>
            </a:r>
          </a:p>
          <a:p>
            <a:pPr lvl="1"/>
            <a:r>
              <a:rPr lang="en-US" dirty="0" smtClean="0"/>
              <a:t>Basic memory pointers – a.k.a. void pointers</a:t>
            </a:r>
          </a:p>
          <a:p>
            <a:pPr lvl="1"/>
            <a:r>
              <a:rPr lang="en-US" dirty="0" smtClean="0"/>
              <a:t>Assigning pointers to arbitrary memory addresses</a:t>
            </a:r>
          </a:p>
          <a:p>
            <a:pPr lvl="1"/>
            <a:r>
              <a:rPr lang="en-US" dirty="0" smtClean="0"/>
              <a:t>Incrementing/Decrementing pointers</a:t>
            </a:r>
          </a:p>
          <a:p>
            <a:pPr lvl="1"/>
            <a:r>
              <a:rPr lang="en-US" dirty="0" smtClean="0"/>
              <a:t>Casting pointers from one type to another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in C++ – Creating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and assigning pointers</a:t>
            </a:r>
          </a:p>
          <a:p>
            <a:pPr lvl="1"/>
            <a:r>
              <a:rPr lang="en-US" dirty="0" smtClean="0"/>
              <a:t>C++ pointers have types and are declared as normal variables</a:t>
            </a:r>
          </a:p>
          <a:p>
            <a:pPr lvl="1"/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(asterisk) sign prefix of the variable name</a:t>
            </a:r>
            <a:r>
              <a:rPr lang="bg-BG" dirty="0" smtClean="0"/>
              <a:t> </a:t>
            </a:r>
            <a:r>
              <a:rPr lang="en-US" dirty="0" smtClean="0"/>
              <a:t>denotes a pointer</a:t>
            </a:r>
          </a:p>
          <a:p>
            <a:pPr lvl="1"/>
            <a:r>
              <a:rPr lang="en-US" dirty="0" smtClean="0"/>
              <a:t>Typically, assigning values requires a variable's address – which is returned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77900" y="4893131"/>
            <a:ext cx="7696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sz="2400" dirty="0" err="1" smtClean="0"/>
              <a:t>int</a:t>
            </a:r>
            <a:r>
              <a:rPr lang="en-US" sz="2400" dirty="0" smtClean="0"/>
              <a:t> v = 5;</a:t>
            </a:r>
          </a:p>
          <a:p>
            <a:pPr defTabSz="457200"/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vPtr</a:t>
            </a:r>
            <a:r>
              <a:rPr lang="en-US" sz="2400" dirty="0" smtClean="0"/>
              <a:t>;</a:t>
            </a:r>
          </a:p>
          <a:p>
            <a:pPr defTabSz="457200"/>
            <a:r>
              <a:rPr lang="en-US" sz="2400" dirty="0" err="1"/>
              <a:t>vPtr</a:t>
            </a:r>
            <a:r>
              <a:rPr lang="en-US" sz="2400" dirty="0"/>
              <a:t> = &amp;v</a:t>
            </a:r>
            <a:r>
              <a:rPr lang="en-US" sz="2400" dirty="0" smtClean="0"/>
              <a:t>; //get the address (pointer to) v</a:t>
            </a:r>
          </a:p>
          <a:p>
            <a:pPr defTabSz="457200"/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vPtr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 //prints hex address of 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09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C++ – </a:t>
            </a:r>
            <a:r>
              <a:rPr lang="en-US" dirty="0" smtClean="0"/>
              <a:t>Dereferencing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values from pointers</a:t>
            </a:r>
          </a:p>
          <a:p>
            <a:pPr lvl="1"/>
            <a:r>
              <a:rPr lang="en-US" dirty="0" smtClean="0"/>
              <a:t>C++ pointers have types</a:t>
            </a:r>
          </a:p>
          <a:p>
            <a:pPr lvl="2"/>
            <a:r>
              <a:rPr lang="en-US" dirty="0" smtClean="0"/>
              <a:t>Dereferencing accesses memory as </a:t>
            </a:r>
          </a:p>
          <a:p>
            <a:pPr lvl="1"/>
            <a:r>
              <a:rPr lang="en-US" dirty="0" smtClean="0"/>
              <a:t>Dereferencing is done through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(asterisk) operator, as a prefix to an </a:t>
            </a:r>
            <a:r>
              <a:rPr lang="en-US" i="1" dirty="0" smtClean="0"/>
              <a:t>existing</a:t>
            </a:r>
            <a:r>
              <a:rPr lang="en-US" dirty="0" smtClean="0"/>
              <a:t> pointer</a:t>
            </a:r>
          </a:p>
          <a:p>
            <a:pPr lvl="2"/>
            <a:r>
              <a:rPr lang="en-US" dirty="0" smtClean="0"/>
              <a:t>This gives direct read/write access to the memory</a:t>
            </a:r>
          </a:p>
          <a:p>
            <a:pPr lvl="2"/>
            <a:r>
              <a:rPr lang="en-US" dirty="0" smtClean="0"/>
              <a:t>Note: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is used for declaration and dereferencing</a:t>
            </a:r>
            <a:endParaRPr lang="en-US" dirty="0"/>
          </a:p>
          <a:p>
            <a:pPr lvl="2"/>
            <a:endParaRPr lang="en-US" dirty="0" smtClean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89000" y="5121731"/>
            <a:ext cx="78105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sz="2400" dirty="0" err="1" smtClean="0"/>
              <a:t>int</a:t>
            </a:r>
            <a:r>
              <a:rPr lang="en-US" sz="2400" dirty="0" smtClean="0"/>
              <a:t> v = 5;</a:t>
            </a:r>
          </a:p>
          <a:p>
            <a:pPr defTabSz="457200"/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vPtr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/>
              <a:t>&amp;v</a:t>
            </a:r>
            <a:r>
              <a:rPr lang="en-US" sz="2400" dirty="0" smtClean="0"/>
              <a:t>;</a:t>
            </a:r>
            <a:r>
              <a:rPr lang="en-US" dirty="0" smtClean="0"/>
              <a:t> //here, * means create a pointer</a:t>
            </a:r>
            <a:endParaRPr lang="en-US" sz="2400" dirty="0" smtClean="0"/>
          </a:p>
          <a:p>
            <a:pPr defTabSz="457200"/>
            <a:r>
              <a:rPr lang="en-US" sz="2400" dirty="0" smtClean="0"/>
              <a:t>(*</a:t>
            </a:r>
            <a:r>
              <a:rPr lang="en-US" sz="2400" dirty="0" err="1" smtClean="0"/>
              <a:t>vPtr</a:t>
            </a:r>
            <a:r>
              <a:rPr lang="en-US" sz="2400" dirty="0" smtClean="0"/>
              <a:t>)++;</a:t>
            </a:r>
            <a:r>
              <a:rPr lang="en-US" dirty="0" smtClean="0"/>
              <a:t> //here, * means access the pointed memory</a:t>
            </a:r>
            <a:endParaRPr lang="en-US" sz="2400" dirty="0" smtClean="0"/>
          </a:p>
          <a:p>
            <a:pPr defTabSz="457200"/>
            <a:r>
              <a:rPr lang="en-US" sz="2400" dirty="0" err="1" smtClean="0"/>
              <a:t>cout</a:t>
            </a:r>
            <a:r>
              <a:rPr lang="en-US" sz="2400" dirty="0" smtClean="0"/>
              <a:t>&lt;&lt;*</a:t>
            </a:r>
            <a:r>
              <a:rPr lang="en-US" sz="2400" dirty="0" err="1" smtClean="0"/>
              <a:t>vPtr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 //prints 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3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operations on pointers </a:t>
            </a:r>
          </a:p>
          <a:p>
            <a:pPr lvl="1"/>
            <a:r>
              <a:rPr lang="en-US" dirty="0" smtClean="0"/>
              <a:t>"Move" a pointer to a neighboring memory cell</a:t>
            </a:r>
          </a:p>
          <a:p>
            <a:pPr lvl="1"/>
            <a:r>
              <a:rPr lang="en-US" dirty="0" smtClean="0"/>
              <a:t>Addresses are just numbers</a:t>
            </a:r>
          </a:p>
          <a:p>
            <a:pPr lvl="1"/>
            <a:r>
              <a:rPr lang="en-US" dirty="0" smtClean="0"/>
              <a:t>Moving from one address to the next means incrementing/decrementing the pointer</a:t>
            </a:r>
          </a:p>
          <a:p>
            <a:r>
              <a:rPr lang="en-US" dirty="0" smtClean="0"/>
              <a:t>Allowed arithmetic operations on pointers</a:t>
            </a:r>
          </a:p>
          <a:p>
            <a:pPr lvl="1"/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i.e. move a pointer 1, 2, 3, etc… 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arithmetics work in different ways</a:t>
            </a:r>
          </a:p>
          <a:p>
            <a:pPr lvl="1"/>
            <a:r>
              <a:rPr lang="en-US" dirty="0" smtClean="0"/>
              <a:t>For different pointer types</a:t>
            </a:r>
          </a:p>
          <a:p>
            <a:pPr lvl="1"/>
            <a:r>
              <a:rPr lang="en-US" dirty="0" smtClean="0"/>
              <a:t>E.g. incrementing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dirty="0" smtClean="0"/>
              <a:t> usually works differently</a:t>
            </a:r>
          </a:p>
          <a:p>
            <a:r>
              <a:rPr lang="en-US" dirty="0" smtClean="0"/>
              <a:t>Increment/Decrement depend on data type</a:t>
            </a:r>
          </a:p>
          <a:p>
            <a:pPr lvl="1"/>
            <a:r>
              <a:rPr lang="en-US" dirty="0" smtClean="0"/>
              <a:t>More precisely, the size of the data type</a:t>
            </a:r>
          </a:p>
          <a:p>
            <a:pPr lvl="1"/>
            <a:r>
              <a:rPr lang="en-US" dirty="0" smtClean="0"/>
              <a:t>Incrementing a pointer of type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means incrementing the address to which it points to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multiplied by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Decrementing </a:t>
            </a:r>
            <a:r>
              <a:rPr lang="en-US" dirty="0"/>
              <a:t>is analogous</a:t>
            </a:r>
          </a:p>
        </p:txBody>
      </p:sp>
    </p:spTree>
    <p:extLst>
      <p:ext uri="{BB962C8B-B14F-4D97-AF65-F5344CB8AC3E}">
        <p14:creationId xmlns:p14="http://schemas.microsoft.com/office/powerpoint/2010/main" val="37311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 aliases, Passing references to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pointer arithmetics</a:t>
            </a:r>
          </a:p>
          <a:p>
            <a:pPr lvl="1"/>
            <a:r>
              <a:rPr lang="en-US" dirty="0" smtClean="0"/>
              <a:t>Suppose the current system uses 1 byte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/>
              <a:t>, 2 bytes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dirty="0" smtClean="0"/>
              <a:t> and 4 bytes for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01700" y="2737762"/>
            <a:ext cx="72517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noProof="1" smtClean="0"/>
              <a:t>char *charPtr = </a:t>
            </a:r>
            <a:r>
              <a:rPr lang="en-US" i="1" noProof="1" smtClean="0"/>
              <a:t>...//memory address 0x13A0</a:t>
            </a:r>
          </a:p>
          <a:p>
            <a:pPr defTabSz="457200"/>
            <a:r>
              <a:rPr lang="en-US" noProof="1" smtClean="0"/>
              <a:t>short *shortPtr = </a:t>
            </a:r>
            <a:r>
              <a:rPr lang="en-US" i="1" noProof="1" smtClean="0"/>
              <a:t>...//memory address 0x14A0</a:t>
            </a:r>
          </a:p>
          <a:p>
            <a:pPr defTabSz="457200"/>
            <a:r>
              <a:rPr lang="en-US" noProof="1" smtClean="0"/>
              <a:t>int *intPtr = </a:t>
            </a:r>
            <a:r>
              <a:rPr lang="en-US" i="1" noProof="1" smtClean="0"/>
              <a:t>...//memory address 0x15A0</a:t>
            </a:r>
          </a:p>
          <a:p>
            <a:pPr defTabSz="457200"/>
            <a:endParaRPr lang="en-US" noProof="1" smtClean="0"/>
          </a:p>
          <a:p>
            <a:pPr defTabSz="457200"/>
            <a:r>
              <a:rPr lang="en-US" noProof="1" smtClean="0"/>
              <a:t>charPtr++; </a:t>
            </a:r>
          </a:p>
          <a:p>
            <a:pPr defTabSz="457200"/>
            <a:r>
              <a:rPr lang="en-US" noProof="1" smtClean="0"/>
              <a:t>shortPtr++; </a:t>
            </a:r>
          </a:p>
          <a:p>
            <a:pPr defTabSz="457200"/>
            <a:r>
              <a:rPr lang="en-US" noProof="1" smtClean="0"/>
              <a:t>intPtr++;</a:t>
            </a:r>
          </a:p>
          <a:p>
            <a:pPr defTabSz="457200"/>
            <a:endParaRPr lang="en-US" noProof="1" smtClean="0"/>
          </a:p>
          <a:p>
            <a:pPr defTabSz="457200"/>
            <a:r>
              <a:rPr lang="en-US" noProof="1" smtClean="0"/>
              <a:t>cout&lt;&lt;charPtr&lt;&lt;", "&lt;&lt;shortPtr&lt;&lt;", "&lt;&lt;intPtr&lt;&lt;endl;</a:t>
            </a:r>
          </a:p>
          <a:p>
            <a:pPr defTabSz="457200"/>
            <a:r>
              <a:rPr lang="en-US" i="1" noProof="1" smtClean="0"/>
              <a:t>//prints</a:t>
            </a:r>
            <a:r>
              <a:rPr lang="en-US" noProof="1" smtClean="0"/>
              <a:t> 0x13A1, 0x14A2, 0x15A4</a:t>
            </a:r>
          </a:p>
        </p:txBody>
      </p:sp>
    </p:spTree>
    <p:extLst>
      <p:ext uri="{BB962C8B-B14F-4D97-AF65-F5344CB8AC3E}">
        <p14:creationId xmlns:p14="http://schemas.microsoft.com/office/powerpoint/2010/main" val="28531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explanation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17118"/>
              </p:ext>
            </p:extLst>
          </p:nvPr>
        </p:nvGraphicFramePr>
        <p:xfrm>
          <a:off x="3683000" y="2338624"/>
          <a:ext cx="5257258" cy="36576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014186"/>
                <a:gridCol w="1060768"/>
                <a:gridCol w="1060768"/>
                <a:gridCol w="1060768"/>
                <a:gridCol w="1060768"/>
              </a:tblGrid>
              <a:tr h="281966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0x13A0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0x13A1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0x13A2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0x13A3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0x13A4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4016"/>
              </p:ext>
            </p:extLst>
          </p:nvPr>
        </p:nvGraphicFramePr>
        <p:xfrm>
          <a:off x="3682588" y="3788616"/>
          <a:ext cx="5257258" cy="36576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014186"/>
                <a:gridCol w="1060768"/>
                <a:gridCol w="1060768"/>
                <a:gridCol w="1060768"/>
                <a:gridCol w="1060768"/>
              </a:tblGrid>
              <a:tr h="281966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0x14A0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0x14A1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0x14A2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0x14A3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0x14A4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67606"/>
              </p:ext>
            </p:extLst>
          </p:nvPr>
        </p:nvGraphicFramePr>
        <p:xfrm>
          <a:off x="3683542" y="5434298"/>
          <a:ext cx="5257258" cy="36576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014186"/>
                <a:gridCol w="1060768"/>
                <a:gridCol w="1060768"/>
                <a:gridCol w="1060768"/>
                <a:gridCol w="1060768"/>
              </a:tblGrid>
              <a:tr h="281966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0x15A0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0x15A1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0x15A2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0x15A3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0x15A4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 Placeholder 3"/>
          <p:cNvSpPr txBox="1">
            <a:spLocks/>
          </p:cNvSpPr>
          <p:nvPr/>
        </p:nvSpPr>
        <p:spPr>
          <a:xfrm>
            <a:off x="622300" y="1721762"/>
            <a:ext cx="2844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noProof="1" smtClean="0"/>
              <a:t>charPtr is 0x13A0, </a:t>
            </a:r>
            <a:br>
              <a:rPr lang="en-US" noProof="1" smtClean="0"/>
            </a:br>
            <a:r>
              <a:rPr lang="en-US" noProof="1" smtClean="0"/>
              <a:t>sizeof(char) is 1, </a:t>
            </a:r>
          </a:p>
          <a:p>
            <a:pPr defTabSz="457200"/>
            <a:r>
              <a:rPr lang="en-US" noProof="1" smtClean="0"/>
              <a:t>0x13A0 + 1 = 0x13A1</a:t>
            </a:r>
          </a:p>
          <a:p>
            <a:pPr defTabSz="457200"/>
            <a:endParaRPr lang="en-US" noProof="1" smtClean="0"/>
          </a:p>
          <a:p>
            <a:pPr defTabSz="457200"/>
            <a:endParaRPr lang="en-US" noProof="1" smtClean="0"/>
          </a:p>
          <a:p>
            <a:pPr defTabSz="457200"/>
            <a:r>
              <a:rPr lang="en-US" noProof="1" smtClean="0"/>
              <a:t>shortPtr is 0x14A0,</a:t>
            </a:r>
          </a:p>
          <a:p>
            <a:pPr defTabSz="457200"/>
            <a:r>
              <a:rPr lang="en-US" noProof="1" smtClean="0"/>
              <a:t>sizeof(short) is 2, </a:t>
            </a:r>
          </a:p>
          <a:p>
            <a:pPr defTabSz="457200"/>
            <a:r>
              <a:rPr lang="en-US" noProof="1" smtClean="0"/>
              <a:t>0x14A0 + 2 = 0x14A2</a:t>
            </a:r>
          </a:p>
          <a:p>
            <a:pPr defTabSz="457200"/>
            <a:endParaRPr lang="en-US" noProof="1" smtClean="0"/>
          </a:p>
          <a:p>
            <a:pPr defTabSz="457200"/>
            <a:endParaRPr lang="en-US" noProof="1" smtClean="0"/>
          </a:p>
          <a:p>
            <a:pPr defTabSz="457200"/>
            <a:r>
              <a:rPr lang="en-US" noProof="1" smtClean="0"/>
              <a:t>intPtr is 0x15A0,</a:t>
            </a:r>
          </a:p>
          <a:p>
            <a:pPr defTabSz="457200"/>
            <a:r>
              <a:rPr lang="en-US" noProof="1" smtClean="0"/>
              <a:t>sizeof(int) is 4, </a:t>
            </a:r>
          </a:p>
          <a:p>
            <a:pPr defTabSz="457200"/>
            <a:r>
              <a:rPr lang="en-US" noProof="1" smtClean="0"/>
              <a:t>0x15A0 + 4 = 0x15A4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9500" y="1945637"/>
            <a:ext cx="116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charPtr</a:t>
            </a:r>
            <a:endParaRPr lang="en-US" sz="2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9088" y="3364892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shortPtr</a:t>
            </a:r>
            <a:endParaRPr lang="en-US" sz="2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2196" y="5009858"/>
            <a:ext cx="105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endParaRPr lang="en-US" sz="2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Elbow Connector 11"/>
          <p:cNvCxnSpPr>
            <a:stCxn id="8" idx="0"/>
            <a:endCxn id="13" idx="0"/>
          </p:cNvCxnSpPr>
          <p:nvPr/>
        </p:nvCxnSpPr>
        <p:spPr>
          <a:xfrm rot="16200000" flipH="1">
            <a:off x="4507676" y="1640074"/>
            <a:ext cx="400110" cy="1011237"/>
          </a:xfrm>
          <a:prstGeom prst="bentConnector3">
            <a:avLst>
              <a:gd name="adj1" fmla="val -28567"/>
            </a:avLst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73600" y="2345747"/>
            <a:ext cx="1079500" cy="34665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52688" y="3790402"/>
            <a:ext cx="1079500" cy="34665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04796" y="5428005"/>
            <a:ext cx="1079500" cy="34665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9" idx="0"/>
            <a:endCxn id="17" idx="0"/>
          </p:cNvCxnSpPr>
          <p:nvPr/>
        </p:nvCxnSpPr>
        <p:spPr>
          <a:xfrm rot="16200000" flipH="1">
            <a:off x="5085908" y="2583872"/>
            <a:ext cx="425510" cy="1987550"/>
          </a:xfrm>
          <a:prstGeom prst="bentConnector3">
            <a:avLst>
              <a:gd name="adj1" fmla="val -23877"/>
            </a:avLst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0"/>
          </p:cNvCxnSpPr>
          <p:nvPr/>
        </p:nvCxnSpPr>
        <p:spPr>
          <a:xfrm rot="16200000" flipH="1">
            <a:off x="6063772" y="3085331"/>
            <a:ext cx="418147" cy="4267200"/>
          </a:xfrm>
          <a:prstGeom prst="bentConnector3">
            <a:avLst>
              <a:gd name="adj1" fmla="val -24298"/>
            </a:avLst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9245" y="1397852"/>
            <a:ext cx="350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0x13A0 +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91644" y="2845652"/>
            <a:ext cx="3353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0x14A0 +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(short)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91643" y="4471252"/>
            <a:ext cx="335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0x15A0 +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22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 Arithmetics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pointer can be incremented/decremented with any value (not just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expression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p + 3 </a:t>
            </a:r>
            <a:r>
              <a:rPr lang="en-US" dirty="0" smtClean="0"/>
              <a:t>is valid</a:t>
            </a:r>
          </a:p>
          <a:p>
            <a:pPr lvl="1"/>
            <a:r>
              <a:rPr lang="en-US" dirty="0" smtClean="0"/>
              <a:t>Where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is a </a:t>
            </a:r>
            <a:r>
              <a:rPr lang="en-US" dirty="0" smtClean="0"/>
              <a:t>pointer</a:t>
            </a:r>
          </a:p>
          <a:p>
            <a:pPr lvl="1"/>
            <a:r>
              <a:rPr lang="en-US" dirty="0" smtClean="0"/>
              <a:t>Same rule for increasing by a multiple of type size is enforced</a:t>
            </a:r>
          </a:p>
          <a:p>
            <a:pPr lvl="1"/>
            <a:r>
              <a:rPr lang="en-US" dirty="0" smtClean="0"/>
              <a:t>E.g. 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 is an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pointer to address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0x15A0</a:t>
            </a:r>
          </a:p>
          <a:p>
            <a:pPr lvl="2"/>
            <a:r>
              <a:rPr lang="en-US" dirty="0" smtClean="0"/>
              <a:t>after the expression is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 points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0x15AC</a:t>
            </a:r>
          </a:p>
          <a:p>
            <a:r>
              <a:rPr lang="en-US" dirty="0"/>
              <a:t>The same rules apply for </a:t>
            </a:r>
            <a:r>
              <a:rPr lang="en-US" dirty="0" smtClean="0"/>
              <a:t>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references, </a:t>
            </a:r>
          </a:p>
          <a:p>
            <a:pPr lvl="1"/>
            <a:r>
              <a:rPr lang="en-US" dirty="0" smtClean="0"/>
              <a:t>values pointed by pointers can be marked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Unlike references, </a:t>
            </a:r>
          </a:p>
          <a:p>
            <a:pPr lvl="1"/>
            <a:r>
              <a:rPr lang="en-US" dirty="0" smtClean="0"/>
              <a:t>pointers can change to what they point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Two pointer characteristics that can be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Meaning a total </a:t>
            </a:r>
            <a:r>
              <a:rPr lang="en-US" dirty="0"/>
              <a:t>of 4 pointer variations</a:t>
            </a:r>
          </a:p>
        </p:txBody>
      </p:sp>
    </p:spTree>
    <p:extLst>
      <p:ext uri="{BB962C8B-B14F-4D97-AF65-F5344CB8AC3E}">
        <p14:creationId xmlns:p14="http://schemas.microsoft.com/office/powerpoint/2010/main" val="42902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Non-constant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pointer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non-constant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variable</a:t>
            </a:r>
          </a:p>
          <a:p>
            <a:pPr lvl="1"/>
            <a:r>
              <a:rPr lang="en-US" dirty="0" smtClean="0"/>
              <a:t>Pointed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memory can be modified </a:t>
            </a:r>
            <a:r>
              <a:rPr lang="en-US" dirty="0" smtClean="0"/>
              <a:t>by pointer</a:t>
            </a:r>
          </a:p>
          <a:p>
            <a:pPr lvl="1"/>
            <a:r>
              <a:rPr lang="en-US" dirty="0" smtClean="0"/>
              <a:t>Pointed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address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can be changed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lvl="1">
              <a:spcBef>
                <a:spcPts val="16800"/>
              </a:spcBef>
            </a:pPr>
            <a:r>
              <a:rPr lang="en-US" dirty="0" smtClean="0"/>
              <a:t>This is the "normal" pointer, from previous examples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003300" y="3360062"/>
            <a:ext cx="7747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defTabSz="4572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/>
              <a:t>int x = 5; </a:t>
            </a:r>
          </a:p>
          <a:p>
            <a:r>
              <a:rPr lang="en-US" noProof="1" smtClean="0"/>
              <a:t>int *xPtr = &amp;x; </a:t>
            </a:r>
          </a:p>
          <a:p>
            <a:r>
              <a:rPr lang="en-US" noProof="1" smtClean="0"/>
              <a:t>xPtr++; </a:t>
            </a:r>
          </a:p>
          <a:p>
            <a:r>
              <a:rPr lang="en-US" noProof="1" smtClean="0"/>
              <a:t>xPtr--; </a:t>
            </a:r>
          </a:p>
          <a:p>
            <a:r>
              <a:rPr lang="en-US" noProof="1" smtClean="0"/>
              <a:t>(*xPtr) = 4;	</a:t>
            </a:r>
          </a:p>
          <a:p>
            <a:r>
              <a:rPr lang="en-US" noProof="1" smtClean="0"/>
              <a:t>int *otherXPtr = xPtr; //all operations valid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043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Non-constant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pointer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constant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variable</a:t>
            </a:r>
          </a:p>
          <a:p>
            <a:pPr lvl="1"/>
            <a:r>
              <a:rPr lang="en-US" dirty="0"/>
              <a:t>Pointed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cannot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 modified </a:t>
            </a:r>
            <a:r>
              <a:rPr lang="en-US" dirty="0" smtClean="0"/>
              <a:t>by pointer</a:t>
            </a:r>
          </a:p>
          <a:p>
            <a:pPr lvl="1"/>
            <a:r>
              <a:rPr lang="en-US" dirty="0" smtClean="0"/>
              <a:t>Pointed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address can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be changed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03300" y="3360062"/>
            <a:ext cx="7747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noProof="1" smtClean="0"/>
              <a:t>int x = 5;</a:t>
            </a:r>
            <a:endParaRPr lang="en-US" i="1" noProof="1" smtClean="0"/>
          </a:p>
          <a:p>
            <a:pPr defTabSz="45720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 </a:t>
            </a:r>
            <a:r>
              <a:rPr lang="en-US" noProof="1" smtClean="0"/>
              <a:t>int *xPtr = &amp;x;</a:t>
            </a:r>
            <a:endParaRPr lang="en-US" i="1" noProof="1" smtClean="0"/>
          </a:p>
          <a:p>
            <a:pPr defTabSz="457200"/>
            <a:r>
              <a:rPr lang="en-US" noProof="1" smtClean="0"/>
              <a:t>xPtr++; </a:t>
            </a:r>
            <a:endParaRPr lang="en-US" i="1" noProof="1" smtClean="0"/>
          </a:p>
          <a:p>
            <a:pPr defTabSz="457200"/>
            <a:r>
              <a:rPr lang="en-US" noProof="1" smtClean="0"/>
              <a:t>xPtr--; </a:t>
            </a:r>
            <a:endParaRPr lang="en-US" i="1" noProof="1" smtClean="0"/>
          </a:p>
          <a:p>
            <a:pPr defTabSz="457200"/>
            <a:r>
              <a:rPr lang="en-US" noProof="1" smtClean="0"/>
              <a:t>(*xPtr) = 4; //error: read-only memory</a:t>
            </a:r>
            <a:endParaRPr lang="en-US" i="1" noProof="1" smtClean="0"/>
          </a:p>
          <a:p>
            <a:pPr defTabSz="457200"/>
            <a:r>
              <a:rPr lang="en-US" noProof="1" smtClean="0"/>
              <a:t>int *otherXPtr = xPtr; //error: invalid conversion</a:t>
            </a:r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2310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Constant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pointer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non-constant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variable</a:t>
            </a:r>
          </a:p>
          <a:p>
            <a:pPr lvl="1"/>
            <a:r>
              <a:rPr lang="en-US" dirty="0"/>
              <a:t>Pointed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memory can be modified </a:t>
            </a:r>
            <a:r>
              <a:rPr lang="en-US" dirty="0" smtClean="0"/>
              <a:t>by pointer</a:t>
            </a:r>
          </a:p>
          <a:p>
            <a:pPr lvl="1"/>
            <a:r>
              <a:rPr lang="en-US" dirty="0" smtClean="0"/>
              <a:t>Pointed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address cannot be changed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03300" y="3360062"/>
            <a:ext cx="7747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noProof="1"/>
              <a:t>int x = 5;</a:t>
            </a:r>
          </a:p>
          <a:p>
            <a:pPr defTabSz="457200"/>
            <a:r>
              <a:rPr lang="en-US" noProof="1"/>
              <a:t>int *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const</a:t>
            </a:r>
            <a:r>
              <a:rPr lang="en-US" noProof="1"/>
              <a:t> xPtr = &amp;x;</a:t>
            </a:r>
          </a:p>
          <a:p>
            <a:pPr defTabSz="457200"/>
            <a:r>
              <a:rPr lang="en-US" noProof="1"/>
              <a:t>xPtr++; </a:t>
            </a:r>
            <a:r>
              <a:rPr lang="en-US" noProof="1" smtClean="0"/>
              <a:t>//</a:t>
            </a:r>
            <a:r>
              <a:rPr lang="en-US" noProof="1"/>
              <a:t>error: read-only pointer</a:t>
            </a:r>
          </a:p>
          <a:p>
            <a:pPr defTabSz="457200"/>
            <a:r>
              <a:rPr lang="en-US" noProof="1"/>
              <a:t>xPtr--; </a:t>
            </a:r>
            <a:r>
              <a:rPr lang="en-US" noProof="1" smtClean="0"/>
              <a:t>//</a:t>
            </a:r>
            <a:r>
              <a:rPr lang="en-US" noProof="1"/>
              <a:t>error: read-only pointer</a:t>
            </a:r>
          </a:p>
          <a:p>
            <a:pPr defTabSz="457200"/>
            <a:r>
              <a:rPr lang="en-US" noProof="1"/>
              <a:t>(*xPtr) = 4;</a:t>
            </a:r>
          </a:p>
          <a:p>
            <a:pPr defTabSz="457200"/>
            <a:r>
              <a:rPr lang="en-US" noProof="1"/>
              <a:t>int *otherXPtr = xPtr;</a:t>
            </a:r>
          </a:p>
          <a:p>
            <a:pPr defTabSz="457200"/>
            <a:endParaRPr lang="en-US" noProof="1"/>
          </a:p>
          <a:p>
            <a:pPr defTabSz="457200"/>
            <a:r>
              <a:rPr lang="en-US" noProof="1"/>
              <a:t>cout&lt;&lt;x&lt;&lt;endl;</a:t>
            </a:r>
          </a:p>
        </p:txBody>
      </p:sp>
    </p:spTree>
    <p:extLst>
      <p:ext uri="{BB962C8B-B14F-4D97-AF65-F5344CB8AC3E}">
        <p14:creationId xmlns:p14="http://schemas.microsoft.com/office/powerpoint/2010/main" val="38660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Constant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pointer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to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constant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variable</a:t>
            </a:r>
          </a:p>
          <a:p>
            <a:pPr lvl="1"/>
            <a:r>
              <a:rPr lang="en-US" dirty="0" smtClean="0"/>
              <a:t>Pointed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cannot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 modified </a:t>
            </a:r>
            <a:r>
              <a:rPr lang="en-US" dirty="0" smtClean="0"/>
              <a:t>by pointer</a:t>
            </a:r>
          </a:p>
          <a:p>
            <a:pPr lvl="1"/>
            <a:r>
              <a:rPr lang="en-US" dirty="0" smtClean="0"/>
              <a:t>Pointed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address cannot be changed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03300" y="3360062"/>
            <a:ext cx="7747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noProof="1"/>
              <a:t>int x = 5;</a:t>
            </a:r>
          </a:p>
          <a:p>
            <a:pPr defTabSz="45720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const</a:t>
            </a:r>
            <a:r>
              <a:rPr lang="en-US" noProof="1"/>
              <a:t> int *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const</a:t>
            </a:r>
            <a:r>
              <a:rPr lang="en-US" noProof="1"/>
              <a:t> xPtr = &amp;x;</a:t>
            </a:r>
          </a:p>
          <a:p>
            <a:pPr defTabSz="457200"/>
            <a:r>
              <a:rPr lang="en-US" noProof="1"/>
              <a:t>xPtr++; ///error: read-only pointer</a:t>
            </a:r>
          </a:p>
          <a:p>
            <a:pPr defTabSz="457200"/>
            <a:r>
              <a:rPr lang="en-US" noProof="1"/>
              <a:t>xPtr--; ///error: read-only pointer</a:t>
            </a:r>
          </a:p>
          <a:p>
            <a:pPr defTabSz="457200"/>
            <a:r>
              <a:rPr lang="en-US" noProof="1"/>
              <a:t>(*xPtr) = 4; ///error: read-only memory</a:t>
            </a:r>
          </a:p>
          <a:p>
            <a:pPr defTabSz="457200"/>
            <a:r>
              <a:rPr lang="en-US" noProof="1"/>
              <a:t>int *otherXPtr = xPtr; ///error: invalid conversion</a:t>
            </a:r>
          </a:p>
          <a:p>
            <a:pPr defTabSz="457200"/>
            <a:endParaRPr lang="en-US" noProof="1"/>
          </a:p>
          <a:p>
            <a:pPr defTabSz="457200"/>
            <a:r>
              <a:rPr lang="en-US" noProof="1"/>
              <a:t>cout&lt;&lt;x&lt;&lt;endl;</a:t>
            </a:r>
          </a:p>
        </p:txBody>
      </p:sp>
    </p:spTree>
    <p:extLst>
      <p:ext uri="{BB962C8B-B14F-4D97-AF65-F5344CB8AC3E}">
        <p14:creationId xmlns:p14="http://schemas.microsoft.com/office/powerpoint/2010/main" val="42947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are useful as function parameters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pointers to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variables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assing data to the function for modification</a:t>
            </a:r>
          </a:p>
          <a:p>
            <a:pPr lvl="1"/>
            <a:r>
              <a:rPr lang="en-US" dirty="0" smtClean="0"/>
              <a:t>Traversing and modifying memory (arrays)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pointers to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Efficiently passing large data to a function</a:t>
            </a:r>
          </a:p>
          <a:p>
            <a:pPr lvl="2"/>
            <a:r>
              <a:rPr lang="en-US" dirty="0" smtClean="0"/>
              <a:t>Protecting the data from modification</a:t>
            </a:r>
          </a:p>
          <a:p>
            <a:pPr lvl="1"/>
            <a:r>
              <a:rPr lang="en-US" dirty="0" smtClean="0"/>
              <a:t>Much like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references, so most compilers implement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 references this way</a:t>
            </a:r>
          </a:p>
        </p:txBody>
      </p:sp>
    </p:spTree>
    <p:extLst>
      <p:ext uri="{BB962C8B-B14F-4D97-AF65-F5344CB8AC3E}">
        <p14:creationId xmlns:p14="http://schemas.microsoft.com/office/powerpoint/2010/main" val="29484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indicates a chunk of memory</a:t>
            </a:r>
          </a:p>
          <a:p>
            <a:pPr lvl="1"/>
            <a:r>
              <a:rPr lang="en-US" dirty="0" smtClean="0"/>
              <a:t>Computer perceives the variable as that chunk</a:t>
            </a:r>
          </a:p>
          <a:p>
            <a:r>
              <a:rPr lang="en-US" dirty="0" smtClean="0"/>
              <a:t>References are aliases of variables</a:t>
            </a:r>
          </a:p>
          <a:p>
            <a:pPr lvl="1"/>
            <a:r>
              <a:rPr lang="en-US" sz="2800" dirty="0" smtClean="0"/>
              <a:t>Same type, same memory, different name</a:t>
            </a:r>
          </a:p>
          <a:p>
            <a:pPr lvl="1"/>
            <a:r>
              <a:rPr lang="en-US" sz="2800" dirty="0" smtClean="0"/>
              <a:t>i.e., indicate same chunk of memory as the variable</a:t>
            </a:r>
          </a:p>
          <a:p>
            <a:r>
              <a:rPr lang="en-US" dirty="0" smtClean="0"/>
              <a:t>A reference only represents one variable </a:t>
            </a:r>
          </a:p>
          <a:p>
            <a:pPr lvl="1"/>
            <a:r>
              <a:rPr lang="en-US" sz="2800" dirty="0" smtClean="0"/>
              <a:t>Through its lifetime</a:t>
            </a:r>
          </a:p>
          <a:p>
            <a:pPr lvl="1"/>
            <a:r>
              <a:rPr lang="en-US" sz="2800" dirty="0" smtClean="0"/>
              <a:t>Must be initialized immediately (on declaration)</a:t>
            </a:r>
          </a:p>
          <a:p>
            <a:pPr lvl="1"/>
            <a:endParaRPr lang="en-US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6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dirty="0" smtClean="0"/>
              <a:t> pointers in general</a:t>
            </a:r>
          </a:p>
          <a:p>
            <a:pPr lvl="1"/>
            <a:r>
              <a:rPr lang="en-US" dirty="0" smtClean="0"/>
              <a:t>Useful for storing specific memory locations</a:t>
            </a:r>
            <a:endParaRPr lang="bg-BG" dirty="0" smtClean="0"/>
          </a:p>
          <a:p>
            <a:pPr lvl="2"/>
            <a:r>
              <a:rPr lang="en-US" dirty="0" smtClean="0"/>
              <a:t>And using them directly, i.e. no casting</a:t>
            </a:r>
          </a:p>
          <a:p>
            <a:pPr lvl="1"/>
            <a:r>
              <a:rPr lang="en-US" dirty="0" smtClean="0"/>
              <a:t>Especially when working with:</a:t>
            </a:r>
          </a:p>
          <a:p>
            <a:pPr lvl="2"/>
            <a:r>
              <a:rPr lang="en-US" dirty="0" smtClean="0"/>
              <a:t>Hardware expecting input at a specific address (i.e. you use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dirty="0" smtClean="0"/>
              <a:t> pointer to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memory)</a:t>
            </a:r>
          </a:p>
          <a:p>
            <a:pPr lvl="2"/>
            <a:r>
              <a:rPr lang="en-US" dirty="0" smtClean="0"/>
              <a:t>Hardware producing output at a specific address (i.e</a:t>
            </a:r>
            <a:r>
              <a:rPr lang="en-US" dirty="0"/>
              <a:t>. you use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dirty="0" smtClean="0"/>
              <a:t> pointer to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dirty="0" smtClean="0"/>
              <a:t> memory)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Pointers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are just numbers and have addresses</a:t>
            </a:r>
          </a:p>
          <a:p>
            <a:r>
              <a:rPr lang="en-US" dirty="0" smtClean="0"/>
              <a:t>So you can have pointers to pointers</a:t>
            </a:r>
          </a:p>
          <a:p>
            <a:pPr lvl="1"/>
            <a:r>
              <a:rPr lang="en-US" dirty="0" smtClean="0"/>
              <a:t>Each pointer "level" is called an indirection</a:t>
            </a:r>
          </a:p>
          <a:p>
            <a:pPr lvl="2"/>
            <a:r>
              <a:rPr lang="en-US" dirty="0" smtClean="0"/>
              <a:t>E.g., a pointer to a pointer is a double indirection</a:t>
            </a:r>
          </a:p>
          <a:p>
            <a:pPr lvl="1"/>
            <a:r>
              <a:rPr lang="en-US" dirty="0" smtClean="0"/>
              <a:t>At declaration, one * per each indirection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003300" y="4103924"/>
            <a:ext cx="6667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fr-FR" noProof="1" smtClean="0"/>
              <a:t>char x </a:t>
            </a:r>
            <a:r>
              <a:rPr lang="fr-FR" noProof="1"/>
              <a:t>= </a:t>
            </a:r>
            <a:r>
              <a:rPr lang="fr-FR" noProof="1" smtClean="0"/>
              <a:t>'a';</a:t>
            </a:r>
            <a:endParaRPr lang="fr-FR" noProof="1"/>
          </a:p>
          <a:p>
            <a:pPr defTabSz="457200"/>
            <a:r>
              <a:rPr lang="fr-FR" noProof="1" smtClean="0"/>
              <a:t>char * xPtr </a:t>
            </a:r>
            <a:r>
              <a:rPr lang="fr-FR" noProof="1"/>
              <a:t>= &amp;x;</a:t>
            </a:r>
          </a:p>
          <a:p>
            <a:pPr defTabSz="457200"/>
            <a:r>
              <a:rPr lang="fr-FR" noProof="1" smtClean="0"/>
              <a:t>char ** xPtrPtr </a:t>
            </a:r>
            <a:r>
              <a:rPr lang="fr-FR" noProof="1"/>
              <a:t>= &amp;</a:t>
            </a:r>
            <a:r>
              <a:rPr lang="fr-FR" noProof="1" smtClean="0"/>
              <a:t>xPtr;</a:t>
            </a:r>
            <a:endParaRPr lang="fr-FR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78210"/>
              </p:ext>
            </p:extLst>
          </p:nvPr>
        </p:nvGraphicFramePr>
        <p:xfrm>
          <a:off x="1003303" y="5673833"/>
          <a:ext cx="6667497" cy="7315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73332"/>
                <a:gridCol w="1078833"/>
                <a:gridCol w="1078833"/>
                <a:gridCol w="1078833"/>
                <a:gridCol w="1078833"/>
                <a:gridCol w="1078833"/>
              </a:tblGrid>
              <a:tr h="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0x13A0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0x14A0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0x15A0</a:t>
                      </a:r>
                      <a:endParaRPr lang="en-US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endParaRPr lang="en-US" b="1" i="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0x13A0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endParaRPr lang="en-US" b="1" i="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b="1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0x14A0</a:t>
                      </a:r>
                      <a:endParaRPr lang="en-US" b="1" i="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2225" y="5195179"/>
            <a:ext cx="358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7050" y="5195179"/>
            <a:ext cx="116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endParaRPr lang="en-US" sz="2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5075" y="5211903"/>
            <a:ext cx="159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xPtrPtr</a:t>
            </a:r>
            <a:endParaRPr lang="en-US" sz="2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5359400" y="5821821"/>
            <a:ext cx="1358900" cy="426585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213100" y="5821822"/>
            <a:ext cx="1371600" cy="426585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Pointers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to pointers have many applications</a:t>
            </a:r>
          </a:p>
          <a:p>
            <a:pPr lvl="1"/>
            <a:r>
              <a:rPr lang="en-US" dirty="0"/>
              <a:t>Multidimensional </a:t>
            </a:r>
            <a:r>
              <a:rPr lang="en-US" dirty="0" smtClean="0"/>
              <a:t>arrays, composite </a:t>
            </a:r>
            <a:r>
              <a:rPr lang="en-US" dirty="0"/>
              <a:t>objects</a:t>
            </a:r>
            <a:r>
              <a:rPr lang="en-US" dirty="0" smtClean="0"/>
              <a:t>, …</a:t>
            </a:r>
            <a:endParaRPr lang="en-US" dirty="0"/>
          </a:p>
          <a:p>
            <a:pPr lvl="1"/>
            <a:r>
              <a:rPr lang="en-US" dirty="0"/>
              <a:t>Modifying pointer address by functions</a:t>
            </a:r>
          </a:p>
          <a:p>
            <a:pPr lvl="2"/>
            <a:r>
              <a:rPr lang="en-US" dirty="0"/>
              <a:t>i.e. modify where the pointer points, not the data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17500" y="3456224"/>
            <a:ext cx="8458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fr-FR" noProof="1"/>
              <a:t>void MovePtrToNextZero(int </a:t>
            </a:r>
            <a:r>
              <a:rPr lang="fr-FR" noProof="1" smtClean="0"/>
              <a:t>** pointerAddress)</a:t>
            </a:r>
            <a:endParaRPr lang="fr-FR" noProof="1"/>
          </a:p>
          <a:p>
            <a:pPr defTabSz="457200"/>
            <a:r>
              <a:rPr lang="fr-FR" noProof="1"/>
              <a:t>{</a:t>
            </a:r>
          </a:p>
          <a:p>
            <a:pPr defTabSz="457200"/>
            <a:r>
              <a:rPr lang="fr-FR" noProof="1"/>
              <a:t>    int value = </a:t>
            </a:r>
            <a:r>
              <a:rPr lang="fr-FR" noProof="1" smtClean="0"/>
              <a:t>**pointerAddress;</a:t>
            </a:r>
            <a:endParaRPr lang="fr-FR" noProof="1"/>
          </a:p>
          <a:p>
            <a:pPr defTabSz="457200"/>
            <a:r>
              <a:rPr lang="fr-FR" noProof="1"/>
              <a:t>    while(value != 0)</a:t>
            </a:r>
          </a:p>
          <a:p>
            <a:pPr defTabSz="457200"/>
            <a:r>
              <a:rPr lang="fr-FR" noProof="1"/>
              <a:t>    </a:t>
            </a:r>
            <a:r>
              <a:rPr lang="fr-FR" noProof="1" smtClean="0"/>
              <a:t>{</a:t>
            </a:r>
            <a:endParaRPr lang="fr-FR" noProof="1"/>
          </a:p>
          <a:p>
            <a:pPr defTabSz="457200"/>
            <a:r>
              <a:rPr lang="fr-FR" noProof="1"/>
              <a:t>        </a:t>
            </a:r>
            <a:r>
              <a:rPr lang="fr-FR" noProof="1" smtClean="0"/>
              <a:t>(*pointerAddress)++;</a:t>
            </a:r>
            <a:endParaRPr lang="fr-FR" noProof="1"/>
          </a:p>
          <a:p>
            <a:pPr defTabSz="457200"/>
            <a:r>
              <a:rPr lang="fr-FR" noProof="1"/>
              <a:t>        value = </a:t>
            </a:r>
            <a:r>
              <a:rPr lang="fr-FR" noProof="1" smtClean="0"/>
              <a:t>**pointerAddress;</a:t>
            </a:r>
            <a:endParaRPr lang="fr-FR" noProof="1"/>
          </a:p>
          <a:p>
            <a:pPr defTabSz="457200"/>
            <a:r>
              <a:rPr lang="fr-FR" noProof="1"/>
              <a:t>    }</a:t>
            </a:r>
          </a:p>
          <a:p>
            <a:pPr defTabSz="457200"/>
            <a:r>
              <a:rPr lang="fr-FR" noProof="1" smtClean="0"/>
              <a:t>} </a:t>
            </a:r>
            <a:r>
              <a:rPr lang="fr-FR" i="1" noProof="1" smtClean="0"/>
              <a:t>//Note: an often better (not always applicable) approach</a:t>
            </a:r>
          </a:p>
          <a:p>
            <a:pPr defTabSz="457200"/>
            <a:r>
              <a:rPr lang="fr-FR" i="1" noProof="1"/>
              <a:t> </a:t>
            </a:r>
            <a:r>
              <a:rPr lang="fr-FR" i="1" noProof="1" smtClean="0"/>
              <a:t> //is to return a new pointer, not modify the parameter </a:t>
            </a:r>
            <a:endParaRPr lang="fr-FR" i="1" noProof="1"/>
          </a:p>
        </p:txBody>
      </p:sp>
    </p:spTree>
    <p:extLst>
      <p:ext uri="{BB962C8B-B14F-4D97-AF65-F5344CB8AC3E}">
        <p14:creationId xmlns:p14="http://schemas.microsoft.com/office/powerpoint/2010/main" val="15764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to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Specific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allows creating pointers to specific memory addresses</a:t>
            </a:r>
          </a:p>
          <a:p>
            <a:r>
              <a:rPr lang="en-US" dirty="0" smtClean="0"/>
              <a:t>E.g. you can make a pointer point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0x13A0</a:t>
            </a:r>
          </a:p>
          <a:p>
            <a:pPr lvl="1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Regardless of whether or not the program is allowed to access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that memory</a:t>
            </a:r>
          </a:p>
          <a:p>
            <a:pPr lvl="1"/>
            <a:r>
              <a:rPr lang="en-US" dirty="0" smtClean="0"/>
              <a:t>Accessing the memory could trigger an </a:t>
            </a:r>
            <a:r>
              <a:rPr lang="en-US" dirty="0"/>
              <a:t>access </a:t>
            </a:r>
            <a:r>
              <a:rPr lang="en-US" dirty="0" smtClean="0"/>
              <a:t>violation </a:t>
            </a:r>
            <a:r>
              <a:rPr lang="en-US" dirty="0"/>
              <a:t>(error 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0xC0000005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Avoid creating pointers in such a way</a:t>
            </a:r>
          </a:p>
          <a:p>
            <a:pPr lvl="1"/>
            <a:r>
              <a:rPr lang="en-US" dirty="0" smtClean="0"/>
              <a:t>Very unsafe and error-prone</a:t>
            </a:r>
          </a:p>
          <a:p>
            <a:pPr lvl="1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Necessary in some cases (low-level code)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Specific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pointer to specific memory address</a:t>
            </a:r>
          </a:p>
          <a:p>
            <a:pPr lvl="1"/>
            <a:r>
              <a:rPr lang="en-US" dirty="0" smtClean="0"/>
              <a:t>Simply provide the address as a number</a:t>
            </a:r>
          </a:p>
          <a:p>
            <a:pPr lvl="2"/>
            <a:r>
              <a:rPr lang="en-US" dirty="0" smtClean="0"/>
              <a:t>Hex is the convention, but not obligatory</a:t>
            </a:r>
          </a:p>
          <a:p>
            <a:pPr lvl="1"/>
            <a:r>
              <a:rPr lang="en-US" dirty="0" smtClean="0"/>
              <a:t>And cast it to the desired pointer type</a:t>
            </a:r>
          </a:p>
          <a:p>
            <a:pPr lvl="1"/>
            <a:r>
              <a:rPr lang="en-US" dirty="0" smtClean="0"/>
              <a:t>Some argue cast should be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reinterpret_cast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reinterpret_cast</a:t>
            </a:r>
            <a:r>
              <a:rPr lang="en-US" sz="2400" dirty="0" smtClean="0"/>
              <a:t> </a:t>
            </a:r>
            <a:r>
              <a:rPr lang="en-US" dirty="0" smtClean="0"/>
              <a:t>forces cast (regardless of type)</a:t>
            </a:r>
          </a:p>
          <a:p>
            <a:pPr lvl="2"/>
            <a:r>
              <a:rPr lang="en-US" dirty="0" smtClean="0"/>
              <a:t>Also sort of says "Here be dragons!"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2000" y="5208823"/>
            <a:ext cx="7899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fr-FR" noProof="1"/>
              <a:t>int *ptr = (int*)</a:t>
            </a:r>
            <a:r>
              <a:rPr lang="fr-FR" noProof="1" smtClean="0"/>
              <a:t>5024</a:t>
            </a:r>
            <a:r>
              <a:rPr lang="fr-FR" noProof="1"/>
              <a:t>;</a:t>
            </a:r>
          </a:p>
          <a:p>
            <a:pPr defTabSz="457200"/>
            <a:r>
              <a:rPr lang="fr-FR" noProof="1"/>
              <a:t>int *otherPtr = reinterpret_cast&lt;int*&gt;(0x13A0);</a:t>
            </a:r>
          </a:p>
          <a:p>
            <a:pPr defTabSz="457200"/>
            <a:r>
              <a:rPr lang="fr-FR" noProof="1" smtClean="0"/>
              <a:t>cout &lt;&lt; (ptr</a:t>
            </a:r>
            <a:r>
              <a:rPr lang="fr-FR" noProof="1"/>
              <a:t>==</a:t>
            </a:r>
            <a:r>
              <a:rPr lang="fr-FR" noProof="1" smtClean="0"/>
              <a:t>otherPtr) &lt;&lt; endl</a:t>
            </a:r>
            <a:r>
              <a:rPr lang="fr-FR" noProof="1"/>
              <a:t>; </a:t>
            </a:r>
            <a:r>
              <a:rPr lang="fr-FR" i="1" noProof="1" smtClean="0"/>
              <a:t>//prints </a:t>
            </a:r>
            <a:r>
              <a:rPr lang="fr-FR" i="1" noProof="1"/>
              <a:t>1</a:t>
            </a:r>
          </a:p>
          <a:p>
            <a:pPr defTabSz="457200"/>
            <a:r>
              <a:rPr lang="fr-FR" noProof="1" smtClean="0"/>
              <a:t>cout &lt;&lt; ptr &lt;&lt; endl</a:t>
            </a:r>
            <a:r>
              <a:rPr lang="fr-FR" noProof="1"/>
              <a:t>; </a:t>
            </a:r>
            <a:r>
              <a:rPr lang="fr-FR" i="1" noProof="1" smtClean="0"/>
              <a:t>//prints 0x13A0</a:t>
            </a:r>
            <a:endParaRPr lang="fr-FR" i="1" noProof="1"/>
          </a:p>
        </p:txBody>
      </p:sp>
    </p:spTree>
    <p:extLst>
      <p:ext uri="{BB962C8B-B14F-4D97-AF65-F5344CB8AC3E}">
        <p14:creationId xmlns:p14="http://schemas.microsoft.com/office/powerpoint/2010/main" val="41728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in C++ – Void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pointers are a special type of pointer</a:t>
            </a:r>
          </a:p>
          <a:p>
            <a:pPr lvl="1"/>
            <a:r>
              <a:rPr lang="en-US" dirty="0" smtClean="0"/>
              <a:t>Not associated with a data type</a:t>
            </a:r>
          </a:p>
          <a:p>
            <a:pPr lvl="1"/>
            <a:r>
              <a:rPr lang="en-US" dirty="0" smtClean="0"/>
              <a:t>Can point to any variable/byte of memory</a:t>
            </a:r>
          </a:p>
          <a:p>
            <a:pPr lvl="2"/>
            <a:r>
              <a:rPr lang="en-US" dirty="0" smtClean="0"/>
              <a:t>Useful as a "universal pointer"</a:t>
            </a:r>
          </a:p>
          <a:p>
            <a:pPr lvl="1"/>
            <a:r>
              <a:rPr lang="en-US" dirty="0" smtClean="0"/>
              <a:t>Cannot do pointer arithmetic</a:t>
            </a:r>
          </a:p>
          <a:p>
            <a:pPr lvl="1"/>
            <a:r>
              <a:rPr lang="en-US" dirty="0" smtClean="0"/>
              <a:t>Cannot modify memory or be dereferenced</a:t>
            </a:r>
          </a:p>
          <a:p>
            <a:r>
              <a:rPr lang="en-US" dirty="0" smtClean="0"/>
              <a:t>Void pointers are useful after casted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47700" y="5302860"/>
            <a:ext cx="72009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fr-FR" noProof="1" smtClean="0"/>
              <a:t>int a = 5; char b = 'x'; </a:t>
            </a:r>
          </a:p>
          <a:p>
            <a:pPr defTabSz="457200"/>
            <a:r>
              <a:rPr lang="fr-FR" noProof="1" smtClean="0"/>
              <a:t>void *p;</a:t>
            </a:r>
          </a:p>
          <a:p>
            <a:pPr defTabSz="457200"/>
            <a:r>
              <a:rPr lang="fr-FR" noProof="1" smtClean="0"/>
              <a:t>p = &amp;a; p = &amp;b;</a:t>
            </a:r>
          </a:p>
          <a:p>
            <a:pPr defTabSz="457200"/>
            <a:r>
              <a:rPr lang="fr-FR" noProof="1" smtClean="0"/>
              <a:t>cout &lt;&lt; *((char*)p) &lt;&lt; endl; </a:t>
            </a:r>
            <a:r>
              <a:rPr lang="fr-FR" i="1" noProof="1" smtClean="0"/>
              <a:t>//prints 'x'</a:t>
            </a:r>
            <a:endParaRPr lang="fr-FR" i="1" noProof="1"/>
          </a:p>
        </p:txBody>
      </p:sp>
    </p:spTree>
    <p:extLst>
      <p:ext uri="{BB962C8B-B14F-4D97-AF65-F5344CB8AC3E}">
        <p14:creationId xmlns:p14="http://schemas.microsoft.com/office/powerpoint/2010/main" val="4724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pointers are special pointers</a:t>
            </a:r>
          </a:p>
          <a:p>
            <a:pPr lvl="1"/>
            <a:r>
              <a:rPr lang="en-US" dirty="0" smtClean="0"/>
              <a:t>Similar restrictions as void pointers</a:t>
            </a:r>
          </a:p>
          <a:p>
            <a:pPr lvl="1"/>
            <a:r>
              <a:rPr lang="en-US" dirty="0" smtClean="0"/>
              <a:t>Typically used to pass functions as parameters</a:t>
            </a:r>
          </a:p>
          <a:p>
            <a:pPr lvl="1"/>
            <a:r>
              <a:rPr lang="en-US" dirty="0" smtClean="0"/>
              <a:t>Declaration and calling are similar to normal function declaration and calling</a:t>
            </a:r>
          </a:p>
          <a:p>
            <a:pPr lvl="2"/>
            <a:r>
              <a:rPr lang="en-US" dirty="0" smtClean="0"/>
              <a:t>With brackets around function name</a:t>
            </a:r>
          </a:p>
          <a:p>
            <a:pPr lvl="2"/>
            <a:r>
              <a:rPr lang="en-US" dirty="0" smtClean="0"/>
              <a:t>* before function name, inside the brackets</a:t>
            </a:r>
          </a:p>
          <a:p>
            <a:pPr marL="649288" lvl="2" indent="0">
              <a:buNone/>
            </a:pP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65200" y="5183424"/>
            <a:ext cx="71120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fr-FR" noProof="1" smtClean="0"/>
              <a:t>#include &lt;cmath&gt;</a:t>
            </a:r>
          </a:p>
          <a:p>
            <a:pPr defTabSz="457200"/>
            <a:r>
              <a:rPr lang="fr-FR" noProof="1" smtClean="0"/>
              <a:t>...</a:t>
            </a:r>
          </a:p>
          <a:p>
            <a:pPr defTabSz="457200"/>
            <a:r>
              <a:rPr lang="fr-FR" noProof="1"/>
              <a:t>double </a:t>
            </a:r>
            <a:r>
              <a:rPr lang="fr-FR" noProof="1" smtClean="0"/>
              <a:t>(*squareRootPtr</a:t>
            </a:r>
            <a:r>
              <a:rPr lang="fr-FR" noProof="1"/>
              <a:t>)(double) = sqrt;</a:t>
            </a:r>
          </a:p>
          <a:p>
            <a:pPr defTabSz="457200"/>
            <a:r>
              <a:rPr lang="fr-FR" noProof="1" smtClean="0"/>
              <a:t>cout &lt;&lt; (*</a:t>
            </a:r>
            <a:r>
              <a:rPr lang="fr-FR" noProof="1"/>
              <a:t>squareRootPtr)(9</a:t>
            </a:r>
            <a:r>
              <a:rPr lang="fr-FR" noProof="1" smtClean="0"/>
              <a:t>) &lt;&lt; endl; //prints 3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6952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970591"/>
          </a:xfrm>
        </p:spPr>
        <p:txBody>
          <a:bodyPr/>
          <a:lstStyle/>
          <a:p>
            <a:r>
              <a:rPr lang="en-US" dirty="0" smtClean="0"/>
              <a:t>Syntax for defining a reference to a variable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Reference points to same memory as its variable:</a:t>
            </a:r>
          </a:p>
          <a:p>
            <a:pPr lvl="1"/>
            <a:r>
              <a:rPr lang="en-US" sz="2800" dirty="0" smtClean="0"/>
              <a:t>Its value is the value </a:t>
            </a:r>
            <a:br>
              <a:rPr lang="en-US" sz="2800" dirty="0" smtClean="0"/>
            </a:br>
            <a:r>
              <a:rPr lang="en-US" sz="2800" dirty="0" smtClean="0"/>
              <a:t>of the variable</a:t>
            </a:r>
          </a:p>
          <a:p>
            <a:pPr lvl="1"/>
            <a:r>
              <a:rPr lang="en-US" sz="2800" dirty="0" smtClean="0"/>
              <a:t>Assigning the reference a </a:t>
            </a:r>
            <a:br>
              <a:rPr lang="en-US" sz="2800" dirty="0" smtClean="0"/>
            </a:br>
            <a:r>
              <a:rPr lang="en-US" sz="2800" dirty="0" smtClean="0"/>
              <a:t>value will actually assign </a:t>
            </a:r>
            <a:br>
              <a:rPr lang="en-US" sz="2800" dirty="0" smtClean="0"/>
            </a:br>
            <a:r>
              <a:rPr lang="en-US" sz="2800" dirty="0" smtClean="0"/>
              <a:t>the variable a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03800" y="3340103"/>
            <a:ext cx="3835400" cy="2554545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v = 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&amp;r = v;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&lt;&lt;r&lt;&lt;</a:t>
            </a:r>
            <a:r>
              <a:rPr lang="en-US" dirty="0" err="1" smtClean="0"/>
              <a:t>endl</a:t>
            </a:r>
            <a:r>
              <a:rPr lang="en-US" dirty="0" smtClean="0"/>
              <a:t>; //prints 5</a:t>
            </a:r>
          </a:p>
          <a:p>
            <a:r>
              <a:rPr lang="en-US" dirty="0" smtClean="0"/>
              <a:t>v = 6;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&lt;&lt;r&lt;&lt;</a:t>
            </a:r>
            <a:r>
              <a:rPr lang="en-US" dirty="0" err="1" smtClean="0"/>
              <a:t>endl</a:t>
            </a:r>
            <a:r>
              <a:rPr lang="en-US" dirty="0" smtClean="0"/>
              <a:t>; //prints 6</a:t>
            </a:r>
          </a:p>
          <a:p>
            <a:r>
              <a:rPr lang="en-US" dirty="0" smtClean="0"/>
              <a:t>r = 4;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&lt;&lt;v&lt;&lt;</a:t>
            </a:r>
            <a:r>
              <a:rPr lang="en-US" dirty="0" err="1" smtClean="0"/>
              <a:t>endl</a:t>
            </a:r>
            <a:r>
              <a:rPr lang="en-US" dirty="0" smtClean="0"/>
              <a:t>; //prints 4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&lt;&lt;r&lt;&lt;</a:t>
            </a:r>
            <a:r>
              <a:rPr lang="en-US" dirty="0" err="1" smtClean="0"/>
              <a:t>endl</a:t>
            </a:r>
            <a:r>
              <a:rPr lang="en-US" dirty="0" smtClean="0"/>
              <a:t>; //prints 4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47700" y="1777904"/>
            <a:ext cx="81661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&amp;r = </a:t>
            </a:r>
            <a:r>
              <a:rPr lang="en-US" dirty="0" err="1" smtClean="0"/>
              <a:t>someVar</a:t>
            </a:r>
            <a:r>
              <a:rPr lang="en-US" dirty="0" smtClean="0"/>
              <a:t>; //reference to variable named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//</a:t>
            </a:r>
            <a:r>
              <a:rPr lang="en-US" dirty="0" err="1" smtClean="0"/>
              <a:t>someVar</a:t>
            </a:r>
            <a:r>
              <a:rPr lang="en-US" dirty="0" smtClean="0"/>
              <a:t> (already existing)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57374" y="105475"/>
            <a:ext cx="1851026" cy="953453"/>
          </a:xfrm>
          <a:prstGeom prst="wedgeRoundRectCallout">
            <a:avLst>
              <a:gd name="adj1" fmla="val -75403"/>
              <a:gd name="adj2" fmla="val 1291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'&amp;' denotes a reference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79862" y="105475"/>
            <a:ext cx="2219324" cy="953453"/>
          </a:xfrm>
          <a:prstGeom prst="wedgeRoundRectCallout">
            <a:avLst>
              <a:gd name="adj1" fmla="val -123971"/>
              <a:gd name="adj2" fmla="val 1304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Initialization is obligatory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" y="2438401"/>
            <a:ext cx="8717280" cy="685800"/>
          </a:xfrm>
        </p:spPr>
        <p:txBody>
          <a:bodyPr/>
          <a:lstStyle/>
          <a:p>
            <a:r>
              <a:rPr lang="en-US" dirty="0" smtClean="0"/>
              <a:t>Pointers vs</a:t>
            </a:r>
            <a:r>
              <a:rPr lang="en-US" dirty="0"/>
              <a:t>.</a:t>
            </a:r>
            <a:r>
              <a:rPr lang="en-US" dirty="0" smtClean="0"/>
              <a:t> 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" y="3451700"/>
            <a:ext cx="8717280" cy="569120"/>
          </a:xfrm>
        </p:spPr>
        <p:txBody>
          <a:bodyPr/>
          <a:lstStyle/>
          <a:p>
            <a:r>
              <a:rPr lang="en-US" dirty="0" smtClean="0"/>
              <a:t>Main Differences, Advantages and 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vs. Pointers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are generally more versatile</a:t>
            </a:r>
          </a:p>
          <a:p>
            <a:pPr lvl="1"/>
            <a:r>
              <a:rPr lang="en-US" dirty="0" smtClean="0"/>
              <a:t>Exist before references (pure C)</a:t>
            </a:r>
          </a:p>
          <a:p>
            <a:pPr lvl="1"/>
            <a:r>
              <a:rPr lang="en-US" dirty="0" smtClean="0"/>
              <a:t>A lot of functionality and various types</a:t>
            </a:r>
          </a:p>
          <a:p>
            <a:pPr lvl="1"/>
            <a:r>
              <a:rPr lang="en-US" dirty="0" smtClean="0"/>
              <a:t>Low(</a:t>
            </a:r>
            <a:r>
              <a:rPr lang="en-US" dirty="0" err="1" smtClean="0"/>
              <a:t>est</a:t>
            </a:r>
            <a:r>
              <a:rPr lang="en-US" dirty="0" smtClean="0"/>
              <a:t>)-level memory access</a:t>
            </a:r>
          </a:p>
          <a:p>
            <a:pPr lvl="1"/>
            <a:r>
              <a:rPr lang="en-US" dirty="0" smtClean="0"/>
              <a:t>Base for polymorphism in C++ OOP</a:t>
            </a:r>
          </a:p>
          <a:p>
            <a:pPr lvl="1"/>
            <a:r>
              <a:rPr lang="en-US" dirty="0" smtClean="0"/>
              <a:t>Harder to read, require a lot of operators</a:t>
            </a:r>
          </a:p>
          <a:p>
            <a:pPr lvl="1"/>
            <a:r>
              <a:rPr lang="en-US" dirty="0" smtClean="0"/>
              <a:t>Relatively unsafe and error prone</a:t>
            </a:r>
          </a:p>
        </p:txBody>
      </p:sp>
    </p:spTree>
    <p:extLst>
      <p:ext uri="{BB962C8B-B14F-4D97-AF65-F5344CB8AC3E}">
        <p14:creationId xmlns:p14="http://schemas.microsoft.com/office/powerpoint/2010/main" val="37067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vs. Pointers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are generally tidier and safer</a:t>
            </a:r>
          </a:p>
          <a:p>
            <a:pPr lvl="1"/>
            <a:r>
              <a:rPr lang="en-US" dirty="0" smtClean="0"/>
              <a:t>High level – act as variables, not addresses</a:t>
            </a:r>
          </a:p>
          <a:p>
            <a:pPr lvl="1"/>
            <a:r>
              <a:rPr lang="en-US" dirty="0" smtClean="0"/>
              <a:t>No special operators except at declaration</a:t>
            </a:r>
          </a:p>
          <a:p>
            <a:pPr lvl="2"/>
            <a:r>
              <a:rPr lang="en-US" dirty="0"/>
              <a:t>Easy to </a:t>
            </a:r>
            <a:r>
              <a:rPr lang="en-US" dirty="0" smtClean="0"/>
              <a:t>initialize, work with and read</a:t>
            </a:r>
          </a:p>
          <a:p>
            <a:pPr lvl="1"/>
            <a:r>
              <a:rPr lang="en-US" dirty="0" smtClean="0"/>
              <a:t>Memory-safe, hard to access wrong memory</a:t>
            </a:r>
          </a:p>
          <a:p>
            <a:pPr lvl="1"/>
            <a:r>
              <a:rPr lang="en-US" dirty="0" smtClean="0"/>
              <a:t>Cannot fully replace pointers</a:t>
            </a:r>
          </a:p>
          <a:p>
            <a:pPr lvl="2"/>
            <a:r>
              <a:rPr lang="en-US" dirty="0" smtClean="0"/>
              <a:t>Useful only for sending parameters to functions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988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vs. References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can point to only 1 variable</a:t>
            </a:r>
          </a:p>
          <a:p>
            <a:pPr lvl="1"/>
            <a:r>
              <a:rPr lang="en-US" dirty="0" smtClean="0"/>
              <a:t>Through their lifetime</a:t>
            </a:r>
          </a:p>
          <a:p>
            <a:r>
              <a:rPr lang="en-US" dirty="0" smtClean="0"/>
              <a:t>References cannot be NULL</a:t>
            </a:r>
          </a:p>
          <a:p>
            <a:r>
              <a:rPr lang="en-US" dirty="0" smtClean="0"/>
              <a:t>References must be initialized on declaration</a:t>
            </a:r>
          </a:p>
          <a:p>
            <a:r>
              <a:rPr lang="en-US" dirty="0" smtClean="0"/>
              <a:t>The address of a reference cannot be obtained</a:t>
            </a:r>
          </a:p>
          <a:p>
            <a:pPr lvl="1"/>
            <a:r>
              <a:rPr lang="en-US" dirty="0" smtClean="0"/>
              <a:t>The &amp; operator returns the variable's address</a:t>
            </a:r>
          </a:p>
          <a:p>
            <a:pPr lvl="1"/>
            <a:r>
              <a:rPr lang="en-US" dirty="0" smtClean="0"/>
              <a:t>i.e. can't have pointer to reference or 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29929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vs. References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arithmetics don't work on references</a:t>
            </a:r>
          </a:p>
          <a:p>
            <a:r>
              <a:rPr lang="en-US" dirty="0" smtClean="0"/>
              <a:t>You can't make an array of references</a:t>
            </a:r>
          </a:p>
          <a:p>
            <a:r>
              <a:rPr lang="en-US" dirty="0" smtClean="0"/>
              <a:t>It is a bad practice to return a reference</a:t>
            </a:r>
          </a:p>
          <a:p>
            <a:pPr lvl="1"/>
            <a:r>
              <a:rPr lang="en-US" dirty="0" smtClean="0"/>
              <a:t>It's usually ok to return a pointer</a:t>
            </a:r>
          </a:p>
          <a:p>
            <a:r>
              <a:rPr lang="en-US" dirty="0" smtClean="0"/>
              <a:t>References usually implemented as 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/>
              <a:t> pointers in compilers</a:t>
            </a:r>
          </a:p>
          <a:p>
            <a:pPr lvl="1"/>
            <a:r>
              <a:rPr lang="en-US" dirty="0" smtClean="0"/>
              <a:t>Although the standard doesn't dictate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6180"/>
            <a:ext cx="7924800" cy="569120"/>
          </a:xfrm>
        </p:spPr>
        <p:txBody>
          <a:bodyPr/>
          <a:lstStyle/>
          <a:p>
            <a:r>
              <a:rPr lang="en-US" dirty="0" smtClean="0"/>
              <a:t>Arrays in Memory, Pointers and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perator, Substituting Arrays with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Brace 12"/>
          <p:cNvSpPr/>
          <p:nvPr/>
        </p:nvSpPr>
        <p:spPr>
          <a:xfrm rot="5400000">
            <a:off x="2781510" y="3448865"/>
            <a:ext cx="371505" cy="2208479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29209" y="3450622"/>
            <a:ext cx="371505" cy="2208479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7671236" y="3458883"/>
            <a:ext cx="371505" cy="2208479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memory, arrays are sequences of variables</a:t>
            </a:r>
          </a:p>
          <a:p>
            <a:pPr lvl="1"/>
            <a:r>
              <a:rPr lang="en-US" dirty="0" smtClean="0"/>
              <a:t>Which are sequences of bytes</a:t>
            </a:r>
          </a:p>
          <a:p>
            <a:pPr lvl="1"/>
            <a:r>
              <a:rPr lang="en-US" dirty="0" smtClean="0"/>
              <a:t>i.e. an array is not fragmented in memory</a:t>
            </a:r>
          </a:p>
          <a:p>
            <a:pPr lvl="1"/>
            <a:r>
              <a:rPr lang="en-US" dirty="0" smtClean="0"/>
              <a:t>A series of bytes, with a length of </a:t>
            </a:r>
            <a:br>
              <a:rPr lang="en-US" dirty="0" smtClean="0"/>
            </a:br>
            <a:r>
              <a:rPr lang="en-US" dirty="0" smtClean="0"/>
              <a:t>number of items * item type size</a:t>
            </a:r>
          </a:p>
          <a:p>
            <a:pPr lvl="1"/>
            <a:r>
              <a:rPr lang="en-US" dirty="0" smtClean="0"/>
              <a:t>E.g.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a system where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(short)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dirty="0"/>
              <a:t>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occupies a block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 bytes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32606"/>
              </p:ext>
            </p:extLst>
          </p:nvPr>
        </p:nvGraphicFramePr>
        <p:xfrm>
          <a:off x="1752600" y="4006442"/>
          <a:ext cx="7268252" cy="3962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222859"/>
                <a:gridCol w="1222859"/>
                <a:gridCol w="1222859"/>
                <a:gridCol w="1222859"/>
                <a:gridCol w="1222859"/>
                <a:gridCol w="1153957"/>
              </a:tblGrid>
              <a:tr h="281966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0x13A4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0x13A5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0x13A6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0x13A7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82851" y="4649079"/>
            <a:ext cx="90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6487" y="4649079"/>
            <a:ext cx="94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short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2187" y="4649079"/>
            <a:ext cx="94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short</a:t>
            </a:r>
          </a:p>
        </p:txBody>
      </p:sp>
    </p:spTree>
    <p:extLst>
      <p:ext uri="{BB962C8B-B14F-4D97-AF65-F5344CB8AC3E}">
        <p14:creationId xmlns:p14="http://schemas.microsoft.com/office/powerpoint/2010/main" val="38608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address of an array</a:t>
            </a:r>
          </a:p>
          <a:p>
            <a:pPr lvl="1"/>
            <a:r>
              <a:rPr lang="en-US" dirty="0" smtClean="0"/>
              <a:t>Is the same as the address of its first element</a:t>
            </a:r>
          </a:p>
          <a:p>
            <a:pPr lvl="1"/>
            <a:r>
              <a:rPr lang="en-US" dirty="0" smtClean="0"/>
              <a:t>Arrays also keep other information like</a:t>
            </a:r>
          </a:p>
          <a:p>
            <a:pPr lvl="2"/>
            <a:r>
              <a:rPr lang="en-US" dirty="0" smtClean="0"/>
              <a:t>Array size, dimension size, etc.</a:t>
            </a:r>
          </a:p>
          <a:p>
            <a:r>
              <a:rPr lang="en-US" dirty="0" smtClean="0"/>
              <a:t>Arrays often "degenerate" into pointers </a:t>
            </a:r>
          </a:p>
          <a:p>
            <a:pPr lvl="1"/>
            <a:r>
              <a:rPr lang="en-US" dirty="0" smtClean="0"/>
              <a:t>Most array operations can be done with pointers</a:t>
            </a:r>
          </a:p>
          <a:p>
            <a:r>
              <a:rPr lang="en-US" dirty="0" smtClean="0"/>
              <a:t>Arrays can't change the memory they point to</a:t>
            </a:r>
          </a:p>
          <a:p>
            <a:pPr lvl="1"/>
            <a:r>
              <a:rPr lang="en-US" dirty="0" smtClean="0"/>
              <a:t>Same as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/>
              <a:t> pointer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9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array "operator"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/>
              <a:t>Is actually a syntax shorthand</a:t>
            </a:r>
          </a:p>
          <a:p>
            <a:pPr lvl="1"/>
            <a:r>
              <a:rPr lang="en-US" dirty="0" smtClean="0"/>
              <a:t>Translates to pointer arithmetic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Addition is commutative, even for pointers:</a:t>
            </a:r>
            <a:br>
              <a:rPr lang="en-US" dirty="0" smtClean="0"/>
            </a:b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arrPtr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 smtClean="0"/>
              <a:t> ==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arrPtr</a:t>
            </a:r>
            <a:r>
              <a:rPr lang="en-US" sz="2400" dirty="0" smtClean="0"/>
              <a:t> ==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/>
              <a:t> ==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3[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i="1" dirty="0"/>
              <a:t>(where </a:t>
            </a:r>
            <a:r>
              <a:rPr lang="en-US" sz="2400" i="1" dirty="0" err="1"/>
              <a:t>int</a:t>
            </a:r>
            <a:r>
              <a:rPr lang="en-US" sz="2400" i="1" dirty="0"/>
              <a:t> *</a:t>
            </a:r>
            <a:r>
              <a:rPr lang="en-US" sz="2400" i="1" dirty="0" err="1"/>
              <a:t>arrPtr</a:t>
            </a:r>
            <a:r>
              <a:rPr lang="en-US" sz="2400" i="1" dirty="0"/>
              <a:t> = </a:t>
            </a:r>
            <a:r>
              <a:rPr lang="en-US" sz="2400" i="1" dirty="0" err="1"/>
              <a:t>arr</a:t>
            </a:r>
            <a:r>
              <a:rPr lang="en-US" sz="2400" i="1" dirty="0"/>
              <a:t>)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65200" y="2783122"/>
            <a:ext cx="6908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fr-FR" noProof="1"/>
              <a:t>int arr[5] {1, 2, 3, 4, 5};</a:t>
            </a:r>
          </a:p>
          <a:p>
            <a:pPr defTabSz="457200"/>
            <a:endParaRPr lang="fr-FR" noProof="1"/>
          </a:p>
          <a:p>
            <a:pPr defTabSz="457200"/>
            <a:r>
              <a:rPr lang="fr-FR" noProof="1" smtClean="0"/>
              <a:t>int </a:t>
            </a:r>
            <a:r>
              <a:rPr lang="fr-FR" noProof="1"/>
              <a:t>* arrPtr = </a:t>
            </a:r>
            <a:r>
              <a:rPr lang="fr-FR" noProof="1" smtClean="0"/>
              <a:t>arr; </a:t>
            </a:r>
            <a:r>
              <a:rPr lang="fr-FR" i="1" noProof="1" smtClean="0"/>
              <a:t>//</a:t>
            </a:r>
            <a:r>
              <a:rPr lang="en-US" i="1" noProof="1" smtClean="0"/>
              <a:t>We </a:t>
            </a:r>
            <a:r>
              <a:rPr lang="fr-FR" i="1" noProof="1" smtClean="0"/>
              <a:t>could also do the</a:t>
            </a:r>
          </a:p>
          <a:p>
            <a:pPr defTabSz="457200"/>
            <a:r>
              <a:rPr lang="fr-FR" noProof="1"/>
              <a:t> </a:t>
            </a:r>
            <a:r>
              <a:rPr lang="fr-FR" noProof="1" smtClean="0"/>
              <a:t>                   </a:t>
            </a:r>
            <a:r>
              <a:rPr lang="fr-FR" i="1" noProof="1" smtClean="0"/>
              <a:t>//operations below with arr</a:t>
            </a:r>
            <a:endParaRPr lang="fr-FR" noProof="1" smtClean="0"/>
          </a:p>
          <a:p>
            <a:pPr defTabSz="457200"/>
            <a:r>
              <a:rPr lang="fr-FR" i="1" noProof="1" smtClean="0"/>
              <a:t>//</a:t>
            </a:r>
            <a:r>
              <a:rPr lang="bg-BG" i="1" noProof="1" smtClean="0"/>
              <a:t>Т</a:t>
            </a:r>
            <a:r>
              <a:rPr lang="fr-FR" i="1" noProof="1" smtClean="0"/>
              <a:t>he following lines print the same</a:t>
            </a:r>
            <a:endParaRPr lang="fr-FR" i="1" noProof="1"/>
          </a:p>
          <a:p>
            <a:pPr defTabSz="457200"/>
            <a:r>
              <a:rPr lang="fr-FR" noProof="1"/>
              <a:t>cout&lt;&lt;arr[3]&lt;&lt;" at "&lt;&lt;&amp;arr[3]&lt;&lt;endl;</a:t>
            </a:r>
          </a:p>
          <a:p>
            <a:pPr defTabSz="457200"/>
            <a:r>
              <a:rPr lang="fr-FR" noProof="1"/>
              <a:t>cout&lt;&lt;3[arr]&lt;&lt;" at "&lt;&lt;&amp;3[arr]&lt;&lt;endl;</a:t>
            </a:r>
          </a:p>
          <a:p>
            <a:pPr defTabSz="457200"/>
            <a:r>
              <a:rPr lang="fr-FR" noProof="1"/>
              <a:t>cout</a:t>
            </a:r>
            <a:r>
              <a:rPr lang="fr-FR" noProof="1" smtClean="0"/>
              <a:t>&lt;&lt;*(</a:t>
            </a:r>
            <a:r>
              <a:rPr lang="fr-FR" noProof="1"/>
              <a:t>arrPtr + 3)&lt;&lt;" at "&lt;&lt;(arrPtr + 3)&lt;&lt;endl</a:t>
            </a:r>
            <a:r>
              <a:rPr lang="fr-FR" noProof="1" smtClean="0"/>
              <a:t>;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2895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can be used with any pointer</a:t>
            </a:r>
          </a:p>
          <a:p>
            <a:pPr lvl="1"/>
            <a:r>
              <a:rPr lang="en-US" dirty="0" smtClean="0"/>
              <a:t>Does additive pointer arithmetic</a:t>
            </a:r>
          </a:p>
          <a:p>
            <a:pPr lvl="1"/>
            <a:r>
              <a:rPr lang="en-US" dirty="0" smtClean="0"/>
              <a:t>Dereferences the result</a:t>
            </a:r>
          </a:p>
          <a:p>
            <a:pPr lvl="1"/>
            <a:r>
              <a:rPr lang="en-US" dirty="0" smtClean="0"/>
              <a:t>i.e. adds number in brackets with the pointer</a:t>
            </a:r>
          </a:p>
          <a:p>
            <a:pPr lvl="2"/>
            <a:r>
              <a:rPr lang="en-US" dirty="0" smtClean="0"/>
              <a:t>Return value – the dereferenced result pointer </a:t>
            </a:r>
            <a:endParaRPr lang="bg-BG" dirty="0" smtClean="0"/>
          </a:p>
          <a:p>
            <a:r>
              <a:rPr lang="en-US" dirty="0" smtClean="0"/>
              <a:t>A pointer can be used to</a:t>
            </a:r>
          </a:p>
          <a:p>
            <a:pPr lvl="1"/>
            <a:r>
              <a:rPr lang="en-US" dirty="0" smtClean="0"/>
              <a:t>Traverse, assign and read array-like memory</a:t>
            </a:r>
          </a:p>
          <a:p>
            <a:pPr lvl="1"/>
            <a:r>
              <a:rPr lang="en-US" dirty="0" smtClean="0"/>
              <a:t>Represent an array as a function parameter</a:t>
            </a:r>
          </a:p>
          <a:p>
            <a:r>
              <a:rPr lang="en-US" dirty="0" smtClean="0"/>
              <a:t>Pointers essential in using dynamic memory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and Storage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6180"/>
            <a:ext cx="7924800" cy="569120"/>
          </a:xfrm>
        </p:spPr>
        <p:txBody>
          <a:bodyPr/>
          <a:lstStyle/>
          <a:p>
            <a:r>
              <a:rPr lang="en-US" dirty="0" smtClean="0"/>
              <a:t>"Stack" and "Heap" Memory, Storage Durations – automatic and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Storage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usually use 2 types of memory</a:t>
            </a:r>
          </a:p>
          <a:p>
            <a:pPr lvl="1"/>
            <a:r>
              <a:rPr lang="en-US" dirty="0" smtClean="0"/>
              <a:t>Stack memory</a:t>
            </a:r>
          </a:p>
          <a:p>
            <a:pPr lvl="1"/>
            <a:r>
              <a:rPr lang="en-US" dirty="0" smtClean="0"/>
              <a:t>Heap memory</a:t>
            </a:r>
          </a:p>
          <a:p>
            <a:r>
              <a:rPr lang="en-US" dirty="0" smtClean="0"/>
              <a:t>Stack memory</a:t>
            </a:r>
          </a:p>
          <a:p>
            <a:pPr lvl="1"/>
            <a:r>
              <a:rPr lang="en-US" dirty="0" smtClean="0"/>
              <a:t>Separate for each process/thread</a:t>
            </a:r>
          </a:p>
          <a:p>
            <a:pPr lvl="1"/>
            <a:r>
              <a:rPr lang="en-US" dirty="0" smtClean="0"/>
              <a:t>Stores function-local data, addresses, etc.</a:t>
            </a:r>
          </a:p>
          <a:p>
            <a:pPr lvl="1"/>
            <a:r>
              <a:rPr lang="en-US" dirty="0" smtClean="0"/>
              <a:t>Automatically freed when out of scope</a:t>
            </a:r>
          </a:p>
          <a:p>
            <a:r>
              <a:rPr lang="en-US" dirty="0" smtClean="0"/>
              <a:t>Heap memory</a:t>
            </a:r>
          </a:p>
          <a:p>
            <a:pPr lvl="1"/>
            <a:r>
              <a:rPr lang="en-US" dirty="0" smtClean="0"/>
              <a:t>Manual, dynamic </a:t>
            </a:r>
            <a:r>
              <a:rPr lang="en-US" dirty="0" err="1" smtClean="0"/>
              <a:t>alloc</a:t>
            </a:r>
            <a:r>
              <a:rPr lang="en-US" dirty="0" smtClean="0"/>
              <a:t>/</a:t>
            </a:r>
            <a:r>
              <a:rPr lang="en-US" dirty="0" err="1" smtClean="0"/>
              <a:t>dealloc</a:t>
            </a:r>
            <a:r>
              <a:rPr lang="en-US" dirty="0" smtClean="0"/>
              <a:t>, usually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Storage Types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utilizes stack and heap memory through</a:t>
            </a:r>
          </a:p>
          <a:p>
            <a:pPr lvl="1"/>
            <a:r>
              <a:rPr lang="en-US" dirty="0" smtClean="0"/>
              <a:t>Automatic storage – mapped to the stack</a:t>
            </a:r>
          </a:p>
          <a:p>
            <a:pPr lvl="1"/>
            <a:r>
              <a:rPr lang="en-US" dirty="0" smtClean="0"/>
              <a:t>Dynamic storage – works on the heap</a:t>
            </a:r>
          </a:p>
          <a:p>
            <a:pPr lvl="2"/>
            <a:r>
              <a:rPr lang="en-US" dirty="0" smtClean="0"/>
              <a:t>Some ways of dynamic storage on the stack exist</a:t>
            </a:r>
            <a:br>
              <a:rPr lang="en-US" dirty="0" smtClean="0"/>
            </a:br>
            <a:r>
              <a:rPr lang="en-US" dirty="0" smtClean="0"/>
              <a:t>(mostly non-standard)</a:t>
            </a:r>
          </a:p>
          <a:p>
            <a:r>
              <a:rPr lang="en-US" dirty="0" smtClean="0"/>
              <a:t>Storage types define how memory is managed</a:t>
            </a:r>
          </a:p>
          <a:p>
            <a:pPr lvl="1"/>
            <a:r>
              <a:rPr lang="en-US" dirty="0" smtClean="0"/>
              <a:t>When/where memory for variables is allocated</a:t>
            </a:r>
          </a:p>
          <a:p>
            <a:pPr lvl="1"/>
            <a:r>
              <a:rPr lang="en-US" dirty="0" smtClean="0"/>
              <a:t>What defines memory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Storage Types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automatic storage – typical variables</a:t>
            </a:r>
          </a:p>
          <a:p>
            <a:pPr lvl="1"/>
            <a:r>
              <a:rPr lang="en-US" dirty="0" smtClean="0"/>
              <a:t>Variables local to functions</a:t>
            </a:r>
          </a:p>
          <a:p>
            <a:pPr lvl="1"/>
            <a:r>
              <a:rPr lang="en-US" dirty="0" smtClean="0"/>
              <a:t>Function parameters</a:t>
            </a:r>
          </a:p>
          <a:p>
            <a:pPr lvl="1"/>
            <a:r>
              <a:rPr lang="en-US" dirty="0" smtClean="0"/>
              <a:t>Basically all variable-related memory</a:t>
            </a:r>
          </a:p>
          <a:p>
            <a:pPr lvl="2"/>
            <a:r>
              <a:rPr lang="en-US" dirty="0" smtClean="0"/>
              <a:t>Pointers too – the address number, not the data</a:t>
            </a:r>
          </a:p>
          <a:p>
            <a:r>
              <a:rPr lang="en-US" dirty="0" smtClean="0"/>
              <a:t>C++ dynamic storage</a:t>
            </a:r>
          </a:p>
          <a:p>
            <a:pPr lvl="1"/>
            <a:r>
              <a:rPr lang="en-US" dirty="0" smtClean="0"/>
              <a:t>Memory allocated with operator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</a:t>
            </a:r>
            <a:r>
              <a:rPr lang="en-US" dirty="0" smtClean="0"/>
              <a:t>(C++03) </a:t>
            </a:r>
          </a:p>
          <a:p>
            <a:pPr lvl="2"/>
            <a:r>
              <a:rPr lang="en-US" dirty="0" smtClean="0"/>
              <a:t>C++11 also offers </a:t>
            </a:r>
            <a:r>
              <a:rPr lang="en-US" dirty="0" smtClean="0">
                <a:hlinkClick r:id="rId2"/>
              </a:rPr>
              <a:t>Smart Pointers</a:t>
            </a:r>
            <a:endParaRPr lang="en-US" dirty="0" smtClean="0"/>
          </a:p>
          <a:p>
            <a:pPr lvl="1"/>
            <a:r>
              <a:rPr lang="en-US" dirty="0" smtClean="0"/>
              <a:t>Memory addresses are assigned to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Storage Types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on automatic storage</a:t>
            </a:r>
          </a:p>
          <a:p>
            <a:pPr lvl="1"/>
            <a:r>
              <a:rPr lang="en-US" dirty="0" smtClean="0"/>
              <a:t>Should be used for small data</a:t>
            </a:r>
          </a:p>
          <a:p>
            <a:pPr lvl="2"/>
            <a:r>
              <a:rPr lang="en-US" dirty="0" smtClean="0"/>
              <a:t>Size known compile-time</a:t>
            </a:r>
          </a:p>
          <a:p>
            <a:pPr lvl="1"/>
            <a:r>
              <a:rPr lang="en-US" dirty="0" smtClean="0"/>
              <a:t>Short lived – out of scope means deleted</a:t>
            </a:r>
          </a:p>
          <a:p>
            <a:pPr lvl="1"/>
            <a:r>
              <a:rPr lang="en-US" dirty="0" smtClean="0"/>
              <a:t>Faster than dynamic</a:t>
            </a:r>
          </a:p>
          <a:p>
            <a:pPr lvl="1"/>
            <a:r>
              <a:rPr lang="en-US" dirty="0" smtClean="0"/>
              <a:t>Freed upon function end. Don't return reference</a:t>
            </a:r>
          </a:p>
          <a:p>
            <a:pPr lvl="2"/>
            <a:r>
              <a:rPr lang="en-US" dirty="0" smtClean="0"/>
              <a:t>Ok to pass as a parameter by reference/pointer</a:t>
            </a:r>
          </a:p>
          <a:p>
            <a:pPr lvl="2"/>
            <a:r>
              <a:rPr lang="en-US" dirty="0" smtClean="0"/>
              <a:t>Bad to return by reference/pointer</a:t>
            </a:r>
          </a:p>
          <a:p>
            <a:pPr lvl="2"/>
            <a:r>
              <a:rPr lang="en-US" dirty="0" smtClean="0"/>
              <a:t>Returned pointer/reference will point to </a:t>
            </a:r>
            <a:r>
              <a:rPr lang="en-US" dirty="0" err="1" smtClean="0"/>
              <a:t>deallocated</a:t>
            </a:r>
            <a:r>
              <a:rPr lang="en-US" dirty="0" smtClean="0"/>
              <a:t> (freed)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Storage Types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on dynamic storage</a:t>
            </a:r>
          </a:p>
          <a:p>
            <a:pPr lvl="1"/>
            <a:r>
              <a:rPr lang="en-US" dirty="0" smtClean="0"/>
              <a:t>Useful when needed memory is not known compile-time</a:t>
            </a:r>
          </a:p>
          <a:p>
            <a:pPr lvl="1"/>
            <a:r>
              <a:rPr lang="en-US" dirty="0" smtClean="0"/>
              <a:t>Always accessed through pointers</a:t>
            </a:r>
          </a:p>
          <a:p>
            <a:pPr lvl="1"/>
            <a:r>
              <a:rPr lang="en-US" dirty="0" smtClean="0"/>
              <a:t>Very agile for passing around the entire program's scope &amp; lifespan</a:t>
            </a:r>
          </a:p>
          <a:p>
            <a:pPr lvl="1"/>
            <a:r>
              <a:rPr lang="en-US" dirty="0" smtClean="0"/>
              <a:t>Manual allocation and </a:t>
            </a:r>
            <a:r>
              <a:rPr lang="en-US" dirty="0" err="1" smtClean="0"/>
              <a:t>deallocation</a:t>
            </a:r>
            <a:endParaRPr lang="en-US" dirty="0"/>
          </a:p>
          <a:p>
            <a:pPr lvl="2"/>
            <a:r>
              <a:rPr lang="en-US" dirty="0" smtClean="0"/>
              <a:t>E.g.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</a:p>
          <a:p>
            <a:pPr lvl="1"/>
            <a:r>
              <a:rPr lang="en-US" dirty="0" smtClean="0"/>
              <a:t>Dynamic memory is shared, i.e. if you allocate all of it, other processes can't allocate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87601"/>
            <a:ext cx="7924800" cy="685800"/>
          </a:xfrm>
        </p:spPr>
        <p:txBody>
          <a:bodyPr/>
          <a:lstStyle/>
          <a:p>
            <a:r>
              <a:rPr lang="en-US" dirty="0" smtClean="0"/>
              <a:t>Working with Automatic and Dynamic Storage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6180"/>
            <a:ext cx="7924800" cy="569120"/>
          </a:xfrm>
        </p:spPr>
        <p:txBody>
          <a:bodyPr/>
          <a:lstStyle/>
          <a:p>
            <a:r>
              <a:rPr lang="en-US" dirty="0" smtClean="0"/>
              <a:t>Initializing Automatic Variables, </a:t>
            </a:r>
            <a:br>
              <a:rPr lang="en-US" dirty="0" smtClean="0"/>
            </a:br>
            <a:r>
              <a:rPr lang="en-US" dirty="0" smtClean="0"/>
              <a:t>Allocating and </a:t>
            </a:r>
            <a:r>
              <a:rPr lang="en-US" dirty="0" err="1" smtClean="0"/>
              <a:t>Deallocating</a:t>
            </a:r>
            <a:r>
              <a:rPr lang="en-US" dirty="0" smtClean="0"/>
              <a:t> Dynamic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&amp; Dynamic in C++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storage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ariables you declare in functions</a:t>
            </a:r>
          </a:p>
          <a:p>
            <a:pPr lvl="1"/>
            <a:r>
              <a:rPr lang="en-US" dirty="0" smtClean="0"/>
              <a:t>Including references and pointers as "numbers"</a:t>
            </a:r>
          </a:p>
          <a:p>
            <a:pPr lvl="2"/>
            <a:r>
              <a:rPr lang="en-US" dirty="0" smtClean="0"/>
              <a:t>i.e. addresses, not pointed memory </a:t>
            </a:r>
          </a:p>
          <a:p>
            <a:pPr lvl="1"/>
            <a:r>
              <a:rPr lang="en-US" dirty="0" smtClean="0"/>
              <a:t>Arrays with size in declaration</a:t>
            </a:r>
            <a:endParaRPr lang="en-US" dirty="0"/>
          </a:p>
          <a:p>
            <a:pPr lvl="2"/>
            <a:r>
              <a:rPr lang="en-US" dirty="0" smtClean="0"/>
              <a:t>Compile-time known size arrays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 smtClean="0"/>
              <a:t> keyword</a:t>
            </a:r>
          </a:p>
          <a:p>
            <a:pPr lvl="2"/>
            <a:r>
              <a:rPr lang="en-US" dirty="0" smtClean="0"/>
              <a:t>Explicitly denote automatic storage until C++11</a:t>
            </a:r>
          </a:p>
          <a:p>
            <a:pPr lvl="2"/>
            <a:r>
              <a:rPr lang="en-US" dirty="0" smtClean="0"/>
              <a:t>C++ 11 changes the meaning (old meaning wasn't really needed)</a:t>
            </a:r>
          </a:p>
        </p:txBody>
      </p:sp>
    </p:spTree>
    <p:extLst>
      <p:ext uri="{BB962C8B-B14F-4D97-AF65-F5344CB8AC3E}">
        <p14:creationId xmlns:p14="http://schemas.microsoft.com/office/powerpoint/2010/main" val="36015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are most used with functions</a:t>
            </a:r>
          </a:p>
          <a:p>
            <a:pPr lvl="1"/>
            <a:r>
              <a:rPr lang="en-US" dirty="0" smtClean="0"/>
              <a:t>Enable the function to change parameters</a:t>
            </a:r>
          </a:p>
          <a:p>
            <a:pPr lvl="1"/>
            <a:r>
              <a:rPr lang="en-US" dirty="0" smtClean="0"/>
              <a:t>Remove overhead from "sending" parameters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77900" y="2894789"/>
            <a:ext cx="74041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&amp;</a:t>
            </a:r>
            <a:r>
              <a:rPr lang="en-US" dirty="0" err="1" smtClean="0"/>
              <a:t>parameterByReference</a:t>
            </a:r>
            <a:r>
              <a:rPr lang="en-US" dirty="0" smtClean="0"/>
              <a:t>, ...)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//...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81" b="14625"/>
          <a:stretch/>
        </p:blipFill>
        <p:spPr>
          <a:xfrm rot="724652">
            <a:off x="5651499" y="3902884"/>
            <a:ext cx="2413001" cy="1824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5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&amp; Dynamic in C++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storage – memory allocated manually</a:t>
            </a:r>
          </a:p>
          <a:p>
            <a:pPr lvl="1"/>
            <a:r>
              <a:rPr lang="en-US" dirty="0" smtClean="0"/>
              <a:t>Through operators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Through functions like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Through C++11 Smart Pointers</a:t>
            </a:r>
          </a:p>
          <a:p>
            <a:pPr lvl="1"/>
            <a:r>
              <a:rPr lang="en-US" dirty="0" err="1" smtClean="0"/>
              <a:t>Deallocated</a:t>
            </a:r>
            <a:r>
              <a:rPr lang="en-US" dirty="0" smtClean="0"/>
              <a:t> manually</a:t>
            </a:r>
          </a:p>
          <a:p>
            <a:pPr lvl="2"/>
            <a:r>
              <a:rPr lang="en-US" dirty="0" smtClean="0"/>
              <a:t>If not </a:t>
            </a:r>
            <a:r>
              <a:rPr lang="en-US" dirty="0" err="1" smtClean="0"/>
              <a:t>deallocated</a:t>
            </a:r>
            <a:r>
              <a:rPr lang="en-US" dirty="0" smtClean="0"/>
              <a:t> can lead to a "memory leak"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emory is released by code, not automatically</a:t>
            </a:r>
          </a:p>
          <a:p>
            <a:pPr lvl="1"/>
            <a:r>
              <a:rPr lang="en-US" dirty="0" smtClean="0"/>
              <a:t>Accessed through pointers</a:t>
            </a:r>
          </a:p>
        </p:txBody>
      </p:sp>
    </p:spTree>
    <p:extLst>
      <p:ext uri="{BB962C8B-B14F-4D97-AF65-F5344CB8AC3E}">
        <p14:creationId xmlns:p14="http://schemas.microsoft.com/office/powerpoint/2010/main" val="28258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&amp; Dynamic in C++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operator</a:t>
            </a:r>
          </a:p>
          <a:p>
            <a:pPr lvl="1"/>
            <a:r>
              <a:rPr lang="en-US" dirty="0" smtClean="0"/>
              <a:t>Initialization of a single instance of a type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as prefix, type constructor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Initialization of multiple instances of a type</a:t>
            </a:r>
          </a:p>
          <a:p>
            <a:pPr lvl="2"/>
            <a:r>
              <a:rPr lang="en-US" dirty="0" smtClean="0"/>
              <a:t>i.e. array of objects of the type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as prefix, </a:t>
            </a:r>
            <a:r>
              <a:rPr lang="en-US" dirty="0" err="1" smtClean="0"/>
              <a:t>typename</a:t>
            </a:r>
            <a:r>
              <a:rPr lang="en-US" dirty="0" smtClean="0"/>
              <a:t>, brackets with a number</a:t>
            </a:r>
          </a:p>
          <a:p>
            <a:pPr lvl="2"/>
            <a:endParaRPr lang="en-US" dirty="0"/>
          </a:p>
          <a:p>
            <a:r>
              <a:rPr lang="en-US" sz="2000" dirty="0" smtClean="0"/>
              <a:t>Note: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heapInt</a:t>
            </a:r>
            <a:r>
              <a:rPr lang="en-US" sz="2000" dirty="0" smtClean="0"/>
              <a:t> and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heapArray</a:t>
            </a:r>
            <a:r>
              <a:rPr lang="en-US" sz="2000" dirty="0" smtClean="0"/>
              <a:t> are automatic, but the pointed memory is dynamic and will not be </a:t>
            </a:r>
            <a:r>
              <a:rPr lang="en-US" sz="2000" dirty="0" err="1" smtClean="0"/>
              <a:t>deallocated</a:t>
            </a:r>
            <a:r>
              <a:rPr lang="en-US" sz="2000" dirty="0" smtClean="0"/>
              <a:t> automatically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229360" y="2783122"/>
            <a:ext cx="660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fr-FR" noProof="1" smtClean="0"/>
              <a:t>int *heapInt = new int();//value 0</a:t>
            </a:r>
            <a:endParaRPr lang="fr-FR" noProof="1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29360" y="5272322"/>
            <a:ext cx="7548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fr-FR" noProof="1" smtClean="0"/>
              <a:t>int *heapArray = new int[5];//array of 5 random ints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1887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&amp; Dynamic in C++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 smtClean="0"/>
              <a:t> operator</a:t>
            </a:r>
          </a:p>
          <a:p>
            <a:pPr lvl="1"/>
            <a:r>
              <a:rPr lang="en-US" dirty="0" smtClean="0"/>
              <a:t>Frees up memory allocated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Freeing up a single instance of a type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 smtClean="0"/>
              <a:t> followed by pointer to the memory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Freeing up multiple instances (arrays) of a type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 smtClean="0"/>
              <a:t>, brackets, pointer to memory</a:t>
            </a:r>
          </a:p>
          <a:p>
            <a:pPr lvl="2"/>
            <a:endParaRPr lang="en-US" dirty="0"/>
          </a:p>
          <a:p>
            <a:r>
              <a:rPr lang="en-US" sz="2000" dirty="0"/>
              <a:t>Note: if you lose all the pointers to the memory (they go out of scope), you can't </a:t>
            </a:r>
            <a:r>
              <a:rPr lang="en-US" sz="2000" dirty="0" err="1"/>
              <a:t>deallocate</a:t>
            </a:r>
            <a:r>
              <a:rPr lang="en-US" sz="2000" dirty="0"/>
              <a:t> it (unless you know its address)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229360" y="3575602"/>
            <a:ext cx="660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fr-FR" noProof="1" smtClean="0"/>
              <a:t>delete heapInt;</a:t>
            </a:r>
            <a:endParaRPr lang="fr-FR" noProof="1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29360" y="5292642"/>
            <a:ext cx="660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fr-FR" noProof="1" smtClean="0"/>
              <a:t>delete[] heapArr;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83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are just aliases of variables</a:t>
            </a:r>
          </a:p>
          <a:p>
            <a:pPr lvl="1"/>
            <a:r>
              <a:rPr lang="en-US" dirty="0" smtClean="0"/>
              <a:t>Can only represent one variable; can be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Pointers provide low level memory access</a:t>
            </a:r>
          </a:p>
          <a:p>
            <a:pPr lvl="1"/>
            <a:r>
              <a:rPr lang="en-US" dirty="0"/>
              <a:t>Can point to any memory </a:t>
            </a:r>
            <a:r>
              <a:rPr lang="en-US" dirty="0" smtClean="0"/>
              <a:t>address/variable</a:t>
            </a:r>
          </a:p>
          <a:p>
            <a:pPr lvl="1"/>
            <a:r>
              <a:rPr lang="en-US" dirty="0" smtClean="0"/>
              <a:t>Can represent contiguous memory as arrays</a:t>
            </a:r>
          </a:p>
          <a:p>
            <a:pPr lvl="1"/>
            <a:r>
              <a:rPr lang="en-US" dirty="0" smtClean="0"/>
              <a:t>Can move through memory (arithmetic)</a:t>
            </a:r>
          </a:p>
          <a:p>
            <a:r>
              <a:rPr lang="en-US" dirty="0" smtClean="0"/>
              <a:t>We saw dynamic and automatic memory</a:t>
            </a:r>
          </a:p>
          <a:p>
            <a:pPr lvl="1"/>
            <a:r>
              <a:rPr lang="en-US" dirty="0" smtClean="0"/>
              <a:t>Dynamic memory implies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</a:p>
          <a:p>
            <a:pPr lvl="1"/>
            <a:r>
              <a:rPr lang="en-US" dirty="0" smtClean="0"/>
              <a:t>Local variables are automatic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77800"/>
            <a:ext cx="7086600" cy="838200"/>
          </a:xfrm>
        </p:spPr>
        <p:txBody>
          <a:bodyPr/>
          <a:lstStyle/>
          <a:p>
            <a:r>
              <a:rPr lang="en-US" dirty="0" smtClean="0"/>
              <a:t>References, Pointers and Memory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95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parameters to edit values</a:t>
            </a:r>
          </a:p>
          <a:p>
            <a:pPr lvl="1"/>
            <a:r>
              <a:rPr lang="en-US" dirty="0"/>
              <a:t>The function accesses the variable, not its </a:t>
            </a:r>
            <a:r>
              <a:rPr lang="en-US" dirty="0" smtClean="0"/>
              <a:t>copy</a:t>
            </a:r>
            <a:endParaRPr lang="en-US" dirty="0"/>
          </a:p>
          <a:p>
            <a:pPr lvl="1"/>
            <a:r>
              <a:rPr lang="en-US" dirty="0"/>
              <a:t>Variable passed in call to function is affected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77900" y="2769617"/>
            <a:ext cx="728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defTabSz="457200"/>
            <a:r>
              <a:rPr lang="en-US" dirty="0" smtClean="0"/>
              <a:t>void </a:t>
            </a:r>
            <a:r>
              <a:rPr lang="en-US" dirty="0" err="1" smtClean="0"/>
              <a:t>MakePositive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&amp;number)</a:t>
            </a:r>
          </a:p>
          <a:p>
            <a:pPr defTabSz="457200"/>
            <a:r>
              <a:rPr lang="en-US" dirty="0" smtClean="0"/>
              <a:t>{</a:t>
            </a:r>
          </a:p>
          <a:p>
            <a:pPr defTabSz="457200"/>
            <a:r>
              <a:rPr lang="en-US" dirty="0" smtClean="0"/>
              <a:t>	if(number &lt; 0)</a:t>
            </a:r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{  //</a:t>
            </a:r>
            <a:r>
              <a:rPr lang="en-US" dirty="0"/>
              <a:t>this affects the variable in the caller</a:t>
            </a:r>
            <a:endParaRPr lang="en-US" dirty="0" smtClean="0"/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	number = -number; </a:t>
            </a:r>
          </a:p>
          <a:p>
            <a:pPr defTabSz="457200"/>
            <a:r>
              <a:rPr lang="en-US" dirty="0" smtClean="0"/>
              <a:t>	}</a:t>
            </a:r>
          </a:p>
          <a:p>
            <a:pPr defTabSz="457200"/>
            <a:r>
              <a:rPr lang="en-US" dirty="0" smtClean="0"/>
              <a:t>}</a:t>
            </a:r>
            <a:endParaRPr lang="en-US" dirty="0"/>
          </a:p>
          <a:p>
            <a:pPr defTabSz="457200"/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defTabSz="457200"/>
            <a:r>
              <a:rPr lang="en-US" dirty="0" smtClean="0"/>
              <a:t>{</a:t>
            </a:r>
          </a:p>
          <a:p>
            <a:pPr defTabSz="457200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-5;</a:t>
            </a:r>
          </a:p>
          <a:p>
            <a:pPr defTabSz="457200"/>
            <a:r>
              <a:rPr lang="en-US" dirty="0"/>
              <a:t>	</a:t>
            </a:r>
            <a:r>
              <a:rPr lang="en-US" dirty="0" err="1" smtClean="0"/>
              <a:t>MakePositive</a:t>
            </a:r>
            <a:r>
              <a:rPr lang="en-US" dirty="0" smtClean="0"/>
              <a:t>(a); //after this line, a is 5</a:t>
            </a:r>
          </a:p>
          <a:p>
            <a:pPr defTabSz="457200"/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2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to avoid overhead</a:t>
            </a:r>
          </a:p>
          <a:p>
            <a:pPr lvl="1"/>
            <a:r>
              <a:rPr lang="en-US" dirty="0" smtClean="0"/>
              <a:t>Normal parameters are copied</a:t>
            </a:r>
          </a:p>
          <a:p>
            <a:pPr lvl="1"/>
            <a:r>
              <a:rPr lang="en-US" dirty="0" smtClean="0"/>
              <a:t>Copying large objects can take too much time</a:t>
            </a:r>
          </a:p>
          <a:p>
            <a:pPr lvl="2"/>
            <a:r>
              <a:rPr lang="en-US" dirty="0" smtClean="0"/>
              <a:t>Especially when this happens often</a:t>
            </a:r>
          </a:p>
          <a:p>
            <a:pPr lvl="1"/>
            <a:r>
              <a:rPr lang="en-US" dirty="0" smtClean="0"/>
              <a:t>Almost no good reason to copy parameters</a:t>
            </a:r>
          </a:p>
          <a:p>
            <a:pPr lvl="2"/>
            <a:r>
              <a:rPr lang="en-US" dirty="0" smtClean="0"/>
              <a:t>Any operation done on a copy can be done on a reference – with the same effect (when reading)</a:t>
            </a:r>
          </a:p>
          <a:p>
            <a:pPr lvl="1"/>
            <a:r>
              <a:rPr lang="en-US" dirty="0" smtClean="0"/>
              <a:t>Sending by reference doesn't copy the object, just its reference (which is fast)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72665F70-449B-47A5-B801-1BB51046B9E9}" vid="{BFE06EB7-CA8A-428D-BE0B-883DD7754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3906</TotalTime>
  <Words>3698</Words>
  <Application>Microsoft Office PowerPoint</Application>
  <PresentationFormat>Презентация на цял екран (4:3)</PresentationFormat>
  <Paragraphs>712</Paragraphs>
  <Slides>75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75</vt:i4>
      </vt:variant>
    </vt:vector>
  </HeadingPairs>
  <TitlesOfParts>
    <vt:vector size="76" baseType="lpstr">
      <vt:lpstr>Telerik Academy theme</vt:lpstr>
      <vt:lpstr>References,  Pointers and Memory</vt:lpstr>
      <vt:lpstr>Table of Contents</vt:lpstr>
      <vt:lpstr>References</vt:lpstr>
      <vt:lpstr>References</vt:lpstr>
      <vt:lpstr>References</vt:lpstr>
      <vt:lpstr>Reference Basics</vt:lpstr>
      <vt:lpstr>Usage of References</vt:lpstr>
      <vt:lpstr>Usage of References</vt:lpstr>
      <vt:lpstr>Usage of References</vt:lpstr>
      <vt:lpstr>Usage of References</vt:lpstr>
      <vt:lpstr>Usage of References</vt:lpstr>
      <vt:lpstr>Usage of References</vt:lpstr>
      <vt:lpstr>Using References</vt:lpstr>
      <vt:lpstr>Pointers and Memory</vt:lpstr>
      <vt:lpstr>Memory</vt:lpstr>
      <vt:lpstr>Memory</vt:lpstr>
      <vt:lpstr>Variables in Memory</vt:lpstr>
      <vt:lpstr>Variables in Memory</vt:lpstr>
      <vt:lpstr>Memory Pointers</vt:lpstr>
      <vt:lpstr>Memory Pointers</vt:lpstr>
      <vt:lpstr>Memory Pointers</vt:lpstr>
      <vt:lpstr>Pointers and Memory</vt:lpstr>
      <vt:lpstr>Working with Pointers in C++</vt:lpstr>
      <vt:lpstr>Working with Pointers in C++</vt:lpstr>
      <vt:lpstr>Pointers in C++ – Creating</vt:lpstr>
      <vt:lpstr>Pointers in C++ – Dereferencing</vt:lpstr>
      <vt:lpstr>Pointer Basics</vt:lpstr>
      <vt:lpstr>Pointer Arithmetics</vt:lpstr>
      <vt:lpstr>Pointer Arithmetics</vt:lpstr>
      <vt:lpstr>Pointer Arithmetics</vt:lpstr>
      <vt:lpstr>Pointer Arithmetics</vt:lpstr>
      <vt:lpstr>Pointer Arithmetics</vt:lpstr>
      <vt:lpstr>Pointer Arithmetics</vt:lpstr>
      <vt:lpstr>Pointers and const</vt:lpstr>
      <vt:lpstr>Pointers and const</vt:lpstr>
      <vt:lpstr>Pointers and const</vt:lpstr>
      <vt:lpstr>Pointers and const</vt:lpstr>
      <vt:lpstr>Pointers and const</vt:lpstr>
      <vt:lpstr>Pointers and const</vt:lpstr>
      <vt:lpstr>Pointers and const</vt:lpstr>
      <vt:lpstr>Pointers and const</vt:lpstr>
      <vt:lpstr>Pointers to Pointers in C++</vt:lpstr>
      <vt:lpstr>Pointers to Pointers in C++</vt:lpstr>
      <vt:lpstr>Pointers to Pointers</vt:lpstr>
      <vt:lpstr>Pointer to Specific Memory</vt:lpstr>
      <vt:lpstr>Pointer to Specific Memory</vt:lpstr>
      <vt:lpstr>Pointers in C++ – Void Pointers</vt:lpstr>
      <vt:lpstr>C++ Function Pointers</vt:lpstr>
      <vt:lpstr>Function Pointers</vt:lpstr>
      <vt:lpstr>Pointers vs. References</vt:lpstr>
      <vt:lpstr>References vs. Pointers</vt:lpstr>
      <vt:lpstr>References vs. Pointers</vt:lpstr>
      <vt:lpstr>Pointers vs. References</vt:lpstr>
      <vt:lpstr>Pointers vs. References</vt:lpstr>
      <vt:lpstr>Pointers and Arrays</vt:lpstr>
      <vt:lpstr>Pointers and Arrays</vt:lpstr>
      <vt:lpstr>Pointers and Arrays</vt:lpstr>
      <vt:lpstr>Pointers and Arrays</vt:lpstr>
      <vt:lpstr>Pointers and Arrays</vt:lpstr>
      <vt:lpstr>Pointers and Arrays</vt:lpstr>
      <vt:lpstr>Memory and Storage Types</vt:lpstr>
      <vt:lpstr>Memory and Storage Types</vt:lpstr>
      <vt:lpstr>Memory and Storage Types</vt:lpstr>
      <vt:lpstr>Memory and Storage Types</vt:lpstr>
      <vt:lpstr>Memory and Storage Types</vt:lpstr>
      <vt:lpstr>Memory and Storage Types</vt:lpstr>
      <vt:lpstr>Working with Automatic and Dynamic Storage in C++</vt:lpstr>
      <vt:lpstr>Automatic &amp; Dynamic in C++</vt:lpstr>
      <vt:lpstr>Automatic Storage</vt:lpstr>
      <vt:lpstr>Automatic &amp; Dynamic in C++</vt:lpstr>
      <vt:lpstr>Automatic &amp; Dynamic in C++</vt:lpstr>
      <vt:lpstr>Automatic &amp; Dynamic in C++</vt:lpstr>
      <vt:lpstr>Dynamic Storage</vt:lpstr>
      <vt:lpstr>Summary</vt:lpstr>
      <vt:lpstr>References, Pointers and Memory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References,  Pointers and Memory</dc:title>
  <cp:lastModifiedBy>George Georgiev</cp:lastModifiedBy>
  <cp:revision>225</cp:revision>
  <dcterms:created xsi:type="dcterms:W3CDTF">2013-12-03T07:46:23Z</dcterms:created>
  <dcterms:modified xsi:type="dcterms:W3CDTF">2014-01-26T17:32:43Z</dcterms:modified>
</cp:coreProperties>
</file>