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75288" autoAdjust="0"/>
  </p:normalViewPr>
  <p:slideViewPr>
    <p:cSldViewPr snapToGrid="0">
      <p:cViewPr varScale="1">
        <p:scale>
          <a:sx n="55" d="100"/>
          <a:sy n="55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5330-0E82-4D31-980F-F56DD9C2A39D}" type="datetimeFigureOut">
              <a:rPr lang="en-PH" smtClean="0"/>
              <a:t>05/01/2018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08410-092A-4699-A603-5B3A0105B9A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720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REMEMBER:</a:t>
            </a:r>
            <a:r>
              <a:rPr lang="en-PH" baseline="0" dirty="0" smtClean="0"/>
              <a:t> introduce one by one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8410-092A-4699-A603-5B3A0105B9AB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3699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Explain</a:t>
            </a:r>
            <a:r>
              <a:rPr lang="en-PH" baseline="0" dirty="0" smtClean="0"/>
              <a:t> the order of diagrams that will be discussed.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8410-092A-4699-A603-5B3A0105B9AB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923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 smtClean="0"/>
              <a:t>Clarify that</a:t>
            </a:r>
            <a:r>
              <a:rPr lang="en-PH" baseline="0" dirty="0" smtClean="0"/>
              <a:t> we do not make tickets, it is forwarded to our module from the service request module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8410-092A-4699-A603-5B3A0105B9AB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113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8410-092A-4699-A603-5B3A0105B9AB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2823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8410-092A-4699-A603-5B3A0105B9AB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011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In</a:t>
            </a:r>
            <a:r>
              <a:rPr lang="en-PH" baseline="0" dirty="0" smtClean="0"/>
              <a:t> this presentation, we will be discussing the following: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8410-092A-4699-A603-5B3A0105B9AB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491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So for our client,</a:t>
            </a:r>
            <a:r>
              <a:rPr lang="en-PH" baseline="0" dirty="0" smtClean="0"/>
              <a:t> it is </a:t>
            </a:r>
            <a:r>
              <a:rPr lang="en-PH" baseline="0" dirty="0" err="1" smtClean="0"/>
              <a:t>Taal</a:t>
            </a:r>
            <a:r>
              <a:rPr lang="en-PH" baseline="0" dirty="0" smtClean="0"/>
              <a:t> Vista and they are currently facing these problems:</a:t>
            </a:r>
          </a:p>
          <a:p>
            <a:endParaRPr lang="en-PH" baseline="0" dirty="0" smtClean="0"/>
          </a:p>
          <a:p>
            <a:pPr marL="171450" indent="-171450">
              <a:buFontTx/>
              <a:buChar char="-"/>
            </a:pPr>
            <a:r>
              <a:rPr lang="en-PH" baseline="0" dirty="0" smtClean="0"/>
              <a:t>There are unattended service request, and</a:t>
            </a:r>
          </a:p>
          <a:p>
            <a:pPr marL="171450" indent="-171450">
              <a:buFontTx/>
              <a:buChar char="-"/>
            </a:pPr>
            <a:r>
              <a:rPr lang="en-PH" baseline="0" dirty="0" smtClean="0"/>
              <a:t>Limited escalation process which mean that they are only limited to manual process of recording history of complaints.</a:t>
            </a:r>
          </a:p>
          <a:p>
            <a:pPr marL="171450" indent="-171450">
              <a:buFontTx/>
              <a:buChar char="-"/>
            </a:pPr>
            <a:endParaRPr lang="en-PH" baseline="0" dirty="0" smtClean="0"/>
          </a:p>
          <a:p>
            <a:pPr marL="0" indent="0">
              <a:buFontTx/>
              <a:buNone/>
            </a:pPr>
            <a:r>
              <a:rPr lang="en-PH" baseline="0" dirty="0" smtClean="0"/>
              <a:t>So we proposed a solution to make an Escalation Module</a:t>
            </a:r>
          </a:p>
          <a:p>
            <a:pPr marL="0" indent="0">
              <a:buFontTx/>
              <a:buNone/>
            </a:pPr>
            <a:endParaRPr lang="en-PH" baseline="0" dirty="0" smtClean="0"/>
          </a:p>
          <a:p>
            <a:pPr marL="0" indent="0">
              <a:buFontTx/>
              <a:buNone/>
            </a:pPr>
            <a:r>
              <a:rPr lang="en-PH" baseline="0" dirty="0" smtClean="0"/>
              <a:t>*Introduce next presenter*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8410-092A-4699-A603-5B3A0105B9AB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007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8410-092A-4699-A603-5B3A0105B9AB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945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In order for us to meet our general objective, we need to have our specific objective</a:t>
            </a:r>
            <a:r>
              <a:rPr lang="en-PH" baseline="0" dirty="0" smtClean="0"/>
              <a:t> which is to: …</a:t>
            </a:r>
          </a:p>
          <a:p>
            <a:endParaRPr lang="en-PH" baseline="0" dirty="0" smtClean="0"/>
          </a:p>
          <a:p>
            <a:r>
              <a:rPr lang="en-PH" baseline="0" dirty="0" smtClean="0"/>
              <a:t>*intro next speaker*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8410-092A-4699-A603-5B3A0105B9AB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220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Explain</a:t>
            </a:r>
            <a:r>
              <a:rPr lang="en-PH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PH" baseline="0" dirty="0" smtClean="0"/>
              <a:t>initial process</a:t>
            </a:r>
          </a:p>
          <a:p>
            <a:pPr marL="171450" indent="-171450">
              <a:buFontTx/>
              <a:buChar char="-"/>
            </a:pPr>
            <a:r>
              <a:rPr lang="en-PH" baseline="0" dirty="0" smtClean="0"/>
              <a:t>Escalation reports based on the escalation process</a:t>
            </a:r>
          </a:p>
          <a:p>
            <a:pPr marL="171450" indent="-171450">
              <a:buFontTx/>
              <a:buChar char="-"/>
            </a:pPr>
            <a:r>
              <a:rPr lang="en-PH" baseline="0" dirty="0" smtClean="0"/>
              <a:t>Levels of management (Users)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8410-092A-4699-A603-5B3A0105B9AB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8416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Clarify</a:t>
            </a:r>
            <a:r>
              <a:rPr lang="en-PH" baseline="0" dirty="0" smtClean="0"/>
              <a:t> our scope and emphasize on the focus of our module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8410-092A-4699-A603-5B3A0105B9AB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565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1</a:t>
            </a:r>
            <a:r>
              <a:rPr lang="en-PH" baseline="30000" dirty="0" smtClean="0"/>
              <a:t>st</a:t>
            </a:r>
            <a:r>
              <a:rPr lang="en-PH" dirty="0" smtClean="0"/>
              <a:t> Half:</a:t>
            </a:r>
            <a:r>
              <a:rPr lang="en-PH" baseline="0" dirty="0" smtClean="0"/>
              <a:t> Engel</a:t>
            </a:r>
          </a:p>
          <a:p>
            <a:endParaRPr lang="en-PH" baseline="0" dirty="0" smtClean="0"/>
          </a:p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8410-092A-4699-A603-5B3A0105B9AB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721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baseline="0" dirty="0" smtClean="0"/>
              <a:t>2</a:t>
            </a:r>
            <a:r>
              <a:rPr lang="en-PH" baseline="30000" dirty="0" smtClean="0"/>
              <a:t>nd</a:t>
            </a:r>
            <a:r>
              <a:rPr lang="en-PH" baseline="0" dirty="0" smtClean="0"/>
              <a:t> Half: </a:t>
            </a:r>
            <a:r>
              <a:rPr lang="en-PH" baseline="0" dirty="0" err="1" smtClean="0"/>
              <a:t>Chel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8410-092A-4699-A603-5B3A0105B9AB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99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5BCFF8-5F4F-4469-87D0-138BD121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0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1F87D5-B3DC-4E7F-9001-21472AC7C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164" y="844659"/>
            <a:ext cx="9733671" cy="2149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dirty="0"/>
              <a:t>Escalation straight-up:</a:t>
            </a:r>
            <a:br>
              <a:rPr lang="en-PH" dirty="0"/>
            </a:br>
            <a:r>
              <a:rPr lang="en-PH" dirty="0"/>
              <a:t>ESCALATION MANAGEMENT MODULE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AE18A-577E-46BC-A743-035ADA95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6991" y="4135733"/>
            <a:ext cx="3682652" cy="203333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PH" dirty="0">
                <a:solidFill>
                  <a:schemeClr val="bg1"/>
                </a:solidFill>
              </a:rPr>
              <a:t>Alabado, Matthew Arnold</a:t>
            </a:r>
          </a:p>
          <a:p>
            <a:r>
              <a:rPr lang="en-PH" dirty="0">
                <a:solidFill>
                  <a:schemeClr val="bg1"/>
                </a:solidFill>
              </a:rPr>
              <a:t>Alconcel, Alanis Watz</a:t>
            </a:r>
          </a:p>
          <a:p>
            <a:r>
              <a:rPr lang="en-PH" dirty="0">
                <a:solidFill>
                  <a:schemeClr val="bg1"/>
                </a:solidFill>
              </a:rPr>
              <a:t>Balubal, Samantha Nicole </a:t>
            </a:r>
          </a:p>
          <a:p>
            <a:r>
              <a:rPr lang="en-PH" dirty="0">
                <a:solidFill>
                  <a:schemeClr val="bg1"/>
                </a:solidFill>
              </a:rPr>
              <a:t>Brillantes, Rachel Anne </a:t>
            </a:r>
          </a:p>
          <a:p>
            <a:r>
              <a:rPr lang="en-PH" dirty="0">
                <a:solidFill>
                  <a:schemeClr val="bg1"/>
                </a:solidFill>
              </a:rPr>
              <a:t>Burton, Kathrine Danielle</a:t>
            </a:r>
          </a:p>
          <a:p>
            <a:r>
              <a:rPr lang="en-PH" dirty="0">
                <a:solidFill>
                  <a:schemeClr val="bg1"/>
                </a:solidFill>
              </a:rPr>
              <a:t>Pamittan, Engel-Jan </a:t>
            </a:r>
          </a:p>
        </p:txBody>
      </p:sp>
    </p:spTree>
    <p:extLst>
      <p:ext uri="{BB962C8B-B14F-4D97-AF65-F5344CB8AC3E}">
        <p14:creationId xmlns:p14="http://schemas.microsoft.com/office/powerpoint/2010/main" val="276467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85BF-8218-4D3F-944F-F9819462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Proposed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BA5B-F5CF-42C6-949F-C66047B4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30144"/>
            <a:ext cx="7729728" cy="2963163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PH" dirty="0"/>
              <a:t>Systems Overview </a:t>
            </a:r>
          </a:p>
          <a:p>
            <a:pPr marL="400050" indent="-400050">
              <a:buFont typeface="+mj-lt"/>
              <a:buAutoNum type="romanUcPeriod"/>
            </a:pPr>
            <a:endParaRPr lang="en-PH" dirty="0"/>
          </a:p>
          <a:p>
            <a:pPr marL="400050" indent="-400050">
              <a:buFont typeface="+mj-lt"/>
              <a:buAutoNum type="romanUcPeriod"/>
            </a:pPr>
            <a:r>
              <a:rPr lang="en-PH" dirty="0"/>
              <a:t>Use Case </a:t>
            </a:r>
          </a:p>
          <a:p>
            <a:pPr marL="400050" indent="-400050">
              <a:buFont typeface="+mj-lt"/>
              <a:buAutoNum type="romanUcPeriod"/>
            </a:pPr>
            <a:endParaRPr lang="en-PH" dirty="0"/>
          </a:p>
          <a:p>
            <a:pPr marL="400050" indent="-400050">
              <a:buFont typeface="+mj-lt"/>
              <a:buAutoNum type="romanUcPeriod"/>
            </a:pPr>
            <a:r>
              <a:rPr lang="en-PH" dirty="0"/>
              <a:t>Context Flow Diagram </a:t>
            </a:r>
          </a:p>
          <a:p>
            <a:pPr marL="400050" indent="-400050">
              <a:buFont typeface="+mj-lt"/>
              <a:buAutoNum type="romanUcPeriod"/>
            </a:pPr>
            <a:endParaRPr lang="en-PH" dirty="0"/>
          </a:p>
          <a:p>
            <a:pPr marL="400050" indent="-400050">
              <a:buFont typeface="+mj-lt"/>
              <a:buAutoNum type="romanUcPeriod"/>
            </a:pPr>
            <a:r>
              <a:rPr lang="en-PH" dirty="0"/>
              <a:t>Entity Relationship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DE763-5A97-414C-BB90-360E8DACE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1C1A-C824-4202-9F53-72A989BD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Systems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23B3-0BC4-4E63-A8AF-16270939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Receive: Unattended service tickets </a:t>
            </a:r>
          </a:p>
          <a:p>
            <a:pPr marL="0" indent="0">
              <a:buNone/>
            </a:pPr>
            <a:endParaRPr lang="en-PH" dirty="0"/>
          </a:p>
          <a:p>
            <a:r>
              <a:rPr lang="en-PH" dirty="0"/>
              <a:t>Hierarchy Level: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1 – Supervisor (SP)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2 – Department Manager (DM)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3 – Resident Manager (RM)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dirty="0"/>
              <a:t>Level 4 – General Manager (GM) </a:t>
            </a:r>
          </a:p>
          <a:p>
            <a:pPr marL="228600" lvl="1" indent="0">
              <a:buNone/>
            </a:pP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B4E16-A6DC-4C01-B968-1FF9A48AA3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1A5B-1568-4014-B171-768BD502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Use case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F9CBCC-2BE7-40D9-9F96-A674622F2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565" y="2284465"/>
            <a:ext cx="9356869" cy="44555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F5F346-DB04-4FAF-9331-90F804265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45C6-262B-4579-B307-ACA2B54C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Context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823A09-A17A-4B2D-A33C-87750170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901" y="2330749"/>
            <a:ext cx="10572198" cy="4285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E7537-2A44-47F0-A507-B4CFA6574C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F944-80B7-446A-B327-2F148DBB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375756"/>
            <a:ext cx="7729728" cy="1188720"/>
          </a:xfrm>
        </p:spPr>
        <p:txBody>
          <a:bodyPr/>
          <a:lstStyle/>
          <a:p>
            <a:r>
              <a:rPr lang="en-PH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77487-FD69-4323-AC32-FAAC02FA2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1135" y="1760572"/>
            <a:ext cx="7729727" cy="509742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BF4715-8938-486B-8853-5F9D55B105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9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7921-8FE2-413A-AE57-51C59CB4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6593"/>
            <a:ext cx="7729728" cy="1188720"/>
          </a:xfrm>
        </p:spPr>
        <p:txBody>
          <a:bodyPr/>
          <a:lstStyle/>
          <a:p>
            <a:r>
              <a:rPr lang="en-PH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71D1-3889-461D-951B-10DDDE2E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21108"/>
            <a:ext cx="7729728" cy="4374697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PH" sz="1850" dirty="0"/>
              <a:t>Introduction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Objectives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Scope and Limitations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Related Systems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Proposed System </a:t>
            </a:r>
          </a:p>
          <a:p>
            <a:pPr marL="400050" indent="-400050">
              <a:buFont typeface="+mj-lt"/>
              <a:buAutoNum type="romanUcPeriod"/>
            </a:pPr>
            <a:endParaRPr lang="en-PH" sz="1850" dirty="0"/>
          </a:p>
          <a:p>
            <a:pPr marL="400050" indent="-400050">
              <a:buFont typeface="+mj-lt"/>
              <a:buAutoNum type="romanUcPeriod"/>
            </a:pPr>
            <a:r>
              <a:rPr lang="en-PH" sz="1850" dirty="0"/>
              <a:t>Demo of Prototype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5CEC20-E36D-45BC-9C55-50A4E9394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B0E2-F360-4B02-AB7A-56A99CFB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6593"/>
            <a:ext cx="7729728" cy="1188720"/>
          </a:xfrm>
        </p:spPr>
        <p:txBody>
          <a:bodyPr/>
          <a:lstStyle/>
          <a:p>
            <a:r>
              <a:rPr lang="en-PH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3B7D-35DD-4D9B-A1A8-19F8BFE3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49775"/>
            <a:ext cx="7729728" cy="4031657"/>
          </a:xfrm>
        </p:spPr>
        <p:txBody>
          <a:bodyPr/>
          <a:lstStyle/>
          <a:p>
            <a:r>
              <a:rPr lang="en-PH" sz="2000" dirty="0"/>
              <a:t>Client:  Taal Vista Hotel </a:t>
            </a:r>
          </a:p>
          <a:p>
            <a:endParaRPr lang="en-PH" sz="2000" dirty="0"/>
          </a:p>
          <a:p>
            <a:r>
              <a:rPr lang="en-PH" sz="2000" dirty="0"/>
              <a:t>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Unattended service requests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Limited escalation process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PH" sz="1800" dirty="0"/>
          </a:p>
          <a:p>
            <a:r>
              <a:rPr lang="en-PH" sz="2000" dirty="0"/>
              <a:t>Solutions: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Escalation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PH" sz="1800" dirty="0"/>
              <a:t>Escalation reports 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443F3-6BDF-4AC8-BCEA-9236B4B883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5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88E3-13E3-482C-82ED-F6CA58C4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 General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4BF8-4BDA-4C8A-A0AB-9CF654BC5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2991743"/>
            <a:ext cx="7729729" cy="11887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2000" dirty="0"/>
              <a:t>Develop a solution for Taal Vista Hotel that will produce effective Escalation Reports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E35EF-31E0-49AA-81A2-2A104B6CD5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D16-5D60-4A64-BA47-93E3DA2A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424C-6822-4672-B439-44FF97A9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52550"/>
            <a:ext cx="7729728" cy="33033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2000" dirty="0"/>
              <a:t>Develop an Escalation Management Module </a:t>
            </a:r>
          </a:p>
          <a:p>
            <a:endParaRPr lang="en-PH" sz="2000" dirty="0"/>
          </a:p>
          <a:p>
            <a:r>
              <a:rPr lang="en-PH" sz="2000" dirty="0"/>
              <a:t>Gather escalation data</a:t>
            </a:r>
          </a:p>
          <a:p>
            <a:endParaRPr lang="en-PH" sz="2000" dirty="0"/>
          </a:p>
          <a:p>
            <a:r>
              <a:rPr lang="en-PH" sz="2000" dirty="0"/>
              <a:t>Formulate a forecast from Escalation Reports </a:t>
            </a:r>
          </a:p>
          <a:p>
            <a:endParaRPr lang="en-PH" sz="2000" dirty="0"/>
          </a:p>
          <a:p>
            <a:r>
              <a:rPr lang="en-PH" sz="2000" dirty="0"/>
              <a:t>Decrease the number of escalation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FF048-5619-4B03-AD81-4A7EA2D59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8BA9-60C0-4BA7-A4CF-26A5EA75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38807"/>
            <a:ext cx="7729728" cy="1188720"/>
          </a:xfrm>
        </p:spPr>
        <p:txBody>
          <a:bodyPr/>
          <a:lstStyle/>
          <a:p>
            <a:r>
              <a:rPr lang="en-PH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0B54-F31A-43CC-838B-9EEBEADE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98363"/>
            <a:ext cx="7729728" cy="4477801"/>
          </a:xfrm>
        </p:spPr>
        <p:txBody>
          <a:bodyPr>
            <a:normAutofit/>
          </a:bodyPr>
          <a:lstStyle/>
          <a:p>
            <a:r>
              <a:rPr lang="en-PH" sz="2000" dirty="0"/>
              <a:t>Process begins once a trigger is activated by an escalated service ticket from the Service Request and Report System </a:t>
            </a:r>
          </a:p>
          <a:p>
            <a:endParaRPr lang="en-PH" sz="2000" dirty="0"/>
          </a:p>
          <a:p>
            <a:r>
              <a:rPr lang="en-PH" sz="2000" dirty="0"/>
              <a:t>Generate escalation reports based on the escalation process of unattended services </a:t>
            </a:r>
          </a:p>
          <a:p>
            <a:endParaRPr lang="en-PH" sz="2000" dirty="0"/>
          </a:p>
          <a:p>
            <a:r>
              <a:rPr lang="en-PH" sz="2000" dirty="0"/>
              <a:t>Target Users: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PH" sz="1800" dirty="0"/>
              <a:t>Level 1 – Supervisor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PH" sz="1800" dirty="0"/>
              <a:t>Level 2 – Department Manager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PH" sz="1800" dirty="0"/>
              <a:t>Level 3 – Resident Manager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PH" sz="1800" dirty="0"/>
              <a:t>Level 4 – Department Manager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F9917-B388-498F-B42E-ECD5763883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816C-E406-4DC5-A5FC-6E390B9F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4067"/>
            <a:ext cx="7729728" cy="1188720"/>
          </a:xfrm>
        </p:spPr>
        <p:txBody>
          <a:bodyPr/>
          <a:lstStyle/>
          <a:p>
            <a:r>
              <a:rPr lang="en-PH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1796E-751B-4BCB-8153-C40B3FE7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5102"/>
            <a:ext cx="7729728" cy="2698044"/>
          </a:xfrm>
        </p:spPr>
        <p:txBody>
          <a:bodyPr>
            <a:normAutofit/>
          </a:bodyPr>
          <a:lstStyle/>
          <a:p>
            <a:r>
              <a:rPr lang="en-PH" sz="2000" dirty="0"/>
              <a:t>Focuses on the re-assignment of tasks </a:t>
            </a:r>
          </a:p>
          <a:p>
            <a:endParaRPr lang="en-PH" sz="2000" dirty="0"/>
          </a:p>
          <a:p>
            <a:r>
              <a:rPr lang="en-PH" sz="2000" dirty="0"/>
              <a:t>Limited within the quality aspect of services </a:t>
            </a:r>
          </a:p>
          <a:p>
            <a:endParaRPr lang="en-PH" sz="2000" dirty="0"/>
          </a:p>
          <a:p>
            <a:r>
              <a:rPr lang="en-PH" sz="2000" dirty="0"/>
              <a:t>When the action needed on the service-related requests must be done by the expertise of a third party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3FBC7-403B-4FAF-BACB-5738C745A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5" t="17262" r="10836"/>
          <a:stretch/>
        </p:blipFill>
        <p:spPr>
          <a:xfrm>
            <a:off x="10158412" y="6104864"/>
            <a:ext cx="2033587" cy="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1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8245-D661-490E-BF31-F2E467A1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2423"/>
            <a:ext cx="7729728" cy="1188720"/>
          </a:xfrm>
        </p:spPr>
        <p:txBody>
          <a:bodyPr/>
          <a:lstStyle/>
          <a:p>
            <a:r>
              <a:rPr lang="en-PH" dirty="0"/>
              <a:t>Related Systems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4F0F1C-62DD-44F1-BCF7-F8672AC58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418342"/>
              </p:ext>
            </p:extLst>
          </p:nvPr>
        </p:nvGraphicFramePr>
        <p:xfrm>
          <a:off x="873123" y="1795893"/>
          <a:ext cx="10445754" cy="3850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1338002748"/>
                    </a:ext>
                  </a:extLst>
                </a:gridCol>
                <a:gridCol w="2858559">
                  <a:extLst>
                    <a:ext uri="{9D8B030D-6E8A-4147-A177-3AD203B41FA5}">
                      <a16:colId xmlns:a16="http://schemas.microsoft.com/office/drawing/2014/main" val="1470799058"/>
                    </a:ext>
                  </a:extLst>
                </a:gridCol>
                <a:gridCol w="4105277">
                  <a:extLst>
                    <a:ext uri="{9D8B030D-6E8A-4147-A177-3AD203B41FA5}">
                      <a16:colId xmlns:a16="http://schemas.microsoft.com/office/drawing/2014/main" val="2615146249"/>
                    </a:ext>
                  </a:extLst>
                </a:gridCol>
              </a:tblGrid>
              <a:tr h="385009"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System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Common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Unique Features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3037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B6EE9B-F3C6-4CCB-AF5F-79E328EB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58115"/>
              </p:ext>
            </p:extLst>
          </p:nvPr>
        </p:nvGraphicFramePr>
        <p:xfrm>
          <a:off x="873122" y="2180901"/>
          <a:ext cx="10445754" cy="6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2754481621"/>
                    </a:ext>
                  </a:extLst>
                </a:gridCol>
                <a:gridCol w="2858560">
                  <a:extLst>
                    <a:ext uri="{9D8B030D-6E8A-4147-A177-3AD203B41FA5}">
                      <a16:colId xmlns:a16="http://schemas.microsoft.com/office/drawing/2014/main" val="2813805594"/>
                    </a:ext>
                  </a:extLst>
                </a:gridCol>
                <a:gridCol w="4105276">
                  <a:extLst>
                    <a:ext uri="{9D8B030D-6E8A-4147-A177-3AD203B41FA5}">
                      <a16:colId xmlns:a16="http://schemas.microsoft.com/office/drawing/2014/main" val="1301884243"/>
                    </a:ext>
                  </a:extLst>
                </a:gridCol>
              </a:tblGrid>
              <a:tr h="663897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KNOWCROSS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(Know Glitch)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Real-Time Communication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 Management Software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504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732EEC-DA9C-4225-ADE9-3863CC7D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32559"/>
              </p:ext>
            </p:extLst>
          </p:nvPr>
        </p:nvGraphicFramePr>
        <p:xfrm>
          <a:off x="873121" y="2844800"/>
          <a:ext cx="10445754" cy="11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1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HotelTap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Real-Time Communication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Analytic Dashboard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 notification for instant communication among employees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7D632A-DE1B-4FB9-BE86-255AED2AE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42694"/>
              </p:ext>
            </p:extLst>
          </p:nvPr>
        </p:nvGraphicFramePr>
        <p:xfrm>
          <a:off x="873121" y="3959381"/>
          <a:ext cx="10445754" cy="11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1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5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155700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FCS Computer Systems 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(Guest Services)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Smart Escalation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3BA68A-B4F9-4C86-911E-5F9A9DD64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60842"/>
              </p:ext>
            </p:extLst>
          </p:nvPr>
        </p:nvGraphicFramePr>
        <p:xfrm>
          <a:off x="873120" y="5115082"/>
          <a:ext cx="1044575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501618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ALICE (STAFF)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Ticketing System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Accessible to-do-list through mobile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Assignment of tickets 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Displays ticket status and owner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Simple User Interface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75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95A2-B06E-4310-952F-627C0B5A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4429"/>
            <a:ext cx="7729728" cy="1188720"/>
          </a:xfrm>
        </p:spPr>
        <p:txBody>
          <a:bodyPr/>
          <a:lstStyle/>
          <a:p>
            <a:r>
              <a:rPr lang="en-PH" dirty="0"/>
              <a:t>Related systems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9B7E52-36B1-4F85-930E-10A749260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879576"/>
              </p:ext>
            </p:extLst>
          </p:nvPr>
        </p:nvGraphicFramePr>
        <p:xfrm>
          <a:off x="873123" y="1821293"/>
          <a:ext cx="10445754" cy="3850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1338002748"/>
                    </a:ext>
                  </a:extLst>
                </a:gridCol>
                <a:gridCol w="2858559">
                  <a:extLst>
                    <a:ext uri="{9D8B030D-6E8A-4147-A177-3AD203B41FA5}">
                      <a16:colId xmlns:a16="http://schemas.microsoft.com/office/drawing/2014/main" val="1470799058"/>
                    </a:ext>
                  </a:extLst>
                </a:gridCol>
                <a:gridCol w="4105277">
                  <a:extLst>
                    <a:ext uri="{9D8B030D-6E8A-4147-A177-3AD203B41FA5}">
                      <a16:colId xmlns:a16="http://schemas.microsoft.com/office/drawing/2014/main" val="2615146249"/>
                    </a:ext>
                  </a:extLst>
                </a:gridCol>
              </a:tblGrid>
              <a:tr h="385009"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System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Common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b="0" dirty="0"/>
                        <a:t>Unique Features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3037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AACBCD-6996-477B-A58C-7CC92CB22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03368"/>
              </p:ext>
            </p:extLst>
          </p:nvPr>
        </p:nvGraphicFramePr>
        <p:xfrm>
          <a:off x="873122" y="2206301"/>
          <a:ext cx="10445754" cy="66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2754481621"/>
                    </a:ext>
                  </a:extLst>
                </a:gridCol>
                <a:gridCol w="2858560">
                  <a:extLst>
                    <a:ext uri="{9D8B030D-6E8A-4147-A177-3AD203B41FA5}">
                      <a16:colId xmlns:a16="http://schemas.microsoft.com/office/drawing/2014/main" val="2813805594"/>
                    </a:ext>
                  </a:extLst>
                </a:gridCol>
                <a:gridCol w="4105276">
                  <a:extLst>
                    <a:ext uri="{9D8B030D-6E8A-4147-A177-3AD203B41FA5}">
                      <a16:colId xmlns:a16="http://schemas.microsoft.com/office/drawing/2014/main" val="1301884243"/>
                    </a:ext>
                  </a:extLst>
                </a:gridCol>
              </a:tblGrid>
              <a:tr h="663897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Guest Experience Software System</a:t>
                      </a:r>
                      <a:br>
                        <a:rPr lang="en-PH" sz="165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(GESS)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Automatic Alert that notifies the employees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504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C87AC0-F344-42E4-8778-6F5D31DC8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17549"/>
              </p:ext>
            </p:extLst>
          </p:nvPr>
        </p:nvGraphicFramePr>
        <p:xfrm>
          <a:off x="873120" y="2872977"/>
          <a:ext cx="10445754" cy="93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937023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HotelMGR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Request Prioritization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7E0CB-82F4-4F76-A495-8DFBD8B4F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79500"/>
              </p:ext>
            </p:extLst>
          </p:nvPr>
        </p:nvGraphicFramePr>
        <p:xfrm>
          <a:off x="873120" y="3810000"/>
          <a:ext cx="10445754" cy="133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330482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Oracle Escalation Management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Task-Tracking System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Ownership assignment 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De-escalation and closure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Automatic notification (escalation progress)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1C17C4-2FE3-4D05-8540-B5326875C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85211"/>
              </p:ext>
            </p:extLst>
          </p:nvPr>
        </p:nvGraphicFramePr>
        <p:xfrm>
          <a:off x="873120" y="5140482"/>
          <a:ext cx="10445754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918">
                  <a:extLst>
                    <a:ext uri="{9D8B030D-6E8A-4147-A177-3AD203B41FA5}">
                      <a16:colId xmlns:a16="http://schemas.microsoft.com/office/drawing/2014/main" val="3908561044"/>
                    </a:ext>
                  </a:extLst>
                </a:gridCol>
                <a:gridCol w="2858562">
                  <a:extLst>
                    <a:ext uri="{9D8B030D-6E8A-4147-A177-3AD203B41FA5}">
                      <a16:colId xmlns:a16="http://schemas.microsoft.com/office/drawing/2014/main" val="2741780747"/>
                    </a:ext>
                  </a:extLst>
                </a:gridCol>
                <a:gridCol w="4105274">
                  <a:extLst>
                    <a:ext uri="{9D8B030D-6E8A-4147-A177-3AD203B41FA5}">
                      <a16:colId xmlns:a16="http://schemas.microsoft.com/office/drawing/2014/main" val="233368676"/>
                    </a:ext>
                  </a:extLst>
                </a:gridCol>
              </a:tblGrid>
              <a:tr h="1501618">
                <a:tc>
                  <a:txBody>
                    <a:bodyPr/>
                    <a:lstStyle/>
                    <a:p>
                      <a:pPr algn="ctr"/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Escalation Straight-Up 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Mobile-Enabled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Task escalation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PH" sz="165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Assignment of tickets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Notification alert</a:t>
                      </a:r>
                    </a:p>
                    <a:p>
                      <a:pPr marL="177800" indent="-1778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PH" sz="1650" b="0" dirty="0">
                          <a:solidFill>
                            <a:schemeClr val="tx1"/>
                          </a:solidFill>
                        </a:rPr>
                        <a:t>Hierarchy level of senior employees for escalation process of unattended service tickets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78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225</TotalTime>
  <Words>544</Words>
  <Application>Microsoft Office PowerPoint</Application>
  <PresentationFormat>Widescreen</PresentationFormat>
  <Paragraphs>161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Wingdings</vt:lpstr>
      <vt:lpstr>Parcel</vt:lpstr>
      <vt:lpstr>Escalation straight-up: ESCALATION MANAGEMENT MODULE </vt:lpstr>
      <vt:lpstr>Overview </vt:lpstr>
      <vt:lpstr>INTRODUCTION</vt:lpstr>
      <vt:lpstr> General OBJECTIVES </vt:lpstr>
      <vt:lpstr>Specific OBJECTIVES</vt:lpstr>
      <vt:lpstr>SCOPE</vt:lpstr>
      <vt:lpstr>LIMITATIONS</vt:lpstr>
      <vt:lpstr>Related Systems </vt:lpstr>
      <vt:lpstr>Related systems</vt:lpstr>
      <vt:lpstr>Proposed system </vt:lpstr>
      <vt:lpstr>Systems overview </vt:lpstr>
      <vt:lpstr>Use case </vt:lpstr>
      <vt:lpstr>Context flow diagram</vt:lpstr>
      <vt:lpstr>Entity relationship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ESCALATION MANAGEMENT MODULE</dc:title>
  <dc:creator>Samantha Nicole Balubal</dc:creator>
  <cp:lastModifiedBy>Windows User</cp:lastModifiedBy>
  <cp:revision>25</cp:revision>
  <dcterms:created xsi:type="dcterms:W3CDTF">2017-12-11T06:09:13Z</dcterms:created>
  <dcterms:modified xsi:type="dcterms:W3CDTF">2018-01-05T04:26:54Z</dcterms:modified>
</cp:coreProperties>
</file>