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0" r:id="rId12"/>
    <p:sldId id="273" r:id="rId13"/>
    <p:sldId id="272" r:id="rId14"/>
    <p:sldId id="265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4D0A0-71C0-4BB9-BD38-34F9FFCCDED9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5F7D481D-7718-49CB-A4A3-FBA25CB5F93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9BA50054-4D47-44B6-AE9E-DB56AB58B287}" type="parTrans" cxnId="{0CB69E42-4C61-4119-B89D-B8C2A18ECF1F}">
      <dgm:prSet/>
      <dgm:spPr/>
      <dgm:t>
        <a:bodyPr/>
        <a:lstStyle/>
        <a:p>
          <a:endParaRPr lang="en-US"/>
        </a:p>
      </dgm:t>
    </dgm:pt>
    <dgm:pt modelId="{E9ACA098-8B2F-4BC3-8593-E8A787DBF4D8}" type="sibTrans" cxnId="{0CB69E42-4C61-4119-B89D-B8C2A18ECF1F}">
      <dgm:prSet/>
      <dgm:spPr/>
      <dgm:t>
        <a:bodyPr/>
        <a:lstStyle/>
        <a:p>
          <a:endParaRPr lang="en-US"/>
        </a:p>
      </dgm:t>
    </dgm:pt>
    <dgm:pt modelId="{0EFA4CC2-C2F0-46BA-8D35-C2BEFC29998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92482D5F-E919-4D86-9D6F-3CB01BDAD308}" type="parTrans" cxnId="{A3B24FDE-9F1F-4469-A4A7-19FC4843CF41}">
      <dgm:prSet/>
      <dgm:spPr/>
      <dgm:t>
        <a:bodyPr/>
        <a:lstStyle/>
        <a:p>
          <a:endParaRPr lang="en-US"/>
        </a:p>
      </dgm:t>
    </dgm:pt>
    <dgm:pt modelId="{55244AFC-0F49-41D1-ABDF-8A6EEE58AADD}" type="sibTrans" cxnId="{A3B24FDE-9F1F-4469-A4A7-19FC4843CF41}">
      <dgm:prSet/>
      <dgm:spPr/>
      <dgm:t>
        <a:bodyPr/>
        <a:lstStyle/>
        <a:p>
          <a:endParaRPr lang="en-US"/>
        </a:p>
      </dgm:t>
    </dgm:pt>
    <dgm:pt modelId="{CD4B1F55-2C31-459F-8D0E-187396C5110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1FEE472B-FDB1-470C-A5F2-951CAB6ABCDD}" type="parTrans" cxnId="{1A259D6C-EB3C-4397-AFC2-0400EDE0B243}">
      <dgm:prSet/>
      <dgm:spPr/>
      <dgm:t>
        <a:bodyPr/>
        <a:lstStyle/>
        <a:p>
          <a:endParaRPr lang="en-US"/>
        </a:p>
      </dgm:t>
    </dgm:pt>
    <dgm:pt modelId="{98E176C5-8539-44AE-8E2E-C848D882B244}" type="sibTrans" cxnId="{1A259D6C-EB3C-4397-AFC2-0400EDE0B243}">
      <dgm:prSet/>
      <dgm:spPr/>
      <dgm:t>
        <a:bodyPr/>
        <a:lstStyle/>
        <a:p>
          <a:endParaRPr lang="en-US"/>
        </a:p>
      </dgm:t>
    </dgm:pt>
    <dgm:pt modelId="{48E02CC6-2557-4DFF-9B80-5DB6C93504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44EB6619-CB1C-4FEA-B8EB-3A13A413A13B}" type="parTrans" cxnId="{B314DD67-B796-4192-A039-4A97573DF699}">
      <dgm:prSet/>
      <dgm:spPr/>
      <dgm:t>
        <a:bodyPr/>
        <a:lstStyle/>
        <a:p>
          <a:endParaRPr lang="en-US"/>
        </a:p>
      </dgm:t>
    </dgm:pt>
    <dgm:pt modelId="{D440E627-4E48-45FD-956D-19D6E9366327}" type="sibTrans" cxnId="{B314DD67-B796-4192-A039-4A97573DF699}">
      <dgm:prSet/>
      <dgm:spPr/>
      <dgm:t>
        <a:bodyPr/>
        <a:lstStyle/>
        <a:p>
          <a:endParaRPr lang="en-US"/>
        </a:p>
      </dgm:t>
    </dgm:pt>
    <dgm:pt modelId="{220EA07D-4D61-4A67-885A-64FAAD2524C7}" type="pres">
      <dgm:prSet presAssocID="{35E4D0A0-71C0-4BB9-BD38-34F9FFCCDED9}" presName="Name0" presStyleCnt="0">
        <dgm:presLayoutVars>
          <dgm:dir/>
          <dgm:animLvl val="lvl"/>
          <dgm:resizeHandles val="exact"/>
        </dgm:presLayoutVars>
      </dgm:prSet>
      <dgm:spPr/>
    </dgm:pt>
    <dgm:pt modelId="{AD1359C1-C33B-4E52-9093-6A345EE7C069}" type="pres">
      <dgm:prSet presAssocID="{5F7D481D-7718-49CB-A4A3-FBA25CB5F93A}" presName="Name8" presStyleCnt="0"/>
      <dgm:spPr/>
    </dgm:pt>
    <dgm:pt modelId="{9903E700-6EE3-4DB9-94FE-FBFEA6CF43E6}" type="pres">
      <dgm:prSet presAssocID="{5F7D481D-7718-49CB-A4A3-FBA25CB5F93A}" presName="level" presStyleLbl="node1" presStyleIdx="0" presStyleCnt="4" custLinFactNeighborY="-4504">
        <dgm:presLayoutVars>
          <dgm:chMax val="1"/>
          <dgm:bulletEnabled val="1"/>
        </dgm:presLayoutVars>
      </dgm:prSet>
      <dgm:spPr/>
    </dgm:pt>
    <dgm:pt modelId="{B09120BF-2F22-4B87-8817-8FBBDAACDEB2}" type="pres">
      <dgm:prSet presAssocID="{5F7D481D-7718-49CB-A4A3-FBA25CB5F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3E4B89-9607-4FE4-AA72-893A05A296ED}" type="pres">
      <dgm:prSet presAssocID="{48E02CC6-2557-4DFF-9B80-5DB6C9350473}" presName="Name8" presStyleCnt="0"/>
      <dgm:spPr/>
    </dgm:pt>
    <dgm:pt modelId="{5C30F580-D7E2-43F6-9888-6944B6424207}" type="pres">
      <dgm:prSet presAssocID="{48E02CC6-2557-4DFF-9B80-5DB6C9350473}" presName="level" presStyleLbl="node1" presStyleIdx="1" presStyleCnt="4">
        <dgm:presLayoutVars>
          <dgm:chMax val="1"/>
          <dgm:bulletEnabled val="1"/>
        </dgm:presLayoutVars>
      </dgm:prSet>
      <dgm:spPr/>
    </dgm:pt>
    <dgm:pt modelId="{8D5929DC-D61E-4F27-89DE-FCA4678B5EF3}" type="pres">
      <dgm:prSet presAssocID="{48E02CC6-2557-4DFF-9B80-5DB6C93504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8C747F-D739-4D12-B01B-4324A2092EF1}" type="pres">
      <dgm:prSet presAssocID="{0EFA4CC2-C2F0-46BA-8D35-C2BEFC299988}" presName="Name8" presStyleCnt="0"/>
      <dgm:spPr/>
    </dgm:pt>
    <dgm:pt modelId="{FF5EDD68-27DB-4AFE-8180-FE55169DB9A1}" type="pres">
      <dgm:prSet presAssocID="{0EFA4CC2-C2F0-46BA-8D35-C2BEFC299988}" presName="level" presStyleLbl="node1" presStyleIdx="2" presStyleCnt="4">
        <dgm:presLayoutVars>
          <dgm:chMax val="1"/>
          <dgm:bulletEnabled val="1"/>
        </dgm:presLayoutVars>
      </dgm:prSet>
      <dgm:spPr/>
    </dgm:pt>
    <dgm:pt modelId="{C8DC9907-A5DC-47F0-98A4-3D6E378EAC30}" type="pres">
      <dgm:prSet presAssocID="{0EFA4CC2-C2F0-46BA-8D35-C2BEFC2999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141043-2C29-4FCB-AED2-92A917729738}" type="pres">
      <dgm:prSet presAssocID="{CD4B1F55-2C31-459F-8D0E-187396C51108}" presName="Name8" presStyleCnt="0"/>
      <dgm:spPr/>
    </dgm:pt>
    <dgm:pt modelId="{D1712D6A-55B0-49E9-B187-47DB15522E9A}" type="pres">
      <dgm:prSet presAssocID="{CD4B1F55-2C31-459F-8D0E-187396C51108}" presName="level" presStyleLbl="node1" presStyleIdx="3" presStyleCnt="4">
        <dgm:presLayoutVars>
          <dgm:chMax val="1"/>
          <dgm:bulletEnabled val="1"/>
        </dgm:presLayoutVars>
      </dgm:prSet>
      <dgm:spPr/>
    </dgm:pt>
    <dgm:pt modelId="{63096AF5-B7D1-4A6B-9758-A205E610D214}" type="pres">
      <dgm:prSet presAssocID="{CD4B1F55-2C31-459F-8D0E-187396C5110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D18E30-9AA4-429B-AF60-3295CC59786E}" type="presOf" srcId="{48E02CC6-2557-4DFF-9B80-5DB6C9350473}" destId="{8D5929DC-D61E-4F27-89DE-FCA4678B5EF3}" srcOrd="1" destOrd="0" presId="urn:microsoft.com/office/officeart/2005/8/layout/pyramid3"/>
    <dgm:cxn modelId="{0CB69E42-4C61-4119-B89D-B8C2A18ECF1F}" srcId="{35E4D0A0-71C0-4BB9-BD38-34F9FFCCDED9}" destId="{5F7D481D-7718-49CB-A4A3-FBA25CB5F93A}" srcOrd="0" destOrd="0" parTransId="{9BA50054-4D47-44B6-AE9E-DB56AB58B287}" sibTransId="{E9ACA098-8B2F-4BC3-8593-E8A787DBF4D8}"/>
    <dgm:cxn modelId="{B314DD67-B796-4192-A039-4A97573DF699}" srcId="{35E4D0A0-71C0-4BB9-BD38-34F9FFCCDED9}" destId="{48E02CC6-2557-4DFF-9B80-5DB6C9350473}" srcOrd="1" destOrd="0" parTransId="{44EB6619-CB1C-4FEA-B8EB-3A13A413A13B}" sibTransId="{D440E627-4E48-45FD-956D-19D6E9366327}"/>
    <dgm:cxn modelId="{68E8AE48-F9C1-4F37-B78F-A591AE4DBEFB}" type="presOf" srcId="{35E4D0A0-71C0-4BB9-BD38-34F9FFCCDED9}" destId="{220EA07D-4D61-4A67-885A-64FAAD2524C7}" srcOrd="0" destOrd="0" presId="urn:microsoft.com/office/officeart/2005/8/layout/pyramid3"/>
    <dgm:cxn modelId="{1A259D6C-EB3C-4397-AFC2-0400EDE0B243}" srcId="{35E4D0A0-71C0-4BB9-BD38-34F9FFCCDED9}" destId="{CD4B1F55-2C31-459F-8D0E-187396C51108}" srcOrd="3" destOrd="0" parTransId="{1FEE472B-FDB1-470C-A5F2-951CAB6ABCDD}" sibTransId="{98E176C5-8539-44AE-8E2E-C848D882B244}"/>
    <dgm:cxn modelId="{8A6C4F6E-9AB0-46E3-8258-F059977205CE}" type="presOf" srcId="{CD4B1F55-2C31-459F-8D0E-187396C51108}" destId="{D1712D6A-55B0-49E9-B187-47DB15522E9A}" srcOrd="0" destOrd="0" presId="urn:microsoft.com/office/officeart/2005/8/layout/pyramid3"/>
    <dgm:cxn modelId="{CE5A7599-2931-4A45-A779-BDDC22CD6EAC}" type="presOf" srcId="{0EFA4CC2-C2F0-46BA-8D35-C2BEFC299988}" destId="{FF5EDD68-27DB-4AFE-8180-FE55169DB9A1}" srcOrd="0" destOrd="0" presId="urn:microsoft.com/office/officeart/2005/8/layout/pyramid3"/>
    <dgm:cxn modelId="{44325AC2-1B13-40A2-8229-F5F668B31C66}" type="presOf" srcId="{CD4B1F55-2C31-459F-8D0E-187396C51108}" destId="{63096AF5-B7D1-4A6B-9758-A205E610D214}" srcOrd="1" destOrd="0" presId="urn:microsoft.com/office/officeart/2005/8/layout/pyramid3"/>
    <dgm:cxn modelId="{AA0406CF-F3DE-43C7-9160-E5BEC53CF052}" type="presOf" srcId="{5F7D481D-7718-49CB-A4A3-FBA25CB5F93A}" destId="{B09120BF-2F22-4B87-8817-8FBBDAACDEB2}" srcOrd="1" destOrd="0" presId="urn:microsoft.com/office/officeart/2005/8/layout/pyramid3"/>
    <dgm:cxn modelId="{B844DCD6-228F-4617-A832-2D4F6596687C}" type="presOf" srcId="{48E02CC6-2557-4DFF-9B80-5DB6C9350473}" destId="{5C30F580-D7E2-43F6-9888-6944B6424207}" srcOrd="0" destOrd="0" presId="urn:microsoft.com/office/officeart/2005/8/layout/pyramid3"/>
    <dgm:cxn modelId="{A3B24FDE-9F1F-4469-A4A7-19FC4843CF41}" srcId="{35E4D0A0-71C0-4BB9-BD38-34F9FFCCDED9}" destId="{0EFA4CC2-C2F0-46BA-8D35-C2BEFC299988}" srcOrd="2" destOrd="0" parTransId="{92482D5F-E919-4D86-9D6F-3CB01BDAD308}" sibTransId="{55244AFC-0F49-41D1-ABDF-8A6EEE58AADD}"/>
    <dgm:cxn modelId="{37651FEF-9115-49D9-9478-66DB0EBF2340}" type="presOf" srcId="{0EFA4CC2-C2F0-46BA-8D35-C2BEFC299988}" destId="{C8DC9907-A5DC-47F0-98A4-3D6E378EAC30}" srcOrd="1" destOrd="0" presId="urn:microsoft.com/office/officeart/2005/8/layout/pyramid3"/>
    <dgm:cxn modelId="{84C35DFD-BA73-4525-87B9-F45B4328C8E8}" type="presOf" srcId="{5F7D481D-7718-49CB-A4A3-FBA25CB5F93A}" destId="{9903E700-6EE3-4DB9-94FE-FBFEA6CF43E6}" srcOrd="0" destOrd="0" presId="urn:microsoft.com/office/officeart/2005/8/layout/pyramid3"/>
    <dgm:cxn modelId="{31AC4184-A285-4148-8E82-D4C1CAAE3DEE}" type="presParOf" srcId="{220EA07D-4D61-4A67-885A-64FAAD2524C7}" destId="{AD1359C1-C33B-4E52-9093-6A345EE7C069}" srcOrd="0" destOrd="0" presId="urn:microsoft.com/office/officeart/2005/8/layout/pyramid3"/>
    <dgm:cxn modelId="{E2CD89A0-6597-4CC9-A9ED-62FC2A04A1AB}" type="presParOf" srcId="{AD1359C1-C33B-4E52-9093-6A345EE7C069}" destId="{9903E700-6EE3-4DB9-94FE-FBFEA6CF43E6}" srcOrd="0" destOrd="0" presId="urn:microsoft.com/office/officeart/2005/8/layout/pyramid3"/>
    <dgm:cxn modelId="{79637BC2-BC9A-45A3-A362-A3706111FFA2}" type="presParOf" srcId="{AD1359C1-C33B-4E52-9093-6A345EE7C069}" destId="{B09120BF-2F22-4B87-8817-8FBBDAACDEB2}" srcOrd="1" destOrd="0" presId="urn:microsoft.com/office/officeart/2005/8/layout/pyramid3"/>
    <dgm:cxn modelId="{EBE79201-3C34-4FBC-B887-9CA32B269302}" type="presParOf" srcId="{220EA07D-4D61-4A67-885A-64FAAD2524C7}" destId="{B53E4B89-9607-4FE4-AA72-893A05A296ED}" srcOrd="1" destOrd="0" presId="urn:microsoft.com/office/officeart/2005/8/layout/pyramid3"/>
    <dgm:cxn modelId="{8D7E2863-4DAF-4B04-9828-3F39F2BA4136}" type="presParOf" srcId="{B53E4B89-9607-4FE4-AA72-893A05A296ED}" destId="{5C30F580-D7E2-43F6-9888-6944B6424207}" srcOrd="0" destOrd="0" presId="urn:microsoft.com/office/officeart/2005/8/layout/pyramid3"/>
    <dgm:cxn modelId="{AE4FF8A5-1B1E-4F84-ACEA-915C2FCD8F41}" type="presParOf" srcId="{B53E4B89-9607-4FE4-AA72-893A05A296ED}" destId="{8D5929DC-D61E-4F27-89DE-FCA4678B5EF3}" srcOrd="1" destOrd="0" presId="urn:microsoft.com/office/officeart/2005/8/layout/pyramid3"/>
    <dgm:cxn modelId="{2329BDF6-650C-4204-ADAB-E6B08A68A374}" type="presParOf" srcId="{220EA07D-4D61-4A67-885A-64FAAD2524C7}" destId="{1B8C747F-D739-4D12-B01B-4324A2092EF1}" srcOrd="2" destOrd="0" presId="urn:microsoft.com/office/officeart/2005/8/layout/pyramid3"/>
    <dgm:cxn modelId="{0C574331-12EF-428C-8008-8150AFA3A444}" type="presParOf" srcId="{1B8C747F-D739-4D12-B01B-4324A2092EF1}" destId="{FF5EDD68-27DB-4AFE-8180-FE55169DB9A1}" srcOrd="0" destOrd="0" presId="urn:microsoft.com/office/officeart/2005/8/layout/pyramid3"/>
    <dgm:cxn modelId="{0C725D05-4EFA-4250-873D-3357B699991B}" type="presParOf" srcId="{1B8C747F-D739-4D12-B01B-4324A2092EF1}" destId="{C8DC9907-A5DC-47F0-98A4-3D6E378EAC30}" srcOrd="1" destOrd="0" presId="urn:microsoft.com/office/officeart/2005/8/layout/pyramid3"/>
    <dgm:cxn modelId="{E297176D-6871-41F4-AE2E-CAF6B6CAF46D}" type="presParOf" srcId="{220EA07D-4D61-4A67-885A-64FAAD2524C7}" destId="{25141043-2C29-4FCB-AED2-92A917729738}" srcOrd="3" destOrd="0" presId="urn:microsoft.com/office/officeart/2005/8/layout/pyramid3"/>
    <dgm:cxn modelId="{C80ADD95-B81A-43C4-B7DF-60EC03F333DA}" type="presParOf" srcId="{25141043-2C29-4FCB-AED2-92A917729738}" destId="{D1712D6A-55B0-49E9-B187-47DB15522E9A}" srcOrd="0" destOrd="0" presId="urn:microsoft.com/office/officeart/2005/8/layout/pyramid3"/>
    <dgm:cxn modelId="{A4EC1494-9E56-41BB-B7C2-17A2BD975AB2}" type="presParOf" srcId="{25141043-2C29-4FCB-AED2-92A917729738}" destId="{63096AF5-B7D1-4A6B-9758-A205E610D2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E700-6EE3-4DB9-94FE-FBFEA6CF43E6}">
      <dsp:nvSpPr>
        <dsp:cNvPr id="0" name=""/>
        <dsp:cNvSpPr/>
      </dsp:nvSpPr>
      <dsp:spPr>
        <a:xfrm rot="10800000">
          <a:off x="0" y="0"/>
          <a:ext cx="7560676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4</a:t>
          </a:r>
        </a:p>
      </dsp:txBody>
      <dsp:txXfrm rot="-10800000">
        <a:off x="1323118" y="0"/>
        <a:ext cx="4914439" cy="937076"/>
      </dsp:txXfrm>
    </dsp:sp>
    <dsp:sp modelId="{5C30F580-D7E2-43F6-9888-6944B6424207}">
      <dsp:nvSpPr>
        <dsp:cNvPr id="0" name=""/>
        <dsp:cNvSpPr/>
      </dsp:nvSpPr>
      <dsp:spPr>
        <a:xfrm rot="10800000">
          <a:off x="945084" y="937076"/>
          <a:ext cx="5670507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3</a:t>
          </a:r>
        </a:p>
      </dsp:txBody>
      <dsp:txXfrm rot="-10800000">
        <a:off x="1937423" y="937076"/>
        <a:ext cx="3685829" cy="937076"/>
      </dsp:txXfrm>
    </dsp:sp>
    <dsp:sp modelId="{FF5EDD68-27DB-4AFE-8180-FE55169DB9A1}">
      <dsp:nvSpPr>
        <dsp:cNvPr id="0" name=""/>
        <dsp:cNvSpPr/>
      </dsp:nvSpPr>
      <dsp:spPr>
        <a:xfrm rot="10800000">
          <a:off x="1890169" y="1874153"/>
          <a:ext cx="3780338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2</a:t>
          </a:r>
        </a:p>
      </dsp:txBody>
      <dsp:txXfrm rot="-10800000">
        <a:off x="2551728" y="1874153"/>
        <a:ext cx="2457219" cy="937076"/>
      </dsp:txXfrm>
    </dsp:sp>
    <dsp:sp modelId="{D1712D6A-55B0-49E9-B187-47DB15522E9A}">
      <dsp:nvSpPr>
        <dsp:cNvPr id="0" name=""/>
        <dsp:cNvSpPr/>
      </dsp:nvSpPr>
      <dsp:spPr>
        <a:xfrm rot="10800000">
          <a:off x="2835253" y="2811230"/>
          <a:ext cx="1890169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1</a:t>
          </a:r>
        </a:p>
      </dsp:txBody>
      <dsp:txXfrm rot="-10800000">
        <a:off x="2835253" y="2811230"/>
        <a:ext cx="1890169" cy="93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FBBB-3935-434B-BC46-B788F489023C}" type="datetimeFigureOut">
              <a:rPr lang="en-PH" smtClean="0"/>
              <a:t>04/01/2018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C609-FAFD-46ED-839A-3096354BE8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150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59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39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923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29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36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620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18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Service request and report system is responsible for monitoring the service tickets and transform it into an escalated ticket. However,  this process cannot be done without an unattended service ticket. </a:t>
            </a:r>
            <a:br>
              <a:rPr lang="en-PH" dirty="0"/>
            </a:br>
            <a:endParaRPr lang="en-PH" dirty="0"/>
          </a:p>
          <a:p>
            <a:r>
              <a:rPr lang="en-PH" dirty="0"/>
              <a:t>Once the unattended service ticket became an escalated ticket, the escalation management module notifies the Level 1 senior employee which is the Supervisor – the supervisor must update the escalated ticket status for it to considered by the module as an In-progress ticket and also to activate the timer. If the Supervisor failed to close the ticket and exceeds by the given time, it automatically notifies and re-assign the ticket to the next level of senior employee which is the Department Manager. </a:t>
            </a:r>
            <a:br>
              <a:rPr lang="en-PH" dirty="0"/>
            </a:br>
            <a:br>
              <a:rPr lang="en-PH" dirty="0"/>
            </a:br>
            <a:r>
              <a:rPr lang="en-PH" dirty="0"/>
              <a:t>Previous owners of the ticket must enter an escalated ticket’s reason.</a:t>
            </a:r>
          </a:p>
          <a:p>
            <a:endParaRPr lang="en-PH" dirty="0"/>
          </a:p>
          <a:p>
            <a:r>
              <a:rPr lang="en-PH"/>
              <a:t>Once the tickets closed, the module sends an update of escalated ticket details to the Service Request and Report System and generates an escalation report which displays a graphical representation of how many times a certain nature of service were escalated.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21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0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798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6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105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1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87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991" y="4135733"/>
            <a:ext cx="3682652" cy="203333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PH" dirty="0">
                <a:solidFill>
                  <a:schemeClr val="bg1"/>
                </a:solidFill>
              </a:rPr>
              <a:t>Alabado, Matthew Arnold</a:t>
            </a:r>
          </a:p>
          <a:p>
            <a:r>
              <a:rPr lang="en-PH" dirty="0">
                <a:solidFill>
                  <a:schemeClr val="bg1"/>
                </a:solidFill>
              </a:rPr>
              <a:t>Alconcel, Alanis Watz</a:t>
            </a:r>
          </a:p>
          <a:p>
            <a:r>
              <a:rPr lang="en-PH" dirty="0">
                <a:solidFill>
                  <a:schemeClr val="bg1"/>
                </a:solidFill>
              </a:rPr>
              <a:t>Balubal, Samantha Nicole </a:t>
            </a:r>
          </a:p>
          <a:p>
            <a:r>
              <a:rPr lang="en-PH" dirty="0">
                <a:solidFill>
                  <a:schemeClr val="bg1"/>
                </a:solidFill>
              </a:rPr>
              <a:t>Brillantes, Rachel Anne </a:t>
            </a:r>
          </a:p>
          <a:p>
            <a:r>
              <a:rPr lang="en-PH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dirty="0">
                <a:solidFill>
                  <a:schemeClr val="bg1"/>
                </a:solidFill>
              </a:rPr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5A2-B06E-4310-952F-627C0B5A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429"/>
            <a:ext cx="7729728" cy="1188720"/>
          </a:xfrm>
        </p:spPr>
        <p:txBody>
          <a:bodyPr/>
          <a:lstStyle/>
          <a:p>
            <a:r>
              <a:rPr lang="en-PH" dirty="0"/>
              <a:t>Related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B7E52-36B1-4F85-930E-10A74926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9576"/>
              </p:ext>
            </p:extLst>
          </p:nvPr>
        </p:nvGraphicFramePr>
        <p:xfrm>
          <a:off x="873123" y="18212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ACBCD-6996-477B-A58C-7CC92CB2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368"/>
              </p:ext>
            </p:extLst>
          </p:nvPr>
        </p:nvGraphicFramePr>
        <p:xfrm>
          <a:off x="873122" y="22063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Guest Experience Software System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Alert that notifies the employees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C87AC0-F344-42E4-8778-6F5D31D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7549"/>
              </p:ext>
            </p:extLst>
          </p:nvPr>
        </p:nvGraphicFramePr>
        <p:xfrm>
          <a:off x="873120" y="2872977"/>
          <a:ext cx="10445754" cy="93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937023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HotelMGR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Request Prioritization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7E0CB-82F4-4F76-A495-8DFBD8B4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79500"/>
              </p:ext>
            </p:extLst>
          </p:nvPr>
        </p:nvGraphicFramePr>
        <p:xfrm>
          <a:off x="873120" y="3810000"/>
          <a:ext cx="10445754" cy="13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33048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Oracle Escalation Management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Ownership assignment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De-escalation and closure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notification (escalation progress)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C17C4-2FE3-4D05-8540-B5326875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5211"/>
              </p:ext>
            </p:extLst>
          </p:nvPr>
        </p:nvGraphicFramePr>
        <p:xfrm>
          <a:off x="873120" y="51404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Straight-Up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Notification alert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Hierarchy level of senior employees for escalation process of unattended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A9EDFAE-FD57-4636-91D2-170D0C54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CA604D-6BCD-4CC7-AFDC-9E8710DD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46014"/>
              </p:ext>
            </p:extLst>
          </p:nvPr>
        </p:nvGraphicFramePr>
        <p:xfrm>
          <a:off x="1274164" y="2122167"/>
          <a:ext cx="9563724" cy="46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464695"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User Requirements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Current System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Proposed Changes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F7B42E5-F89D-44E7-BD48-045EE1C3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2007"/>
              </p:ext>
            </p:extLst>
          </p:nvPr>
        </p:nvGraphicFramePr>
        <p:xfrm>
          <a:off x="1274164" y="2608288"/>
          <a:ext cx="956372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1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51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1. Gather escalation data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Issues are recorder by the Guest Service Center using Freshdesk and Excel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Develop an escalation management module that does the following: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Automatically gathers all the escalation data entered in to the module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828C76E-6487-4AAE-8984-053CCE765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848072"/>
              </p:ext>
            </p:extLst>
          </p:nvPr>
        </p:nvGraphicFramePr>
        <p:xfrm>
          <a:off x="1274164" y="4208488"/>
          <a:ext cx="956372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2. Improve escalation process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Limited escalation processes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Develop an escalation management module that does the following:</a:t>
                      </a:r>
                    </a:p>
                    <a:p>
                      <a:pPr algn="just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Receives service tickets which exceeds within the given SLA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Re-assign  to the senior employee level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CA604D-6BCD-4CC7-AFDC-9E8710DD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43615"/>
              </p:ext>
            </p:extLst>
          </p:nvPr>
        </p:nvGraphicFramePr>
        <p:xfrm>
          <a:off x="1274164" y="2257077"/>
          <a:ext cx="9563724" cy="46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464695"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User Requirements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Current System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Proposed Changes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F7B42E5-F89D-44E7-BD48-045EE1C3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83860"/>
              </p:ext>
            </p:extLst>
          </p:nvPr>
        </p:nvGraphicFramePr>
        <p:xfrm>
          <a:off x="1274164" y="2743198"/>
          <a:ext cx="956372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1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51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3. Identify how services can be improved through an escalation process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Limited escalation processes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The escalation management module can do the following: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Generates an escalation report that can be used by the executive management for decision making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828C76E-6487-4AAE-8984-053CCE765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320764"/>
              </p:ext>
            </p:extLst>
          </p:nvPr>
        </p:nvGraphicFramePr>
        <p:xfrm>
          <a:off x="1274164" y="4358388"/>
          <a:ext cx="95637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4. Ease of notification via hand-held devices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Means of communication between employees: </a:t>
                      </a:r>
                    </a:p>
                    <a:p>
                      <a:pPr algn="l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360363" lvl="1" indent="-269875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Walkie Talkie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management module will be a mobile application</a:t>
                      </a:r>
                    </a:p>
                    <a:p>
                      <a:pPr algn="just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Assigned employee on the hierarchy level of the module will be notified regarding the escalated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C60613-B61D-4EDA-8E46-929C3DA5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202" y="1952625"/>
            <a:ext cx="6827596" cy="466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5BF-8218-4D3F-944F-F981946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A5B-F5CF-42C6-949F-C66047B4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0144"/>
            <a:ext cx="7729728" cy="221863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PH" dirty="0"/>
              <a:t>Systems Overview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Use Case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Context Flow Diagram 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6341B-1F46-4DAB-99F9-C9208AEA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23B3-0BC4-4E63-A8AF-16270939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  <a:p>
            <a:pPr marL="228600" lvl="1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D18EA-D7CE-422A-A3FA-7799298B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4526"/>
            <a:ext cx="7729728" cy="1188720"/>
          </a:xfrm>
        </p:spPr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14" y="1856936"/>
            <a:ext cx="9409771" cy="48690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1D680-7E57-4837-B6BE-2CDB555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755"/>
            <a:ext cx="7729728" cy="1188720"/>
          </a:xfrm>
        </p:spPr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1" y="2058945"/>
            <a:ext cx="10572198" cy="4285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C84CE-4C5B-40A6-A784-A832A257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921-8FE2-413A-AE57-51C59CB4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4052"/>
            <a:ext cx="7729728" cy="1188720"/>
          </a:xfrm>
        </p:spPr>
        <p:txBody>
          <a:bodyPr/>
          <a:lstStyle/>
          <a:p>
            <a:r>
              <a:rPr lang="en-PH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1D1-3889-461D-951B-10DDDE2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9191"/>
            <a:ext cx="7729728" cy="4374697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PH" sz="185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Objectives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Scope and Limitations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Related Systems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Gap Analysis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CEC20-E36D-45BC-9C55-50A4E939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593"/>
            <a:ext cx="7729728" cy="1188720"/>
          </a:xfrm>
        </p:spPr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3B7D-35DD-4D9B-A1A8-19F8BFE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75"/>
            <a:ext cx="7729728" cy="4031657"/>
          </a:xfrm>
        </p:spPr>
        <p:txBody>
          <a:bodyPr/>
          <a:lstStyle/>
          <a:p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module</a:t>
            </a:r>
          </a:p>
          <a:p>
            <a:pPr marL="228600" lvl="1" indent="0">
              <a:buNone/>
            </a:pPr>
            <a:endParaRPr lang="en-PH" sz="1800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F1A5-71FC-4FDD-867F-2824C9E1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General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91743"/>
            <a:ext cx="7729729" cy="1188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 solution for Taal Vista Hotel that will produce effective escalation process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F987D-5493-4A4A-B2EE-6F7FFD9D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24C-6822-4672-B439-44FF97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2550"/>
            <a:ext cx="7729728" cy="33033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PH" sz="2000" dirty="0"/>
              <a:t>Gather and analyze escalation data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Develop an Escalation Management Module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Generate reports to further improve quality management of the hotel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AC9A6-E053-4456-AEE7-7D855809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0161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B54-F31A-43CC-838B-9EEBEAD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7518"/>
            <a:ext cx="7729728" cy="2318892"/>
          </a:xfrm>
        </p:spPr>
        <p:txBody>
          <a:bodyPr>
            <a:normAutofit/>
          </a:bodyPr>
          <a:lstStyle/>
          <a:p>
            <a:r>
              <a:rPr lang="en-PH" sz="2000" dirty="0"/>
              <a:t>Module will be initiated by an escalated service ticket</a:t>
            </a:r>
          </a:p>
          <a:p>
            <a:pPr marL="0" indent="0">
              <a:buNone/>
            </a:pPr>
            <a:endParaRPr lang="en-PH" sz="2000" dirty="0"/>
          </a:p>
          <a:p>
            <a:r>
              <a:rPr lang="en-PH" sz="2000" dirty="0"/>
              <a:t>Generate escalation reports from data gathered on the escalation process. </a:t>
            </a:r>
          </a:p>
          <a:p>
            <a:pPr marL="0" indent="0">
              <a:buNone/>
            </a:pPr>
            <a:endParaRPr lang="en-P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3E34E-1098-4790-BEEE-CDA91F8C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CCC3-324D-431F-A9E7-5207ACE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9" y="331646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3472-39D6-45A0-A7CB-F8786B49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56054"/>
              </p:ext>
            </p:extLst>
          </p:nvPr>
        </p:nvGraphicFramePr>
        <p:xfrm>
          <a:off x="2230438" y="2626567"/>
          <a:ext cx="7560676" cy="374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19F457-68F4-4992-96A1-9F3D1F7053AC}"/>
              </a:ext>
            </a:extLst>
          </p:cNvPr>
          <p:cNvSpPr txBox="1"/>
          <p:nvPr/>
        </p:nvSpPr>
        <p:spPr>
          <a:xfrm>
            <a:off x="9587132" y="3209056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General Manager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9523-0EF3-43C3-BAE2-9485B97ED0D6}"/>
              </a:ext>
            </a:extLst>
          </p:cNvPr>
          <p:cNvSpPr txBox="1"/>
          <p:nvPr/>
        </p:nvSpPr>
        <p:spPr>
          <a:xfrm>
            <a:off x="8386690" y="40726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Resident Manager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30E5-3796-486D-8A50-D0FDACEC8D15}"/>
              </a:ext>
            </a:extLst>
          </p:cNvPr>
          <p:cNvSpPr txBox="1"/>
          <p:nvPr/>
        </p:nvSpPr>
        <p:spPr>
          <a:xfrm>
            <a:off x="7634310" y="48995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Department Manager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B5E4-03DB-4FFE-B539-56438C89BC9E}"/>
              </a:ext>
            </a:extLst>
          </p:cNvPr>
          <p:cNvSpPr txBox="1"/>
          <p:nvPr/>
        </p:nvSpPr>
        <p:spPr>
          <a:xfrm>
            <a:off x="6982267" y="5712524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Supervisor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4D9DF-D4D7-4596-BB94-B47E2CCAAE23}"/>
              </a:ext>
            </a:extLst>
          </p:cNvPr>
          <p:cNvSpPr txBox="1"/>
          <p:nvPr/>
        </p:nvSpPr>
        <p:spPr>
          <a:xfrm>
            <a:off x="2230438" y="1887676"/>
            <a:ext cx="431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/>
              <a:t>Target Users: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47AF3-8F29-4C16-BFCF-5AC309118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067"/>
            <a:ext cx="7729728" cy="1188720"/>
          </a:xfrm>
        </p:spPr>
        <p:txBody>
          <a:bodyPr/>
          <a:lstStyle/>
          <a:p>
            <a:r>
              <a:rPr lang="en-PH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96E-751B-4BCB-8153-C40B3FE7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5102"/>
            <a:ext cx="7729728" cy="2698044"/>
          </a:xfrm>
        </p:spPr>
        <p:txBody>
          <a:bodyPr>
            <a:normAutofit/>
          </a:bodyPr>
          <a:lstStyle/>
          <a:p>
            <a:r>
              <a:rPr lang="en-PH" sz="2000" dirty="0"/>
              <a:t>Limited within the quality aspect of services </a:t>
            </a:r>
          </a:p>
          <a:p>
            <a:endParaRPr lang="en-PH" sz="2000" dirty="0"/>
          </a:p>
          <a:p>
            <a:r>
              <a:rPr lang="en-PH" sz="2000" dirty="0"/>
              <a:t>When the action needed on the service-related requests must be done by the expertise of a third party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14BB4-C7A5-47C8-A1FE-E9A01A04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8245-D661-490E-BF31-F2E467A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23"/>
            <a:ext cx="7729728" cy="1188720"/>
          </a:xfrm>
        </p:spPr>
        <p:txBody>
          <a:bodyPr/>
          <a:lstStyle/>
          <a:p>
            <a:r>
              <a:rPr lang="en-PH" dirty="0"/>
              <a:t>Related Systems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F0F1C-62DD-44F1-BCF7-F8672AC58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8342"/>
              </p:ext>
            </p:extLst>
          </p:nvPr>
        </p:nvGraphicFramePr>
        <p:xfrm>
          <a:off x="873123" y="17958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6EE9B-F3C6-4CCB-AF5F-79E328EB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8115"/>
              </p:ext>
            </p:extLst>
          </p:nvPr>
        </p:nvGraphicFramePr>
        <p:xfrm>
          <a:off x="873122" y="21809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KNOWCROSS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(Know Glitch)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 Management Software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32EEC-DA9C-4225-ADE9-3863CC7D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2559"/>
              </p:ext>
            </p:extLst>
          </p:nvPr>
        </p:nvGraphicFramePr>
        <p:xfrm>
          <a:off x="873121" y="2844800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HotelTap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Analytic Dashboard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 notification for instant communication among employees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D632A-DE1B-4FB9-BE86-255AED2A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2694"/>
              </p:ext>
            </p:extLst>
          </p:nvPr>
        </p:nvGraphicFramePr>
        <p:xfrm>
          <a:off x="873121" y="3959381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FCS Computer Systems 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(Guest Services)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Smart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3BA68A-B4F9-4C86-911E-5F9A9DD6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19640"/>
              </p:ext>
            </p:extLst>
          </p:nvPr>
        </p:nvGraphicFramePr>
        <p:xfrm>
          <a:off x="873120" y="5115082"/>
          <a:ext cx="10445754" cy="150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ALICE (STAFF)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Ticketing System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Displays ticket status and owner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Simple User Interface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3CF97F-245C-44A6-B6E2-465E3453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495</TotalTime>
  <Words>548</Words>
  <Application>Microsoft Office PowerPoint</Application>
  <PresentationFormat>Widescreen</PresentationFormat>
  <Paragraphs>173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Parcel</vt:lpstr>
      <vt:lpstr>Escalation straight-up: ESCALATION MANAGEMENT MODULE </vt:lpstr>
      <vt:lpstr>Overview </vt:lpstr>
      <vt:lpstr>INTRODUCTION</vt:lpstr>
      <vt:lpstr> General OBJECTIVES </vt:lpstr>
      <vt:lpstr>Specific OBJECTIVES</vt:lpstr>
      <vt:lpstr>SCOPE</vt:lpstr>
      <vt:lpstr>SCOPE</vt:lpstr>
      <vt:lpstr>LIMITATIONS</vt:lpstr>
      <vt:lpstr>Related Systems </vt:lpstr>
      <vt:lpstr>Related systems</vt:lpstr>
      <vt:lpstr>GAP ANALYSIS</vt:lpstr>
      <vt:lpstr>GAP ANALYSIS</vt:lpstr>
      <vt:lpstr>GAP ANALYSIS</vt:lpstr>
      <vt:lpstr>Proposed system </vt:lpstr>
      <vt:lpstr>Systems overview </vt:lpstr>
      <vt:lpstr>Use case </vt:lpstr>
      <vt:lpstr>Context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 </dc:title>
  <dc:creator>Samantha Nicole Balubal</dc:creator>
  <cp:lastModifiedBy>Samantha Nicole Balubal</cp:lastModifiedBy>
  <cp:revision>40</cp:revision>
  <dcterms:created xsi:type="dcterms:W3CDTF">2017-12-11T06:09:13Z</dcterms:created>
  <dcterms:modified xsi:type="dcterms:W3CDTF">2018-01-03T19:10:01Z</dcterms:modified>
</cp:coreProperties>
</file>