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5"/>
  </p:notesMasterIdLst>
  <p:sldIdLst>
    <p:sldId id="256" r:id="rId2"/>
    <p:sldId id="296" r:id="rId3"/>
    <p:sldId id="298" r:id="rId4"/>
    <p:sldId id="263" r:id="rId5"/>
    <p:sldId id="299" r:id="rId6"/>
    <p:sldId id="260" r:id="rId7"/>
    <p:sldId id="285" r:id="rId8"/>
    <p:sldId id="284" r:id="rId9"/>
    <p:sldId id="283" r:id="rId10"/>
    <p:sldId id="280" r:id="rId11"/>
    <p:sldId id="264" r:id="rId12"/>
    <p:sldId id="265" r:id="rId13"/>
    <p:sldId id="266" r:id="rId14"/>
    <p:sldId id="272" r:id="rId15"/>
    <p:sldId id="310" r:id="rId16"/>
    <p:sldId id="273" r:id="rId17"/>
    <p:sldId id="309" r:id="rId18"/>
    <p:sldId id="275" r:id="rId19"/>
    <p:sldId id="267" r:id="rId20"/>
    <p:sldId id="300" r:id="rId21"/>
    <p:sldId id="271" r:id="rId22"/>
    <p:sldId id="282" r:id="rId23"/>
    <p:sldId id="301" r:id="rId24"/>
    <p:sldId id="269" r:id="rId25"/>
    <p:sldId id="302" r:id="rId26"/>
    <p:sldId id="304" r:id="rId27"/>
    <p:sldId id="305" r:id="rId28"/>
    <p:sldId id="303" r:id="rId29"/>
    <p:sldId id="306" r:id="rId30"/>
    <p:sldId id="307" r:id="rId31"/>
    <p:sldId id="270" r:id="rId32"/>
    <p:sldId id="308"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3" autoAdjust="0"/>
    <p:restoredTop sz="83948" autoAdjust="0"/>
  </p:normalViewPr>
  <p:slideViewPr>
    <p:cSldViewPr snapToGrid="0">
      <p:cViewPr varScale="1">
        <p:scale>
          <a:sx n="70" d="100"/>
          <a:sy n="70" d="100"/>
        </p:scale>
        <p:origin x="2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960F8-411C-4983-A848-D79C365C3FEC}" type="datetimeFigureOut">
              <a:rPr lang="en-PH" smtClean="0"/>
              <a:t>26/10/2017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AF6AC-2F7B-4F1A-8625-86B7BAD23FCB}" type="slidenum">
              <a:rPr lang="en-PH" smtClean="0"/>
              <a:t>‹#›</a:t>
            </a:fld>
            <a:endParaRPr lang="en-PH"/>
          </a:p>
        </p:txBody>
      </p:sp>
    </p:spTree>
    <p:extLst>
      <p:ext uri="{BB962C8B-B14F-4D97-AF65-F5344CB8AC3E}">
        <p14:creationId xmlns:p14="http://schemas.microsoft.com/office/powerpoint/2010/main" val="262391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a:t>
            </a:fld>
            <a:endParaRPr lang="en-PH"/>
          </a:p>
        </p:txBody>
      </p:sp>
    </p:spTree>
    <p:extLst>
      <p:ext uri="{BB962C8B-B14F-4D97-AF65-F5344CB8AC3E}">
        <p14:creationId xmlns:p14="http://schemas.microsoft.com/office/powerpoint/2010/main" val="3655139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10</a:t>
            </a:fld>
            <a:endParaRPr lang="en-PH"/>
          </a:p>
        </p:txBody>
      </p:sp>
    </p:spTree>
    <p:extLst>
      <p:ext uri="{BB962C8B-B14F-4D97-AF65-F5344CB8AC3E}">
        <p14:creationId xmlns:p14="http://schemas.microsoft.com/office/powerpoint/2010/main" val="24999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PH" b="1" dirty="0">
                <a:solidFill>
                  <a:schemeClr val="tx1"/>
                </a:solidFill>
              </a:rPr>
              <a:t>Receive: </a:t>
            </a:r>
            <a:r>
              <a:rPr lang="en-PH" dirty="0">
                <a:solidFill>
                  <a:schemeClr val="tx1"/>
                </a:solidFill>
              </a:rPr>
              <a:t>Unattended service tickets </a:t>
            </a:r>
            <a:endParaRPr lang="en-PH" b="1" dirty="0">
              <a:solidFill>
                <a:schemeClr val="tx1"/>
              </a:solidFill>
            </a:endParaRPr>
          </a:p>
          <a:p>
            <a:pPr marL="502920" lvl="1" indent="0">
              <a:lnSpc>
                <a:spcPct val="150000"/>
              </a:lnSpc>
              <a:buNone/>
            </a:pPr>
            <a:r>
              <a:rPr lang="en-PH" i="1" u="sng" dirty="0">
                <a:solidFill>
                  <a:schemeClr val="tx1"/>
                </a:solidFill>
              </a:rPr>
              <a:t>Unattended service tickets </a:t>
            </a:r>
            <a:r>
              <a:rPr lang="en-PH" dirty="0">
                <a:solidFill>
                  <a:schemeClr val="tx1"/>
                </a:solidFill>
              </a:rPr>
              <a:t>from </a:t>
            </a:r>
            <a:r>
              <a:rPr lang="en-PH" i="1" u="sng" dirty="0">
                <a:solidFill>
                  <a:schemeClr val="tx1"/>
                </a:solidFill>
              </a:rPr>
              <a:t>Service Recovery and Reports System Manually escalated tickets </a:t>
            </a:r>
            <a:r>
              <a:rPr lang="en-PH" dirty="0">
                <a:solidFill>
                  <a:schemeClr val="tx1"/>
                </a:solidFill>
              </a:rPr>
              <a:t>from </a:t>
            </a:r>
            <a:r>
              <a:rPr lang="en-PH" i="1" u="sng" dirty="0">
                <a:solidFill>
                  <a:schemeClr val="tx1"/>
                </a:solidFill>
              </a:rPr>
              <a:t>Receptionist</a:t>
            </a:r>
          </a:p>
          <a:p>
            <a:pPr>
              <a:lnSpc>
                <a:spcPct val="150000"/>
              </a:lnSpc>
            </a:pPr>
            <a:endParaRPr lang="en-PH" b="1" dirty="0">
              <a:solidFill>
                <a:schemeClr val="tx1"/>
              </a:solidFill>
            </a:endParaRPr>
          </a:p>
          <a:p>
            <a:pPr>
              <a:lnSpc>
                <a:spcPct val="150000"/>
              </a:lnSpc>
            </a:pPr>
            <a:r>
              <a:rPr lang="en-PH" b="1" dirty="0">
                <a:solidFill>
                  <a:schemeClr val="tx1"/>
                </a:solidFill>
              </a:rPr>
              <a:t>Types of Escalation</a:t>
            </a:r>
          </a:p>
          <a:p>
            <a:pPr lvl="1">
              <a:lnSpc>
                <a:spcPct val="150000"/>
              </a:lnSpc>
            </a:pPr>
            <a:r>
              <a:rPr lang="en-PH" sz="2000" dirty="0">
                <a:solidFill>
                  <a:schemeClr val="tx1"/>
                </a:solidFill>
              </a:rPr>
              <a:t>Automatic – based on time</a:t>
            </a:r>
          </a:p>
          <a:p>
            <a:pPr>
              <a:lnSpc>
                <a:spcPct val="150000"/>
              </a:lnSpc>
            </a:pPr>
            <a:endParaRPr lang="en-PH" b="1" dirty="0">
              <a:solidFill>
                <a:schemeClr val="tx1"/>
              </a:solidFill>
            </a:endParaRPr>
          </a:p>
          <a:p>
            <a:pPr>
              <a:lnSpc>
                <a:spcPct val="150000"/>
              </a:lnSpc>
            </a:pPr>
            <a:r>
              <a:rPr lang="en-PH" b="1" dirty="0">
                <a:solidFill>
                  <a:schemeClr val="tx1"/>
                </a:solidFill>
              </a:rPr>
              <a:t>Levels of Escalation</a:t>
            </a:r>
          </a:p>
          <a:p>
            <a:pPr lvl="1">
              <a:lnSpc>
                <a:spcPct val="150000"/>
              </a:lnSpc>
            </a:pPr>
            <a:r>
              <a:rPr lang="en-PH" sz="2000" dirty="0">
                <a:solidFill>
                  <a:schemeClr val="tx1"/>
                </a:solidFill>
              </a:rPr>
              <a:t>Level 1 – Supervisor  (SUP)</a:t>
            </a:r>
          </a:p>
          <a:p>
            <a:pPr lvl="1">
              <a:lnSpc>
                <a:spcPct val="150000"/>
              </a:lnSpc>
            </a:pPr>
            <a:r>
              <a:rPr lang="en-PH" sz="2000" dirty="0">
                <a:solidFill>
                  <a:schemeClr val="tx1"/>
                </a:solidFill>
              </a:rPr>
              <a:t>Level 2 – Department Manager (DM)</a:t>
            </a:r>
          </a:p>
          <a:p>
            <a:pPr lvl="1">
              <a:lnSpc>
                <a:spcPct val="150000"/>
              </a:lnSpc>
            </a:pPr>
            <a:r>
              <a:rPr lang="en-PH" sz="2000" dirty="0">
                <a:solidFill>
                  <a:schemeClr val="tx1"/>
                </a:solidFill>
              </a:rPr>
              <a:t>Level 3 – Resident Manager (RM)</a:t>
            </a:r>
          </a:p>
          <a:p>
            <a:pPr lvl="1">
              <a:lnSpc>
                <a:spcPct val="150000"/>
              </a:lnSpc>
            </a:pPr>
            <a:r>
              <a:rPr lang="en-PH" sz="2000" dirty="0">
                <a:solidFill>
                  <a:schemeClr val="tx1"/>
                </a:solidFill>
              </a:rPr>
              <a:t>Level 4 – General Manager (GM)</a:t>
            </a:r>
          </a:p>
        </p:txBody>
      </p:sp>
      <p:sp>
        <p:nvSpPr>
          <p:cNvPr id="4" name="Slide Number Placeholder 3"/>
          <p:cNvSpPr>
            <a:spLocks noGrp="1"/>
          </p:cNvSpPr>
          <p:nvPr>
            <p:ph type="sldNum" sz="quarter" idx="10"/>
          </p:nvPr>
        </p:nvSpPr>
        <p:spPr/>
        <p:txBody>
          <a:bodyPr/>
          <a:lstStyle/>
          <a:p>
            <a:fld id="{447AF6AC-2F7B-4F1A-8625-86B7BAD23FCB}" type="slidenum">
              <a:rPr lang="en-PH" smtClean="0"/>
              <a:t>11</a:t>
            </a:fld>
            <a:endParaRPr lang="en-PH"/>
          </a:p>
        </p:txBody>
      </p:sp>
    </p:spTree>
    <p:extLst>
      <p:ext uri="{BB962C8B-B14F-4D97-AF65-F5344CB8AC3E}">
        <p14:creationId xmlns:p14="http://schemas.microsoft.com/office/powerpoint/2010/main" val="212306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12</a:t>
            </a:fld>
            <a:endParaRPr lang="en-PH"/>
          </a:p>
        </p:txBody>
      </p:sp>
    </p:spTree>
    <p:extLst>
      <p:ext uri="{BB962C8B-B14F-4D97-AF65-F5344CB8AC3E}">
        <p14:creationId xmlns:p14="http://schemas.microsoft.com/office/powerpoint/2010/main" val="249196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13</a:t>
            </a:fld>
            <a:endParaRPr lang="en-PH"/>
          </a:p>
        </p:txBody>
      </p:sp>
    </p:spTree>
    <p:extLst>
      <p:ext uri="{BB962C8B-B14F-4D97-AF65-F5344CB8AC3E}">
        <p14:creationId xmlns:p14="http://schemas.microsoft.com/office/powerpoint/2010/main" val="2114536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14</a:t>
            </a:fld>
            <a:endParaRPr lang="en-PH"/>
          </a:p>
        </p:txBody>
      </p:sp>
    </p:spTree>
    <p:extLst>
      <p:ext uri="{BB962C8B-B14F-4D97-AF65-F5344CB8AC3E}">
        <p14:creationId xmlns:p14="http://schemas.microsoft.com/office/powerpoint/2010/main" val="373874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15</a:t>
            </a:fld>
            <a:endParaRPr lang="en-PH"/>
          </a:p>
        </p:txBody>
      </p:sp>
    </p:spTree>
    <p:extLst>
      <p:ext uri="{BB962C8B-B14F-4D97-AF65-F5344CB8AC3E}">
        <p14:creationId xmlns:p14="http://schemas.microsoft.com/office/powerpoint/2010/main" val="1242227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16</a:t>
            </a:fld>
            <a:endParaRPr lang="en-PH"/>
          </a:p>
        </p:txBody>
      </p:sp>
    </p:spTree>
    <p:extLst>
      <p:ext uri="{BB962C8B-B14F-4D97-AF65-F5344CB8AC3E}">
        <p14:creationId xmlns:p14="http://schemas.microsoft.com/office/powerpoint/2010/main" val="1311406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17</a:t>
            </a:fld>
            <a:endParaRPr lang="en-PH"/>
          </a:p>
        </p:txBody>
      </p:sp>
    </p:spTree>
    <p:extLst>
      <p:ext uri="{BB962C8B-B14F-4D97-AF65-F5344CB8AC3E}">
        <p14:creationId xmlns:p14="http://schemas.microsoft.com/office/powerpoint/2010/main" val="207699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18</a:t>
            </a:fld>
            <a:endParaRPr lang="en-PH"/>
          </a:p>
        </p:txBody>
      </p:sp>
    </p:spTree>
    <p:extLst>
      <p:ext uri="{BB962C8B-B14F-4D97-AF65-F5344CB8AC3E}">
        <p14:creationId xmlns:p14="http://schemas.microsoft.com/office/powerpoint/2010/main" val="747044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Service Request and Report System use cases are:</a:t>
            </a:r>
          </a:p>
          <a:p>
            <a:pPr marL="171450" indent="-171450">
              <a:buFont typeface="Arial" panose="020B0604020202020204" pitchFamily="34" charset="0"/>
              <a:buChar char="•"/>
            </a:pPr>
            <a:r>
              <a:rPr lang="en-PH" dirty="0">
                <a:solidFill>
                  <a:schemeClr val="tx1"/>
                </a:solidFill>
              </a:rPr>
              <a:t>Monitor Service Tickets </a:t>
            </a:r>
          </a:p>
          <a:p>
            <a:pPr marL="171450" indent="-171450">
              <a:buFont typeface="Arial" panose="020B0604020202020204" pitchFamily="34" charset="0"/>
              <a:buChar char="•"/>
            </a:pPr>
            <a:r>
              <a:rPr lang="en-PH" dirty="0">
                <a:solidFill>
                  <a:schemeClr val="tx1"/>
                </a:solidFill>
              </a:rPr>
              <a:t>Transforms service ticket into escalated ticket includes unattended service ticket </a:t>
            </a:r>
          </a:p>
          <a:p>
            <a:pPr marL="0" indent="0">
              <a:buFont typeface="Arial" panose="020B0604020202020204" pitchFamily="34" charset="0"/>
              <a:buNone/>
            </a:pPr>
            <a:endParaRPr lang="en-PH" dirty="0">
              <a:solidFill>
                <a:schemeClr val="tx1"/>
              </a:solidFill>
            </a:endParaRPr>
          </a:p>
          <a:p>
            <a:pPr marL="0" indent="0">
              <a:buFont typeface="Arial" panose="020B0604020202020204" pitchFamily="34" charset="0"/>
              <a:buNone/>
            </a:pPr>
            <a:r>
              <a:rPr lang="en-PH" dirty="0">
                <a:solidFill>
                  <a:schemeClr val="tx1"/>
                </a:solidFill>
              </a:rPr>
              <a:t>The use case of our module “Notify Employee” includes the use case Transform service ticket into escalated ticket because before our module can notify the senior employees an escalated ticket must exist. When the service request and report system transforms the service ticket into escalated ticket, our module will going to receive it and automatically stores to our data store. Afterwards, escalation management module will notify the senior employee.</a:t>
            </a:r>
          </a:p>
          <a:p>
            <a:pPr marL="0" indent="0">
              <a:buFont typeface="Arial" panose="020B0604020202020204" pitchFamily="34" charset="0"/>
              <a:buNone/>
            </a:pPr>
            <a:endParaRPr lang="en-PH" dirty="0">
              <a:solidFill>
                <a:schemeClr val="tx1"/>
              </a:solidFill>
            </a:endParaRPr>
          </a:p>
          <a:p>
            <a:pPr marL="0" indent="0">
              <a:buFont typeface="Arial" panose="020B0604020202020204" pitchFamily="34" charset="0"/>
              <a:buNone/>
            </a:pPr>
            <a:r>
              <a:rPr lang="en-PH" dirty="0">
                <a:solidFill>
                  <a:schemeClr val="tx1"/>
                </a:solidFill>
              </a:rPr>
              <a:t>For the use case of the senior employees:</a:t>
            </a:r>
          </a:p>
          <a:p>
            <a:pPr marL="171450" indent="-171450">
              <a:buFont typeface="Arial" panose="020B0604020202020204" pitchFamily="34" charset="0"/>
              <a:buChar char="•"/>
            </a:pPr>
            <a:r>
              <a:rPr lang="en-PH" dirty="0">
                <a:solidFill>
                  <a:schemeClr val="tx1"/>
                </a:solidFill>
              </a:rPr>
              <a:t>After receiving the notification, the level 1, 2, 3, or 4 employee is required to update the escalation ticket status to acknowledge the assigned escalated ticket to them. If they fail to do so, the re-assignment of the ticket to the next senior employee includes input escalated ticket’s reason until the escalated ticket has been acknowledge or has been closed. </a:t>
            </a:r>
          </a:p>
          <a:p>
            <a:pPr marL="171450" indent="-171450">
              <a:buFont typeface="Arial" panose="020B0604020202020204" pitchFamily="34" charset="0"/>
              <a:buChar char="•"/>
            </a:pPr>
            <a:endParaRPr lang="en-PH" dirty="0">
              <a:solidFill>
                <a:schemeClr val="tx1"/>
              </a:solidFill>
            </a:endParaRPr>
          </a:p>
          <a:p>
            <a:pPr marL="0" indent="0">
              <a:buFont typeface="Arial" panose="020B0604020202020204" pitchFamily="34" charset="0"/>
              <a:buNone/>
            </a:pPr>
            <a:r>
              <a:rPr lang="en-PH" dirty="0">
                <a:solidFill>
                  <a:schemeClr val="tx1"/>
                </a:solidFill>
              </a:rPr>
              <a:t>When the assigned senior employee closed the escalated ticket, the module will send an update of escalated ticket details to the Service Request and Report System and afterwards Generate and Escalation Report. </a:t>
            </a:r>
          </a:p>
        </p:txBody>
      </p:sp>
      <p:sp>
        <p:nvSpPr>
          <p:cNvPr id="4" name="Slide Number Placeholder 3"/>
          <p:cNvSpPr>
            <a:spLocks noGrp="1"/>
          </p:cNvSpPr>
          <p:nvPr>
            <p:ph type="sldNum" sz="quarter" idx="10"/>
          </p:nvPr>
        </p:nvSpPr>
        <p:spPr/>
        <p:txBody>
          <a:bodyPr/>
          <a:lstStyle/>
          <a:p>
            <a:fld id="{447AF6AC-2F7B-4F1A-8625-86B7BAD23FCB}" type="slidenum">
              <a:rPr lang="en-PH" smtClean="0"/>
              <a:t>19</a:t>
            </a:fld>
            <a:endParaRPr lang="en-PH"/>
          </a:p>
        </p:txBody>
      </p:sp>
    </p:spTree>
    <p:extLst>
      <p:ext uri="{BB962C8B-B14F-4D97-AF65-F5344CB8AC3E}">
        <p14:creationId xmlns:p14="http://schemas.microsoft.com/office/powerpoint/2010/main" val="166812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a:t>
            </a:fld>
            <a:endParaRPr lang="en-PH"/>
          </a:p>
        </p:txBody>
      </p:sp>
    </p:spTree>
    <p:extLst>
      <p:ext uri="{BB962C8B-B14F-4D97-AF65-F5344CB8AC3E}">
        <p14:creationId xmlns:p14="http://schemas.microsoft.com/office/powerpoint/2010/main" val="3025455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447AF6AC-2F7B-4F1A-8625-86B7BAD23FCB}" type="slidenum">
              <a:rPr lang="en-PH" smtClean="0"/>
              <a:t>20</a:t>
            </a:fld>
            <a:endParaRPr lang="en-PH"/>
          </a:p>
        </p:txBody>
      </p:sp>
    </p:spTree>
    <p:extLst>
      <p:ext uri="{BB962C8B-B14F-4D97-AF65-F5344CB8AC3E}">
        <p14:creationId xmlns:p14="http://schemas.microsoft.com/office/powerpoint/2010/main" val="3004393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21</a:t>
            </a:fld>
            <a:endParaRPr lang="en-PH"/>
          </a:p>
        </p:txBody>
      </p:sp>
    </p:spTree>
    <p:extLst>
      <p:ext uri="{BB962C8B-B14F-4D97-AF65-F5344CB8AC3E}">
        <p14:creationId xmlns:p14="http://schemas.microsoft.com/office/powerpoint/2010/main" val="2641224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22</a:t>
            </a:fld>
            <a:endParaRPr lang="en-PH"/>
          </a:p>
        </p:txBody>
      </p:sp>
    </p:spTree>
    <p:extLst>
      <p:ext uri="{BB962C8B-B14F-4D97-AF65-F5344CB8AC3E}">
        <p14:creationId xmlns:p14="http://schemas.microsoft.com/office/powerpoint/2010/main" val="3986037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23</a:t>
            </a:fld>
            <a:endParaRPr lang="en-PH"/>
          </a:p>
        </p:txBody>
      </p:sp>
    </p:spTree>
    <p:extLst>
      <p:ext uri="{BB962C8B-B14F-4D97-AF65-F5344CB8AC3E}">
        <p14:creationId xmlns:p14="http://schemas.microsoft.com/office/powerpoint/2010/main" val="3500066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24</a:t>
            </a:fld>
            <a:endParaRPr lang="en-PH"/>
          </a:p>
        </p:txBody>
      </p:sp>
    </p:spTree>
    <p:extLst>
      <p:ext uri="{BB962C8B-B14F-4D97-AF65-F5344CB8AC3E}">
        <p14:creationId xmlns:p14="http://schemas.microsoft.com/office/powerpoint/2010/main" val="2949576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25</a:t>
            </a:fld>
            <a:endParaRPr lang="en-PH"/>
          </a:p>
        </p:txBody>
      </p:sp>
    </p:spTree>
    <p:extLst>
      <p:ext uri="{BB962C8B-B14F-4D97-AF65-F5344CB8AC3E}">
        <p14:creationId xmlns:p14="http://schemas.microsoft.com/office/powerpoint/2010/main" val="268157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26</a:t>
            </a:fld>
            <a:endParaRPr lang="en-PH"/>
          </a:p>
        </p:txBody>
      </p:sp>
    </p:spTree>
    <p:extLst>
      <p:ext uri="{BB962C8B-B14F-4D97-AF65-F5344CB8AC3E}">
        <p14:creationId xmlns:p14="http://schemas.microsoft.com/office/powerpoint/2010/main" val="5075404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webserver shows all the escalated tickets, the team used </a:t>
            </a:r>
            <a:r>
              <a:rPr lang="en-PH" dirty="0" err="1"/>
              <a:t>Yii</a:t>
            </a:r>
            <a:r>
              <a:rPr lang="en-PH" dirty="0"/>
              <a:t> Framework PHP for developing the interface that is connected to the mobile application.  </a:t>
            </a:r>
          </a:p>
        </p:txBody>
      </p:sp>
      <p:sp>
        <p:nvSpPr>
          <p:cNvPr id="4" name="Slide Number Placeholder 3"/>
          <p:cNvSpPr>
            <a:spLocks noGrp="1"/>
          </p:cNvSpPr>
          <p:nvPr>
            <p:ph type="sldNum" sz="quarter" idx="10"/>
          </p:nvPr>
        </p:nvSpPr>
        <p:spPr/>
        <p:txBody>
          <a:bodyPr/>
          <a:lstStyle/>
          <a:p>
            <a:fld id="{447AF6AC-2F7B-4F1A-8625-86B7BAD23FCB}" type="slidenum">
              <a:rPr lang="en-PH" smtClean="0"/>
              <a:t>27</a:t>
            </a:fld>
            <a:endParaRPr lang="en-PH"/>
          </a:p>
        </p:txBody>
      </p:sp>
    </p:spTree>
    <p:extLst>
      <p:ext uri="{BB962C8B-B14F-4D97-AF65-F5344CB8AC3E}">
        <p14:creationId xmlns:p14="http://schemas.microsoft.com/office/powerpoint/2010/main" val="2953780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28</a:t>
            </a:fld>
            <a:endParaRPr lang="en-PH"/>
          </a:p>
        </p:txBody>
      </p:sp>
    </p:spTree>
    <p:extLst>
      <p:ext uri="{BB962C8B-B14F-4D97-AF65-F5344CB8AC3E}">
        <p14:creationId xmlns:p14="http://schemas.microsoft.com/office/powerpoint/2010/main" val="188988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29</a:t>
            </a:fld>
            <a:endParaRPr lang="en-PH"/>
          </a:p>
        </p:txBody>
      </p:sp>
    </p:spTree>
    <p:extLst>
      <p:ext uri="{BB962C8B-B14F-4D97-AF65-F5344CB8AC3E}">
        <p14:creationId xmlns:p14="http://schemas.microsoft.com/office/powerpoint/2010/main" val="270059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3</a:t>
            </a:fld>
            <a:endParaRPr lang="en-PH"/>
          </a:p>
        </p:txBody>
      </p:sp>
    </p:spTree>
    <p:extLst>
      <p:ext uri="{BB962C8B-B14F-4D97-AF65-F5344CB8AC3E}">
        <p14:creationId xmlns:p14="http://schemas.microsoft.com/office/powerpoint/2010/main" val="41249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30</a:t>
            </a:fld>
            <a:endParaRPr lang="en-PH"/>
          </a:p>
        </p:txBody>
      </p:sp>
    </p:spTree>
    <p:extLst>
      <p:ext uri="{BB962C8B-B14F-4D97-AF65-F5344CB8AC3E}">
        <p14:creationId xmlns:p14="http://schemas.microsoft.com/office/powerpoint/2010/main" val="3225676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For the ticket, these are the attributes (mention and brief explanation of attributes if possible), when the ticket exceeds the time limit the service request and report system will transform it into an escalated ticket which will be the main focus for our module. </a:t>
            </a:r>
          </a:p>
          <a:p>
            <a:endParaRPr lang="en-PH" dirty="0"/>
          </a:p>
          <a:p>
            <a:pPr marL="171450" indent="-171450">
              <a:buFont typeface="Arial" panose="020B0604020202020204" pitchFamily="34" charset="0"/>
              <a:buChar char="•"/>
            </a:pPr>
            <a:r>
              <a:rPr lang="en-PH" dirty="0"/>
              <a:t>An employee belongs to one department and is given a position. While in every department is employed by many employees and a position can be given to many employee. Now, not all employee of Taal Vista can be a user of our module. The users our module are employees that belongs to the hierarchy level which the team determined awhile ago. </a:t>
            </a:r>
          </a:p>
          <a:p>
            <a:pPr marL="0" indent="0">
              <a:buFont typeface="Arial" panose="020B0604020202020204" pitchFamily="34" charset="0"/>
              <a:buNone/>
            </a:pPr>
            <a:endParaRPr lang="en-PH" dirty="0"/>
          </a:p>
          <a:p>
            <a:pPr marL="171450" indent="-171450">
              <a:buFont typeface="Arial" panose="020B0604020202020204" pitchFamily="34" charset="0"/>
              <a:buChar char="•"/>
            </a:pPr>
            <a:r>
              <a:rPr lang="en-PH" dirty="0"/>
              <a:t>A user can have many assigned escalated ticket but one escalated ticket can only be assigned to one employee at a time. All the updates in an escalated ticket stores/recorded in escalation_ticket_history. </a:t>
            </a:r>
          </a:p>
          <a:p>
            <a:r>
              <a:rPr lang="en-PH" dirty="0"/>
              <a:t>  </a:t>
            </a:r>
          </a:p>
        </p:txBody>
      </p:sp>
      <p:sp>
        <p:nvSpPr>
          <p:cNvPr id="4" name="Slide Number Placeholder 3"/>
          <p:cNvSpPr>
            <a:spLocks noGrp="1"/>
          </p:cNvSpPr>
          <p:nvPr>
            <p:ph type="sldNum" sz="quarter" idx="10"/>
          </p:nvPr>
        </p:nvSpPr>
        <p:spPr/>
        <p:txBody>
          <a:bodyPr/>
          <a:lstStyle/>
          <a:p>
            <a:fld id="{447AF6AC-2F7B-4F1A-8625-86B7BAD23FCB}" type="slidenum">
              <a:rPr lang="en-PH" smtClean="0"/>
              <a:t>31</a:t>
            </a:fld>
            <a:endParaRPr lang="en-PH"/>
          </a:p>
        </p:txBody>
      </p:sp>
    </p:spTree>
    <p:extLst>
      <p:ext uri="{BB962C8B-B14F-4D97-AF65-F5344CB8AC3E}">
        <p14:creationId xmlns:p14="http://schemas.microsoft.com/office/powerpoint/2010/main" val="923550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32</a:t>
            </a:fld>
            <a:endParaRPr lang="en-PH"/>
          </a:p>
        </p:txBody>
      </p:sp>
    </p:spTree>
    <p:extLst>
      <p:ext uri="{BB962C8B-B14F-4D97-AF65-F5344CB8AC3E}">
        <p14:creationId xmlns:p14="http://schemas.microsoft.com/office/powerpoint/2010/main" val="3162131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33</a:t>
            </a:fld>
            <a:endParaRPr lang="en-PH"/>
          </a:p>
        </p:txBody>
      </p:sp>
    </p:spTree>
    <p:extLst>
      <p:ext uri="{BB962C8B-B14F-4D97-AF65-F5344CB8AC3E}">
        <p14:creationId xmlns:p14="http://schemas.microsoft.com/office/powerpoint/2010/main" val="1990596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dirty="0">
                <a:solidFill>
                  <a:schemeClr val="tx1"/>
                </a:solidFill>
              </a:rPr>
              <a:t>To develop a solution for the Quality Assurance Department of  Taal Vista Hotel that will produce effective Escalation Reports from the gathered complaint and escalation data</a:t>
            </a:r>
          </a:p>
          <a:p>
            <a:endParaRPr lang="en-PH" dirty="0"/>
          </a:p>
        </p:txBody>
      </p:sp>
      <p:sp>
        <p:nvSpPr>
          <p:cNvPr id="4" name="Slide Number Placeholder 3"/>
          <p:cNvSpPr>
            <a:spLocks noGrp="1"/>
          </p:cNvSpPr>
          <p:nvPr>
            <p:ph type="sldNum" sz="quarter" idx="10"/>
          </p:nvPr>
        </p:nvSpPr>
        <p:spPr/>
        <p:txBody>
          <a:bodyPr/>
          <a:lstStyle/>
          <a:p>
            <a:fld id="{447AF6AC-2F7B-4F1A-8625-86B7BAD23FCB}" type="slidenum">
              <a:rPr lang="en-PH" smtClean="0"/>
              <a:t>4</a:t>
            </a:fld>
            <a:endParaRPr lang="en-PH"/>
          </a:p>
        </p:txBody>
      </p:sp>
    </p:spTree>
    <p:extLst>
      <p:ext uri="{BB962C8B-B14F-4D97-AF65-F5344CB8AC3E}">
        <p14:creationId xmlns:p14="http://schemas.microsoft.com/office/powerpoint/2010/main" val="101913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200" dirty="0">
                <a:solidFill>
                  <a:schemeClr val="tx1"/>
                </a:solidFill>
              </a:rPr>
              <a:t>To develop a solution for the Quality Assurance Department of  Taal Vista Hotel that will produce effective Escalation Reports from the gathered complaint and escalation data</a:t>
            </a:r>
          </a:p>
          <a:p>
            <a:endParaRPr lang="en-PH" dirty="0"/>
          </a:p>
        </p:txBody>
      </p:sp>
      <p:sp>
        <p:nvSpPr>
          <p:cNvPr id="4" name="Slide Number Placeholder 3"/>
          <p:cNvSpPr>
            <a:spLocks noGrp="1"/>
          </p:cNvSpPr>
          <p:nvPr>
            <p:ph type="sldNum" sz="quarter" idx="10"/>
          </p:nvPr>
        </p:nvSpPr>
        <p:spPr/>
        <p:txBody>
          <a:bodyPr/>
          <a:lstStyle/>
          <a:p>
            <a:fld id="{447AF6AC-2F7B-4F1A-8625-86B7BAD23FCB}" type="slidenum">
              <a:rPr lang="en-PH" smtClean="0"/>
              <a:t>5</a:t>
            </a:fld>
            <a:endParaRPr lang="en-PH"/>
          </a:p>
        </p:txBody>
      </p:sp>
    </p:spTree>
    <p:extLst>
      <p:ext uri="{BB962C8B-B14F-4D97-AF65-F5344CB8AC3E}">
        <p14:creationId xmlns:p14="http://schemas.microsoft.com/office/powerpoint/2010/main" val="83283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6</a:t>
            </a:fld>
            <a:endParaRPr lang="en-PH"/>
          </a:p>
        </p:txBody>
      </p:sp>
    </p:spTree>
    <p:extLst>
      <p:ext uri="{BB962C8B-B14F-4D97-AF65-F5344CB8AC3E}">
        <p14:creationId xmlns:p14="http://schemas.microsoft.com/office/powerpoint/2010/main" val="125674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Allows the staff to have access to their to-do lists through their mobile devices.</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PH" dirty="0"/>
          </a:p>
        </p:txBody>
      </p:sp>
      <p:sp>
        <p:nvSpPr>
          <p:cNvPr id="4" name="Slide Number Placeholder 3"/>
          <p:cNvSpPr>
            <a:spLocks noGrp="1"/>
          </p:cNvSpPr>
          <p:nvPr>
            <p:ph type="sldNum" sz="quarter" idx="10"/>
          </p:nvPr>
        </p:nvSpPr>
        <p:spPr/>
        <p:txBody>
          <a:bodyPr/>
          <a:lstStyle/>
          <a:p>
            <a:fld id="{447AF6AC-2F7B-4F1A-8625-86B7BAD23FCB}" type="slidenum">
              <a:rPr lang="en-PH" smtClean="0"/>
              <a:t>7</a:t>
            </a:fld>
            <a:endParaRPr lang="en-PH"/>
          </a:p>
        </p:txBody>
      </p:sp>
    </p:spTree>
    <p:extLst>
      <p:ext uri="{BB962C8B-B14F-4D97-AF65-F5344CB8AC3E}">
        <p14:creationId xmlns:p14="http://schemas.microsoft.com/office/powerpoint/2010/main" val="331889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447AF6AC-2F7B-4F1A-8625-86B7BAD23FCB}" type="slidenum">
              <a:rPr lang="en-PH" smtClean="0"/>
              <a:t>8</a:t>
            </a:fld>
            <a:endParaRPr lang="en-PH"/>
          </a:p>
        </p:txBody>
      </p:sp>
    </p:spTree>
    <p:extLst>
      <p:ext uri="{BB962C8B-B14F-4D97-AF65-F5344CB8AC3E}">
        <p14:creationId xmlns:p14="http://schemas.microsoft.com/office/powerpoint/2010/main" val="2222052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Limited escalation process</a:t>
            </a:r>
            <a:endParaRPr lang="en-PH" b="0" i="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b="1" i="0" u="none" dirty="0"/>
              <a:t>limited to just directly reporting it to the immediate supervisor with no documentation.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b="1" i="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PH" b="1" i="0" u="none" dirty="0"/>
          </a:p>
          <a:p>
            <a:pPr rtl="0" eaLnBrk="1" fontAlgn="ctr" latinLnBrk="0" hangingPunct="1"/>
            <a:r>
              <a:rPr lang="en-PH" sz="1200" b="1" i="0" u="none" strike="noStrike" kern="1200" dirty="0">
                <a:solidFill>
                  <a:schemeClr val="tx1"/>
                </a:solidFill>
                <a:effectLst/>
                <a:latin typeface="+mn-lt"/>
                <a:ea typeface="+mn-ea"/>
                <a:cs typeface="+mn-cs"/>
              </a:rPr>
              <a:t>Existing System</a:t>
            </a:r>
            <a:endParaRPr lang="en-PH" sz="1200" b="0" i="0" u="none" strike="noStrike" kern="1200" dirty="0">
              <a:solidFill>
                <a:schemeClr val="tx1"/>
              </a:solidFill>
              <a:effectLst/>
              <a:latin typeface="+mn-lt"/>
              <a:ea typeface="+mn-ea"/>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PH" sz="1200" b="0" i="0" u="none" strike="noStrike" kern="1200" dirty="0">
                <a:solidFill>
                  <a:schemeClr val="tx1"/>
                </a:solidFill>
                <a:effectLst/>
                <a:latin typeface="+mn-lt"/>
                <a:ea typeface="+mn-ea"/>
                <a:cs typeface="+mn-cs"/>
              </a:rPr>
              <a:t>Records are recorded in excel </a:t>
            </a:r>
          </a:p>
          <a:p>
            <a:pPr rtl="0" eaLnBrk="1" fontAlgn="ctr" latinLnBrk="0" hangingPunct="1"/>
            <a:r>
              <a:rPr lang="en-PH" sz="1200" b="0" i="0" u="none" strike="noStrike" kern="1200" dirty="0">
                <a:solidFill>
                  <a:schemeClr val="tx1"/>
                </a:solidFill>
                <a:effectLst/>
                <a:latin typeface="+mn-lt"/>
                <a:ea typeface="+mn-ea"/>
                <a:cs typeface="+mn-cs"/>
              </a:rPr>
              <a:t>Ineffective way to gather/document escalation data </a:t>
            </a:r>
          </a:p>
          <a:p>
            <a:pPr rtl="0" eaLnBrk="1" fontAlgn="ctr" latinLnBrk="0" hangingPunct="1"/>
            <a:r>
              <a:rPr lang="en-PH" sz="1200" b="0" i="0" u="none" strike="noStrike" kern="1200" dirty="0">
                <a:solidFill>
                  <a:schemeClr val="tx1"/>
                </a:solidFill>
                <a:effectLst/>
                <a:latin typeface="+mn-lt"/>
                <a:ea typeface="+mn-ea"/>
                <a:cs typeface="+mn-cs"/>
              </a:rPr>
              <a:t>No escalation reports produced</a:t>
            </a:r>
          </a:p>
          <a:p>
            <a:pPr rtl="0" eaLnBrk="1" fontAlgn="ctr" latinLnBrk="0" hangingPunct="1"/>
            <a:r>
              <a:rPr lang="en-PH" sz="1200" b="0" i="0" u="none" strike="noStrike" kern="1200" dirty="0">
                <a:solidFill>
                  <a:schemeClr val="tx1"/>
                </a:solidFill>
                <a:effectLst/>
                <a:latin typeface="+mn-lt"/>
                <a:ea typeface="+mn-ea"/>
                <a:cs typeface="+mn-cs"/>
              </a:rPr>
              <a:t>Means of Communication:</a:t>
            </a:r>
          </a:p>
          <a:p>
            <a:pPr rtl="0" eaLnBrk="1" fontAlgn="ctr" latinLnBrk="0" hangingPunct="1"/>
            <a:r>
              <a:rPr lang="en-PH" sz="1200" b="0" i="0" u="none" strike="noStrike" kern="1200" dirty="0">
                <a:solidFill>
                  <a:schemeClr val="tx1"/>
                </a:solidFill>
                <a:effectLst/>
                <a:latin typeface="+mn-lt"/>
                <a:ea typeface="+mn-ea"/>
                <a:cs typeface="+mn-cs"/>
              </a:rPr>
              <a:t>Walkie-Talkie </a:t>
            </a:r>
          </a:p>
          <a:p>
            <a:pPr marL="0" marR="0" lvl="0" indent="0" algn="l" defTabSz="914400" rtl="0" eaLnBrk="1" fontAlgn="ctr" latinLnBrk="0" hangingPunct="1">
              <a:lnSpc>
                <a:spcPct val="100000"/>
              </a:lnSpc>
              <a:spcBef>
                <a:spcPts val="0"/>
              </a:spcBef>
              <a:spcAft>
                <a:spcPts val="0"/>
              </a:spcAft>
              <a:buClrTx/>
              <a:buSzTx/>
              <a:buFontTx/>
              <a:buNone/>
              <a:tabLst/>
              <a:defRPr/>
            </a:pPr>
            <a:r>
              <a:rPr lang="en-PH" sz="1200" b="0" i="0" u="none" strike="noStrike" kern="1200" dirty="0">
                <a:solidFill>
                  <a:schemeClr val="tx1"/>
                </a:solidFill>
                <a:effectLst/>
                <a:latin typeface="+mn-lt"/>
                <a:ea typeface="+mn-ea"/>
                <a:cs typeface="+mn-cs"/>
              </a:rPr>
              <a:t>Limited escalation process</a:t>
            </a:r>
          </a:p>
          <a:p>
            <a:pPr marL="0" marR="0" lvl="0" indent="0" algn="l" defTabSz="914400" rtl="0" eaLnBrk="1" fontAlgn="ctr" latinLnBrk="0" hangingPunct="1">
              <a:lnSpc>
                <a:spcPct val="100000"/>
              </a:lnSpc>
              <a:spcBef>
                <a:spcPts val="0"/>
              </a:spcBef>
              <a:spcAft>
                <a:spcPts val="0"/>
              </a:spcAft>
              <a:buClrTx/>
              <a:buSzTx/>
              <a:buFontTx/>
              <a:buNone/>
              <a:tabLst/>
              <a:defRPr/>
            </a:pPr>
            <a:endParaRPr lang="en-PH" sz="1200" b="0" i="0" u="none" strike="noStrike" kern="1200" dirty="0">
              <a:solidFill>
                <a:schemeClr val="tx1"/>
              </a:solidFill>
              <a:effectLst/>
              <a:latin typeface="+mn-lt"/>
              <a:ea typeface="+mn-ea"/>
              <a:cs typeface="+mn-cs"/>
            </a:endParaRPr>
          </a:p>
          <a:p>
            <a:pPr rtl="0" eaLnBrk="1" fontAlgn="ctr" latinLnBrk="0" hangingPunct="1"/>
            <a:r>
              <a:rPr lang="en-PH" sz="1200" b="1" i="0" u="none" strike="noStrike" kern="1200" dirty="0">
                <a:solidFill>
                  <a:schemeClr val="tx1"/>
                </a:solidFill>
                <a:effectLst/>
                <a:latin typeface="+mn-lt"/>
                <a:ea typeface="+mn-ea"/>
                <a:cs typeface="+mn-cs"/>
              </a:rPr>
              <a:t>Proposed Module </a:t>
            </a:r>
            <a:endParaRPr lang="en-PH" sz="1200" b="0" i="0" u="none" strike="noStrike" kern="1200" dirty="0">
              <a:solidFill>
                <a:schemeClr val="tx1"/>
              </a:solidFill>
              <a:effectLst/>
              <a:latin typeface="+mn-lt"/>
              <a:ea typeface="+mn-ea"/>
              <a:cs typeface="+mn-cs"/>
            </a:endParaRPr>
          </a:p>
          <a:p>
            <a:pPr rtl="0" eaLnBrk="1" fontAlgn="auto" latinLnBrk="0" hangingPunct="1"/>
            <a:r>
              <a:rPr lang="en-PH" sz="1200" b="0" i="0" u="none" strike="noStrike" kern="1200" dirty="0">
                <a:solidFill>
                  <a:schemeClr val="tx1"/>
                </a:solidFill>
                <a:effectLst/>
                <a:latin typeface="+mn-lt"/>
                <a:ea typeface="+mn-ea"/>
                <a:cs typeface="+mn-cs"/>
              </a:rPr>
              <a:t>Automatic gathering of escalation data </a:t>
            </a:r>
          </a:p>
          <a:p>
            <a:pPr rtl="0" eaLnBrk="1" fontAlgn="auto" latinLnBrk="0" hangingPunct="1"/>
            <a:r>
              <a:rPr lang="en-PH" sz="1200" b="0" i="0" u="none" strike="noStrike" kern="1200" dirty="0">
                <a:solidFill>
                  <a:schemeClr val="tx1"/>
                </a:solidFill>
                <a:effectLst/>
                <a:latin typeface="+mn-lt"/>
                <a:ea typeface="+mn-ea"/>
                <a:cs typeface="+mn-cs"/>
              </a:rPr>
              <a:t>Generation of reports</a:t>
            </a:r>
          </a:p>
          <a:p>
            <a:pPr rtl="0" eaLnBrk="1" fontAlgn="auto" latinLnBrk="0" hangingPunct="1"/>
            <a:r>
              <a:rPr lang="en-PH" sz="1200" b="0" i="0" u="none" strike="noStrike" kern="1200" dirty="0">
                <a:solidFill>
                  <a:schemeClr val="tx1"/>
                </a:solidFill>
                <a:effectLst/>
                <a:latin typeface="+mn-lt"/>
                <a:ea typeface="+mn-ea"/>
                <a:cs typeface="+mn-cs"/>
              </a:rPr>
              <a:t>Means of Communication:</a:t>
            </a:r>
          </a:p>
          <a:p>
            <a:pPr rtl="0" eaLnBrk="1" fontAlgn="auto" latinLnBrk="0" hangingPunct="1"/>
            <a:r>
              <a:rPr lang="en-PH" sz="1200" b="0" i="0" u="none" strike="noStrike" kern="1200" dirty="0">
                <a:solidFill>
                  <a:schemeClr val="tx1"/>
                </a:solidFill>
                <a:effectLst/>
                <a:latin typeface="+mn-lt"/>
                <a:ea typeface="+mn-ea"/>
                <a:cs typeface="+mn-cs"/>
              </a:rPr>
              <a:t>Mobile Application </a:t>
            </a:r>
          </a:p>
          <a:p>
            <a:pPr rtl="0" eaLnBrk="1" fontAlgn="ctr" latinLnBrk="0" hangingPunct="1"/>
            <a:r>
              <a:rPr lang="en-US" sz="1200" b="0" i="0" u="none" strike="noStrike" kern="1200" dirty="0">
                <a:solidFill>
                  <a:schemeClr val="tx1"/>
                </a:solidFill>
                <a:effectLst/>
                <a:latin typeface="+mn-lt"/>
                <a:ea typeface="+mn-ea"/>
                <a:cs typeface="+mn-cs"/>
              </a:rPr>
              <a:t>Unattended service tickets escalate to senior employee</a:t>
            </a:r>
            <a:endParaRPr lang="en-PH"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PH" b="1" i="0" u="none" dirty="0"/>
          </a:p>
          <a:p>
            <a:endParaRPr lang="en-US" b="1" dirty="0"/>
          </a:p>
        </p:txBody>
      </p:sp>
      <p:sp>
        <p:nvSpPr>
          <p:cNvPr id="4" name="Slide Number Placeholder 3"/>
          <p:cNvSpPr>
            <a:spLocks noGrp="1"/>
          </p:cNvSpPr>
          <p:nvPr>
            <p:ph type="sldNum" sz="quarter" idx="10"/>
          </p:nvPr>
        </p:nvSpPr>
        <p:spPr/>
        <p:txBody>
          <a:bodyPr/>
          <a:lstStyle/>
          <a:p>
            <a:fld id="{447AF6AC-2F7B-4F1A-8625-86B7BAD23FCB}" type="slidenum">
              <a:rPr lang="en-PH" smtClean="0"/>
              <a:t>9</a:t>
            </a:fld>
            <a:endParaRPr lang="en-PH"/>
          </a:p>
        </p:txBody>
      </p:sp>
    </p:spTree>
    <p:extLst>
      <p:ext uri="{BB962C8B-B14F-4D97-AF65-F5344CB8AC3E}">
        <p14:creationId xmlns:p14="http://schemas.microsoft.com/office/powerpoint/2010/main" val="8695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3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385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191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558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084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432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626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354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589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553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10/26/2017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529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10/26/2017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004304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33F8-3B0E-49C2-89F6-3762A9459BA9}"/>
              </a:ext>
            </a:extLst>
          </p:cNvPr>
          <p:cNvSpPr>
            <a:spLocks noGrp="1"/>
          </p:cNvSpPr>
          <p:nvPr>
            <p:ph type="ctrTitle"/>
          </p:nvPr>
        </p:nvSpPr>
        <p:spPr>
          <a:xfrm>
            <a:off x="1100015" y="1235675"/>
            <a:ext cx="7315200" cy="1958793"/>
          </a:xfrm>
        </p:spPr>
        <p:txBody>
          <a:bodyPr/>
          <a:lstStyle/>
          <a:p>
            <a:pPr algn="ctr"/>
            <a:r>
              <a:rPr lang="en-PH" dirty="0">
                <a:solidFill>
                  <a:schemeClr val="bg1"/>
                </a:solidFill>
              </a:rPr>
              <a:t>Escalation Management Module</a:t>
            </a:r>
          </a:p>
        </p:txBody>
      </p:sp>
      <p:sp>
        <p:nvSpPr>
          <p:cNvPr id="3" name="Subtitle 2">
            <a:extLst>
              <a:ext uri="{FF2B5EF4-FFF2-40B4-BE49-F238E27FC236}">
                <a16:creationId xmlns:a16="http://schemas.microsoft.com/office/drawing/2014/main" id="{74B047AA-E2A7-4946-B439-94A327FF64F0}"/>
              </a:ext>
            </a:extLst>
          </p:cNvPr>
          <p:cNvSpPr>
            <a:spLocks noGrp="1"/>
          </p:cNvSpPr>
          <p:nvPr>
            <p:ph type="subTitle" idx="1"/>
          </p:nvPr>
        </p:nvSpPr>
        <p:spPr>
          <a:xfrm>
            <a:off x="1100015" y="3737358"/>
            <a:ext cx="7315200" cy="2013543"/>
          </a:xfrm>
        </p:spPr>
        <p:txBody>
          <a:bodyPr>
            <a:normAutofit fontScale="92500" lnSpcReduction="10000"/>
          </a:bodyPr>
          <a:lstStyle/>
          <a:p>
            <a:r>
              <a:rPr lang="en-PH" sz="1600" dirty="0" err="1">
                <a:solidFill>
                  <a:schemeClr val="bg1"/>
                </a:solidFill>
              </a:rPr>
              <a:t>Alabado</a:t>
            </a:r>
            <a:r>
              <a:rPr lang="en-PH" sz="1600" dirty="0">
                <a:solidFill>
                  <a:schemeClr val="bg1"/>
                </a:solidFill>
              </a:rPr>
              <a:t>, Matthew Arnold</a:t>
            </a:r>
          </a:p>
          <a:p>
            <a:r>
              <a:rPr lang="en-PH" sz="1600" dirty="0" err="1">
                <a:solidFill>
                  <a:schemeClr val="bg1"/>
                </a:solidFill>
              </a:rPr>
              <a:t>Alconcel</a:t>
            </a:r>
            <a:r>
              <a:rPr lang="en-PH" sz="1600" dirty="0">
                <a:solidFill>
                  <a:schemeClr val="bg1"/>
                </a:solidFill>
              </a:rPr>
              <a:t>, Alanis </a:t>
            </a:r>
            <a:r>
              <a:rPr lang="en-PH" sz="1600" dirty="0" err="1">
                <a:solidFill>
                  <a:schemeClr val="bg1"/>
                </a:solidFill>
              </a:rPr>
              <a:t>Watz</a:t>
            </a:r>
            <a:endParaRPr lang="en-PH" sz="1600" dirty="0">
              <a:solidFill>
                <a:schemeClr val="bg1"/>
              </a:solidFill>
            </a:endParaRPr>
          </a:p>
          <a:p>
            <a:r>
              <a:rPr lang="en-PH" sz="1600" dirty="0" err="1">
                <a:solidFill>
                  <a:schemeClr val="bg1"/>
                </a:solidFill>
              </a:rPr>
              <a:t>Balubal</a:t>
            </a:r>
            <a:r>
              <a:rPr lang="en-PH" sz="1600" dirty="0">
                <a:solidFill>
                  <a:schemeClr val="bg1"/>
                </a:solidFill>
              </a:rPr>
              <a:t>, Samantha Nicole</a:t>
            </a:r>
          </a:p>
          <a:p>
            <a:r>
              <a:rPr lang="en-PH" sz="1600" dirty="0">
                <a:solidFill>
                  <a:schemeClr val="bg1"/>
                </a:solidFill>
              </a:rPr>
              <a:t>Brillantes, Rachel Anne</a:t>
            </a:r>
          </a:p>
          <a:p>
            <a:r>
              <a:rPr lang="en-PH" sz="1600" dirty="0">
                <a:solidFill>
                  <a:schemeClr val="bg1"/>
                </a:solidFill>
              </a:rPr>
              <a:t>Burton, Kathrine Danielle</a:t>
            </a:r>
          </a:p>
          <a:p>
            <a:r>
              <a:rPr lang="en-PH" sz="1600" dirty="0" err="1">
                <a:solidFill>
                  <a:schemeClr val="bg1"/>
                </a:solidFill>
              </a:rPr>
              <a:t>Pamittan</a:t>
            </a:r>
            <a:r>
              <a:rPr lang="en-PH" sz="1600" dirty="0">
                <a:solidFill>
                  <a:schemeClr val="bg1"/>
                </a:solidFill>
              </a:rPr>
              <a:t>, Engel-Jan</a:t>
            </a:r>
          </a:p>
        </p:txBody>
      </p:sp>
    </p:spTree>
    <p:extLst>
      <p:ext uri="{BB962C8B-B14F-4D97-AF65-F5344CB8AC3E}">
        <p14:creationId xmlns:p14="http://schemas.microsoft.com/office/powerpoint/2010/main" val="10418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EDE2-9827-45E3-A5E8-B81A337C76CC}"/>
              </a:ext>
            </a:extLst>
          </p:cNvPr>
          <p:cNvSpPr>
            <a:spLocks noGrp="1"/>
          </p:cNvSpPr>
          <p:nvPr>
            <p:ph type="title"/>
          </p:nvPr>
        </p:nvSpPr>
        <p:spPr>
          <a:xfrm>
            <a:off x="0" y="1123837"/>
            <a:ext cx="3458788" cy="4601183"/>
          </a:xfrm>
        </p:spPr>
        <p:txBody>
          <a:bodyPr/>
          <a:lstStyle/>
          <a:p>
            <a:pPr algn="ctr"/>
            <a:r>
              <a:rPr lang="en-PH" b="1" dirty="0"/>
              <a:t>DIAGRAMS</a:t>
            </a:r>
          </a:p>
        </p:txBody>
      </p:sp>
      <p:sp>
        <p:nvSpPr>
          <p:cNvPr id="3" name="Content Placeholder 2">
            <a:extLst>
              <a:ext uri="{FF2B5EF4-FFF2-40B4-BE49-F238E27FC236}">
                <a16:creationId xmlns:a16="http://schemas.microsoft.com/office/drawing/2014/main" id="{A96F000D-A969-4B5E-A91D-894C2C79A1E8}"/>
              </a:ext>
            </a:extLst>
          </p:cNvPr>
          <p:cNvSpPr>
            <a:spLocks noGrp="1"/>
          </p:cNvSpPr>
          <p:nvPr>
            <p:ph idx="1"/>
          </p:nvPr>
        </p:nvSpPr>
        <p:spPr>
          <a:xfrm>
            <a:off x="4084430" y="820595"/>
            <a:ext cx="3234043" cy="5207668"/>
          </a:xfrm>
        </p:spPr>
        <p:txBody>
          <a:bodyPr>
            <a:normAutofit/>
          </a:bodyPr>
          <a:lstStyle/>
          <a:p>
            <a:pPr marL="0" indent="0">
              <a:buNone/>
            </a:pPr>
            <a:endParaRPr lang="en-PH" sz="1800" b="1" dirty="0">
              <a:solidFill>
                <a:schemeClr val="tx1"/>
              </a:solidFill>
            </a:endParaRPr>
          </a:p>
          <a:p>
            <a:pPr>
              <a:lnSpc>
                <a:spcPct val="150000"/>
              </a:lnSpc>
              <a:buFont typeface="Arial" panose="020B0604020202020204" pitchFamily="34" charset="0"/>
              <a:buChar char="•"/>
            </a:pPr>
            <a:r>
              <a:rPr lang="en-PH" sz="1800" dirty="0">
                <a:solidFill>
                  <a:schemeClr val="tx1"/>
                </a:solidFill>
              </a:rPr>
              <a:t>Context Flow Diagram</a:t>
            </a:r>
          </a:p>
          <a:p>
            <a:pPr>
              <a:lnSpc>
                <a:spcPct val="150000"/>
              </a:lnSpc>
              <a:buFont typeface="Arial" panose="020B0604020202020204" pitchFamily="34" charset="0"/>
              <a:buChar char="•"/>
            </a:pPr>
            <a:r>
              <a:rPr lang="en-PH" sz="1800" dirty="0">
                <a:solidFill>
                  <a:schemeClr val="tx1"/>
                </a:solidFill>
              </a:rPr>
              <a:t>Data Flow Diagram </a:t>
            </a:r>
          </a:p>
          <a:p>
            <a:pPr>
              <a:lnSpc>
                <a:spcPct val="150000"/>
              </a:lnSpc>
              <a:buFont typeface="Arial" panose="020B0604020202020204" pitchFamily="34" charset="0"/>
              <a:buChar char="•"/>
            </a:pPr>
            <a:r>
              <a:rPr lang="en-PH" sz="1800" dirty="0">
                <a:solidFill>
                  <a:schemeClr val="tx1"/>
                </a:solidFill>
              </a:rPr>
              <a:t>Use Case Diagram</a:t>
            </a:r>
          </a:p>
          <a:p>
            <a:pPr>
              <a:lnSpc>
                <a:spcPct val="150000"/>
              </a:lnSpc>
              <a:buFont typeface="Arial" panose="020B0604020202020204" pitchFamily="34" charset="0"/>
              <a:buChar char="•"/>
            </a:pPr>
            <a:r>
              <a:rPr lang="en-PH" sz="1800" dirty="0">
                <a:solidFill>
                  <a:schemeClr val="tx1"/>
                </a:solidFill>
              </a:rPr>
              <a:t>Package Diagram </a:t>
            </a:r>
          </a:p>
          <a:p>
            <a:pPr>
              <a:lnSpc>
                <a:spcPct val="150000"/>
              </a:lnSpc>
              <a:buFont typeface="Arial" panose="020B0604020202020204" pitchFamily="34" charset="0"/>
              <a:buChar char="•"/>
            </a:pPr>
            <a:r>
              <a:rPr lang="en-PH" sz="1800" dirty="0">
                <a:solidFill>
                  <a:schemeClr val="tx1"/>
                </a:solidFill>
              </a:rPr>
              <a:t>Activity Diagram</a:t>
            </a:r>
          </a:p>
          <a:p>
            <a:pPr>
              <a:lnSpc>
                <a:spcPct val="150000"/>
              </a:lnSpc>
              <a:buFont typeface="Arial" panose="020B0604020202020204" pitchFamily="34" charset="0"/>
              <a:buChar char="•"/>
            </a:pPr>
            <a:r>
              <a:rPr lang="en-PH" sz="1800" dirty="0">
                <a:solidFill>
                  <a:schemeClr val="tx1"/>
                </a:solidFill>
              </a:rPr>
              <a:t>State Machine Diagram </a:t>
            </a:r>
          </a:p>
          <a:p>
            <a:pPr>
              <a:lnSpc>
                <a:spcPct val="150000"/>
              </a:lnSpc>
              <a:buFont typeface="Arial" panose="020B0604020202020204" pitchFamily="34" charset="0"/>
              <a:buChar char="•"/>
            </a:pPr>
            <a:r>
              <a:rPr lang="en-PH" sz="1800" dirty="0">
                <a:solidFill>
                  <a:schemeClr val="tx1"/>
                </a:solidFill>
              </a:rPr>
              <a:t>Sequence Diagram</a:t>
            </a:r>
          </a:p>
          <a:p>
            <a:pPr>
              <a:lnSpc>
                <a:spcPct val="150000"/>
              </a:lnSpc>
              <a:buFont typeface="Arial" panose="020B0604020202020204" pitchFamily="34" charset="0"/>
              <a:buChar char="•"/>
            </a:pPr>
            <a:r>
              <a:rPr lang="en-PH" sz="1800" dirty="0">
                <a:solidFill>
                  <a:schemeClr val="tx1"/>
                </a:solidFill>
              </a:rPr>
              <a:t>Communication Diagram </a:t>
            </a:r>
          </a:p>
        </p:txBody>
      </p:sp>
      <p:sp>
        <p:nvSpPr>
          <p:cNvPr id="4" name="TextBox 3">
            <a:extLst>
              <a:ext uri="{FF2B5EF4-FFF2-40B4-BE49-F238E27FC236}">
                <a16:creationId xmlns:a16="http://schemas.microsoft.com/office/drawing/2014/main" id="{48F313CB-7DC2-4187-95DD-88531A6AC871}"/>
              </a:ext>
            </a:extLst>
          </p:cNvPr>
          <p:cNvSpPr txBox="1"/>
          <p:nvPr/>
        </p:nvSpPr>
        <p:spPr>
          <a:xfrm>
            <a:off x="4217432" y="200507"/>
            <a:ext cx="6593472" cy="923330"/>
          </a:xfrm>
          <a:prstGeom prst="rect">
            <a:avLst/>
          </a:prstGeom>
          <a:noFill/>
        </p:spPr>
        <p:txBody>
          <a:bodyPr wrap="none" rtlCol="0">
            <a:spAutoFit/>
          </a:bodyPr>
          <a:lstStyle/>
          <a:p>
            <a:r>
              <a:rPr lang="en-PH" sz="3600" b="1" dirty="0"/>
              <a:t>Escalation Management Module</a:t>
            </a:r>
          </a:p>
          <a:p>
            <a:endParaRPr lang="en-PH" dirty="0"/>
          </a:p>
        </p:txBody>
      </p:sp>
      <p:sp>
        <p:nvSpPr>
          <p:cNvPr id="5" name="Content Placeholder 2">
            <a:extLst>
              <a:ext uri="{FF2B5EF4-FFF2-40B4-BE49-F238E27FC236}">
                <a16:creationId xmlns:a16="http://schemas.microsoft.com/office/drawing/2014/main" id="{B150DC18-1F1E-4467-9303-5F70A3027D58}"/>
              </a:ext>
            </a:extLst>
          </p:cNvPr>
          <p:cNvSpPr txBox="1">
            <a:spLocks/>
          </p:cNvSpPr>
          <p:nvPr/>
        </p:nvSpPr>
        <p:spPr>
          <a:xfrm>
            <a:off x="7944115" y="1340069"/>
            <a:ext cx="3234043" cy="3281365"/>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50000"/>
              </a:lnSpc>
              <a:buFont typeface="Arial" panose="020B0604020202020204" pitchFamily="34" charset="0"/>
              <a:buChar char="•"/>
            </a:pPr>
            <a:r>
              <a:rPr lang="en-PH" sz="1800" dirty="0">
                <a:solidFill>
                  <a:schemeClr val="tx1"/>
                </a:solidFill>
              </a:rPr>
              <a:t>Component Diagram </a:t>
            </a:r>
          </a:p>
          <a:p>
            <a:pPr>
              <a:lnSpc>
                <a:spcPct val="150000"/>
              </a:lnSpc>
              <a:buFont typeface="Arial" panose="020B0604020202020204" pitchFamily="34" charset="0"/>
              <a:buChar char="•"/>
            </a:pPr>
            <a:r>
              <a:rPr lang="en-PH" sz="1800" dirty="0">
                <a:solidFill>
                  <a:schemeClr val="tx1"/>
                </a:solidFill>
              </a:rPr>
              <a:t>Deployment Diagram</a:t>
            </a:r>
            <a:endParaRPr lang="en-PH" sz="3600" dirty="0">
              <a:solidFill>
                <a:schemeClr val="tx1"/>
              </a:solidFill>
            </a:endParaRPr>
          </a:p>
          <a:p>
            <a:pPr>
              <a:lnSpc>
                <a:spcPct val="150000"/>
              </a:lnSpc>
              <a:buFont typeface="Arial" panose="020B0604020202020204" pitchFamily="34" charset="0"/>
              <a:buChar char="•"/>
            </a:pPr>
            <a:r>
              <a:rPr lang="en-PH" sz="1800" dirty="0">
                <a:solidFill>
                  <a:schemeClr val="tx1"/>
                </a:solidFill>
              </a:rPr>
              <a:t>Entity Relationship Diagram </a:t>
            </a:r>
          </a:p>
          <a:p>
            <a:pPr>
              <a:lnSpc>
                <a:spcPct val="150000"/>
              </a:lnSpc>
              <a:buFont typeface="Arial" panose="020B0604020202020204" pitchFamily="34" charset="0"/>
              <a:buChar char="•"/>
            </a:pPr>
            <a:r>
              <a:rPr lang="en-PH" sz="1800" dirty="0">
                <a:solidFill>
                  <a:schemeClr val="tx1"/>
                </a:solidFill>
              </a:rPr>
              <a:t>Class Diagram </a:t>
            </a:r>
          </a:p>
          <a:p>
            <a:pPr>
              <a:lnSpc>
                <a:spcPct val="150000"/>
              </a:lnSpc>
              <a:buFont typeface="Arial" panose="020B0604020202020204" pitchFamily="34" charset="0"/>
              <a:buChar char="•"/>
            </a:pPr>
            <a:r>
              <a:rPr lang="en-PH" sz="1800" dirty="0">
                <a:solidFill>
                  <a:schemeClr val="tx1"/>
                </a:solidFill>
              </a:rPr>
              <a:t>Object Diagram </a:t>
            </a:r>
          </a:p>
          <a:p>
            <a:pPr>
              <a:lnSpc>
                <a:spcPct val="150000"/>
              </a:lnSpc>
              <a:buFont typeface="Arial" panose="020B0604020202020204" pitchFamily="34" charset="0"/>
              <a:buChar char="•"/>
            </a:pPr>
            <a:r>
              <a:rPr lang="en-PH" sz="1800" dirty="0">
                <a:solidFill>
                  <a:schemeClr val="tx1"/>
                </a:solidFill>
              </a:rPr>
              <a:t>Interaction Overview Diagram</a:t>
            </a:r>
          </a:p>
        </p:txBody>
      </p:sp>
    </p:spTree>
    <p:extLst>
      <p:ext uri="{BB962C8B-B14F-4D97-AF65-F5344CB8AC3E}">
        <p14:creationId xmlns:p14="http://schemas.microsoft.com/office/powerpoint/2010/main" val="1752515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par>
                          <p:cTn id="49" fill="hold">
                            <p:stCondLst>
                              <p:cond delay="5000"/>
                            </p:stCondLst>
                            <p:childTnLst>
                              <p:par>
                                <p:cTn id="50" presetID="10" presetClass="entr" presetSubtype="0" fill="hold" nodeType="after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fade">
                                      <p:cBhvr>
                                        <p:cTn id="56" dur="500"/>
                                        <p:tgtEl>
                                          <p:spTgt spid="5">
                                            <p:txEl>
                                              <p:pRg st="1" end="1"/>
                                            </p:txEl>
                                          </p:spTgt>
                                        </p:tgtEl>
                                      </p:cBhvr>
                                    </p:animEffect>
                                  </p:childTnLst>
                                </p:cTn>
                              </p:par>
                            </p:childTnLst>
                          </p:cTn>
                        </p:par>
                        <p:par>
                          <p:cTn id="57" fill="hold">
                            <p:stCondLst>
                              <p:cond delay="6000"/>
                            </p:stCondLst>
                            <p:childTnLst>
                              <p:par>
                                <p:cTn id="58" presetID="10" presetClass="entr" presetSubtype="0" fill="hold" nodeType="afterEffect">
                                  <p:stCondLst>
                                    <p:cond delay="0"/>
                                  </p:stCondLst>
                                  <p:childTnLst>
                                    <p:set>
                                      <p:cBhvr>
                                        <p:cTn id="59" dur="1" fill="hold">
                                          <p:stCondLst>
                                            <p:cond delay="0"/>
                                          </p:stCondLst>
                                        </p:cTn>
                                        <p:tgtEl>
                                          <p:spTgt spid="5">
                                            <p:txEl>
                                              <p:pRg st="2" end="2"/>
                                            </p:txEl>
                                          </p:spTgt>
                                        </p:tgtEl>
                                        <p:attrNameLst>
                                          <p:attrName>style.visibility</p:attrName>
                                        </p:attrNameLst>
                                      </p:cBhvr>
                                      <p:to>
                                        <p:strVal val="visible"/>
                                      </p:to>
                                    </p:set>
                                    <p:animEffect transition="in" filter="fade">
                                      <p:cBhvr>
                                        <p:cTn id="60" dur="500"/>
                                        <p:tgtEl>
                                          <p:spTgt spid="5">
                                            <p:txEl>
                                              <p:pRg st="2" end="2"/>
                                            </p:txEl>
                                          </p:spTgt>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5">
                                            <p:txEl>
                                              <p:pRg st="3" end="3"/>
                                            </p:txEl>
                                          </p:spTgt>
                                        </p:tgtEl>
                                        <p:attrNameLst>
                                          <p:attrName>style.visibility</p:attrName>
                                        </p:attrNameLst>
                                      </p:cBhvr>
                                      <p:to>
                                        <p:strVal val="visible"/>
                                      </p:to>
                                    </p:set>
                                    <p:animEffect transition="in" filter="fade">
                                      <p:cBhvr>
                                        <p:cTn id="64" dur="500"/>
                                        <p:tgtEl>
                                          <p:spTgt spid="5">
                                            <p:txEl>
                                              <p:pRg st="3" end="3"/>
                                            </p:txEl>
                                          </p:spTgt>
                                        </p:tgtEl>
                                      </p:cBhvr>
                                    </p:animEffect>
                                  </p:childTnLst>
                                </p:cTn>
                              </p:par>
                            </p:childTnLst>
                          </p:cTn>
                        </p:par>
                        <p:par>
                          <p:cTn id="65" fill="hold">
                            <p:stCondLst>
                              <p:cond delay="7000"/>
                            </p:stCondLst>
                            <p:childTnLst>
                              <p:par>
                                <p:cTn id="66" presetID="10" presetClass="entr" presetSubtype="0" fill="hold" nodeType="after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4174-08FD-40E9-B3B1-E02418E71C8A}"/>
              </a:ext>
            </a:extLst>
          </p:cNvPr>
          <p:cNvSpPr>
            <a:spLocks noGrp="1"/>
          </p:cNvSpPr>
          <p:nvPr>
            <p:ph type="title"/>
          </p:nvPr>
        </p:nvSpPr>
        <p:spPr>
          <a:xfrm>
            <a:off x="0" y="1123837"/>
            <a:ext cx="3408218" cy="4601183"/>
          </a:xfrm>
        </p:spPr>
        <p:txBody>
          <a:bodyPr/>
          <a:lstStyle/>
          <a:p>
            <a:pPr algn="ctr"/>
            <a:r>
              <a:rPr lang="en-PH" b="1" dirty="0"/>
              <a:t>SYSTEMS OVERVIEW</a:t>
            </a:r>
          </a:p>
        </p:txBody>
      </p:sp>
      <p:sp>
        <p:nvSpPr>
          <p:cNvPr id="3" name="Content Placeholder 2">
            <a:extLst>
              <a:ext uri="{FF2B5EF4-FFF2-40B4-BE49-F238E27FC236}">
                <a16:creationId xmlns:a16="http://schemas.microsoft.com/office/drawing/2014/main" id="{EE904E71-1C3F-45DB-B1D7-9ACD22654D21}"/>
              </a:ext>
            </a:extLst>
          </p:cNvPr>
          <p:cNvSpPr>
            <a:spLocks noGrp="1"/>
          </p:cNvSpPr>
          <p:nvPr>
            <p:ph idx="1"/>
          </p:nvPr>
        </p:nvSpPr>
        <p:spPr>
          <a:xfrm>
            <a:off x="3919144" y="1298136"/>
            <a:ext cx="7802032" cy="3955508"/>
          </a:xfrm>
        </p:spPr>
        <p:txBody>
          <a:bodyPr>
            <a:normAutofit/>
          </a:bodyPr>
          <a:lstStyle/>
          <a:p>
            <a:pPr>
              <a:lnSpc>
                <a:spcPct val="150000"/>
              </a:lnSpc>
            </a:pPr>
            <a:r>
              <a:rPr lang="en-PH" b="1" dirty="0">
                <a:solidFill>
                  <a:schemeClr val="tx1"/>
                </a:solidFill>
              </a:rPr>
              <a:t>Receive: </a:t>
            </a:r>
            <a:r>
              <a:rPr lang="en-PH" dirty="0">
                <a:solidFill>
                  <a:schemeClr val="tx1"/>
                </a:solidFill>
              </a:rPr>
              <a:t>Unattended service tickets </a:t>
            </a:r>
            <a:endParaRPr lang="en-PH" b="1" dirty="0">
              <a:solidFill>
                <a:schemeClr val="tx1"/>
              </a:solidFill>
            </a:endParaRPr>
          </a:p>
          <a:p>
            <a:pPr>
              <a:lnSpc>
                <a:spcPct val="150000"/>
              </a:lnSpc>
            </a:pPr>
            <a:r>
              <a:rPr lang="en-PH" b="1" dirty="0">
                <a:solidFill>
                  <a:schemeClr val="tx1"/>
                </a:solidFill>
              </a:rPr>
              <a:t>Hierarchy Levels of Escalation</a:t>
            </a:r>
          </a:p>
          <a:p>
            <a:pPr lvl="1">
              <a:lnSpc>
                <a:spcPct val="150000"/>
              </a:lnSpc>
            </a:pPr>
            <a:r>
              <a:rPr lang="en-PH" sz="2000" dirty="0">
                <a:solidFill>
                  <a:schemeClr val="tx1"/>
                </a:solidFill>
              </a:rPr>
              <a:t>Level 1 – Supervisor  (SUP)</a:t>
            </a:r>
          </a:p>
          <a:p>
            <a:pPr lvl="1">
              <a:lnSpc>
                <a:spcPct val="150000"/>
              </a:lnSpc>
            </a:pPr>
            <a:r>
              <a:rPr lang="en-PH" sz="2000" dirty="0">
                <a:solidFill>
                  <a:schemeClr val="tx1"/>
                </a:solidFill>
              </a:rPr>
              <a:t>Level 2 – Department Manager (DM)</a:t>
            </a:r>
          </a:p>
          <a:p>
            <a:pPr lvl="1">
              <a:lnSpc>
                <a:spcPct val="150000"/>
              </a:lnSpc>
            </a:pPr>
            <a:r>
              <a:rPr lang="en-PH" sz="2000" dirty="0">
                <a:solidFill>
                  <a:schemeClr val="tx1"/>
                </a:solidFill>
              </a:rPr>
              <a:t>Level 3 – Resident Manager (RM)</a:t>
            </a:r>
          </a:p>
          <a:p>
            <a:pPr lvl="1">
              <a:lnSpc>
                <a:spcPct val="150000"/>
              </a:lnSpc>
            </a:pPr>
            <a:r>
              <a:rPr lang="en-PH" sz="2000" dirty="0">
                <a:solidFill>
                  <a:schemeClr val="tx1"/>
                </a:solidFill>
              </a:rPr>
              <a:t>Level 4 – General Manager (GM)</a:t>
            </a:r>
          </a:p>
        </p:txBody>
      </p:sp>
    </p:spTree>
    <p:extLst>
      <p:ext uri="{BB962C8B-B14F-4D97-AF65-F5344CB8AC3E}">
        <p14:creationId xmlns:p14="http://schemas.microsoft.com/office/powerpoint/2010/main" val="4022989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78EB-BB14-429F-9C71-7E1BBD5B8799}"/>
              </a:ext>
            </a:extLst>
          </p:cNvPr>
          <p:cNvSpPr>
            <a:spLocks noGrp="1"/>
          </p:cNvSpPr>
          <p:nvPr>
            <p:ph type="title"/>
          </p:nvPr>
        </p:nvSpPr>
        <p:spPr>
          <a:xfrm>
            <a:off x="0" y="1123837"/>
            <a:ext cx="3200401" cy="4601183"/>
          </a:xfrm>
        </p:spPr>
        <p:txBody>
          <a:bodyPr/>
          <a:lstStyle/>
          <a:p>
            <a:pPr algn="ctr"/>
            <a:r>
              <a:rPr lang="en-PH" b="1" dirty="0"/>
              <a:t>CONTEXT FLOW DIAGRAM</a:t>
            </a:r>
          </a:p>
        </p:txBody>
      </p:sp>
      <p:pic>
        <p:nvPicPr>
          <p:cNvPr id="6" name="Picture 5">
            <a:extLst>
              <a:ext uri="{FF2B5EF4-FFF2-40B4-BE49-F238E27FC236}">
                <a16:creationId xmlns:a16="http://schemas.microsoft.com/office/drawing/2014/main" id="{4694B5AD-6EDA-4EE0-8A8F-D5DD92B29EB8}"/>
              </a:ext>
            </a:extLst>
          </p:cNvPr>
          <p:cNvPicPr/>
          <p:nvPr/>
        </p:nvPicPr>
        <p:blipFill>
          <a:blip r:embed="rId3"/>
          <a:stretch>
            <a:fillRect/>
          </a:stretch>
        </p:blipFill>
        <p:spPr bwMode="auto">
          <a:xfrm>
            <a:off x="3200401" y="1123837"/>
            <a:ext cx="8991599" cy="4549681"/>
          </a:xfrm>
          <a:prstGeom prst="rect">
            <a:avLst/>
          </a:prstGeom>
          <a:noFill/>
          <a:ln>
            <a:noFill/>
          </a:ln>
        </p:spPr>
      </p:pic>
    </p:spTree>
    <p:extLst>
      <p:ext uri="{BB962C8B-B14F-4D97-AF65-F5344CB8AC3E}">
        <p14:creationId xmlns:p14="http://schemas.microsoft.com/office/powerpoint/2010/main" val="3571431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7E7-2C1B-49FA-9727-992899E324D4}"/>
              </a:ext>
            </a:extLst>
          </p:cNvPr>
          <p:cNvSpPr>
            <a:spLocks noGrp="1"/>
          </p:cNvSpPr>
          <p:nvPr>
            <p:ph type="title"/>
          </p:nvPr>
        </p:nvSpPr>
        <p:spPr>
          <a:xfrm>
            <a:off x="0" y="1514437"/>
            <a:ext cx="2743200" cy="1559840"/>
          </a:xfrm>
        </p:spPr>
        <p:txBody>
          <a:bodyPr/>
          <a:lstStyle/>
          <a:p>
            <a:pPr algn="ctr"/>
            <a:r>
              <a:rPr lang="en-PH" b="1" dirty="0"/>
              <a:t>DATA FLOW DIAGRAM</a:t>
            </a:r>
            <a:endParaRPr lang="en-PH"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BD7E4C9-D717-41EA-B7FE-525F027B3E1C}"/>
              </a:ext>
            </a:extLst>
          </p:cNvPr>
          <p:cNvPicPr/>
          <p:nvPr/>
        </p:nvPicPr>
        <p:blipFill>
          <a:blip r:embed="rId3"/>
          <a:stretch>
            <a:fillRect/>
          </a:stretch>
        </p:blipFill>
        <p:spPr>
          <a:xfrm>
            <a:off x="2743200" y="0"/>
            <a:ext cx="9448800" cy="6858000"/>
          </a:xfrm>
          <a:prstGeom prst="rect">
            <a:avLst/>
          </a:prstGeom>
        </p:spPr>
      </p:pic>
      <p:sp>
        <p:nvSpPr>
          <p:cNvPr id="3" name="Rectangle 2">
            <a:extLst>
              <a:ext uri="{FF2B5EF4-FFF2-40B4-BE49-F238E27FC236}">
                <a16:creationId xmlns:a16="http://schemas.microsoft.com/office/drawing/2014/main" id="{7C29E31C-5745-43C8-9C7C-4502237CADC0}"/>
              </a:ext>
            </a:extLst>
          </p:cNvPr>
          <p:cNvSpPr/>
          <p:nvPr/>
        </p:nvSpPr>
        <p:spPr>
          <a:xfrm>
            <a:off x="0" y="3654238"/>
            <a:ext cx="2743200" cy="523220"/>
          </a:xfrm>
          <a:prstGeom prst="rect">
            <a:avLst/>
          </a:prstGeom>
        </p:spPr>
        <p:txBody>
          <a:bodyPr wrap="square">
            <a:spAutoFit/>
          </a:bodyPr>
          <a:lstStyle/>
          <a:p>
            <a:pPr algn="ctr"/>
            <a:r>
              <a:rPr lang="en-PH" sz="2800" dirty="0">
                <a:solidFill>
                  <a:schemeClr val="bg1"/>
                </a:solidFill>
                <a:latin typeface="Arial" panose="020B0604020202020204" pitchFamily="34" charset="0"/>
                <a:cs typeface="Arial" panose="020B0604020202020204" pitchFamily="34" charset="0"/>
              </a:rPr>
              <a:t>(Level 0)</a:t>
            </a:r>
          </a:p>
        </p:txBody>
      </p:sp>
    </p:spTree>
    <p:extLst>
      <p:ext uri="{BB962C8B-B14F-4D97-AF65-F5344CB8AC3E}">
        <p14:creationId xmlns:p14="http://schemas.microsoft.com/office/powerpoint/2010/main" val="142922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BC4B5F-B03D-4ED7-BB06-5A1C38EEC3A0}"/>
              </a:ext>
            </a:extLst>
          </p:cNvPr>
          <p:cNvSpPr>
            <a:spLocks noGrp="1"/>
          </p:cNvSpPr>
          <p:nvPr>
            <p:ph type="title"/>
          </p:nvPr>
        </p:nvSpPr>
        <p:spPr>
          <a:xfrm>
            <a:off x="0" y="717452"/>
            <a:ext cx="3460655" cy="5190979"/>
          </a:xfrm>
        </p:spPr>
        <p:txBody>
          <a:bodyPr>
            <a:normAutofit/>
          </a:bodyPr>
          <a:lstStyle/>
          <a:p>
            <a:pPr algn="ctr"/>
            <a:r>
              <a:rPr lang="en-PH" b="1" dirty="0"/>
              <a:t>DATA FLOW DIAGRAM</a:t>
            </a:r>
            <a:br>
              <a:rPr lang="en-PH" b="1" dirty="0"/>
            </a:br>
            <a:br>
              <a:rPr lang="en-PH" b="1" dirty="0"/>
            </a:br>
            <a:r>
              <a:rPr lang="en-PH" sz="2800" dirty="0">
                <a:solidFill>
                  <a:schemeClr val="bg1"/>
                </a:solidFill>
              </a:rPr>
              <a:t>(Level 1 – Process 2)</a:t>
            </a:r>
            <a:br>
              <a:rPr lang="en-PH" sz="2800" dirty="0">
                <a:solidFill>
                  <a:schemeClr val="bg1"/>
                </a:solidFill>
              </a:rPr>
            </a:br>
            <a:br>
              <a:rPr lang="en-PH" sz="2800" dirty="0">
                <a:solidFill>
                  <a:schemeClr val="bg1"/>
                </a:solidFill>
              </a:rPr>
            </a:br>
            <a:br>
              <a:rPr lang="en-PH" sz="2800" dirty="0">
                <a:solidFill>
                  <a:schemeClr val="bg1"/>
                </a:solidFill>
              </a:rPr>
            </a:br>
            <a:br>
              <a:rPr lang="en-PH" sz="2800" dirty="0">
                <a:solidFill>
                  <a:schemeClr val="bg1"/>
                </a:solidFill>
              </a:rPr>
            </a:br>
            <a:br>
              <a:rPr lang="en-PH" sz="2800" dirty="0">
                <a:solidFill>
                  <a:schemeClr val="bg1"/>
                </a:solidFill>
              </a:rPr>
            </a:br>
            <a:br>
              <a:rPr lang="en-PH" sz="2800" dirty="0">
                <a:solidFill>
                  <a:schemeClr val="bg1"/>
                </a:solidFill>
              </a:rPr>
            </a:br>
            <a:r>
              <a:rPr lang="en-PH" sz="2800" dirty="0">
                <a:solidFill>
                  <a:schemeClr val="bg1"/>
                </a:solidFill>
              </a:rPr>
              <a:t>(Level 2 – Process 2.4)</a:t>
            </a:r>
            <a:br>
              <a:rPr lang="en-PH" sz="2800" dirty="0">
                <a:solidFill>
                  <a:schemeClr val="bg1"/>
                </a:solidFill>
              </a:rPr>
            </a:br>
            <a:br>
              <a:rPr lang="en-PH" sz="2800" dirty="0">
                <a:solidFill>
                  <a:schemeClr val="bg1"/>
                </a:solidFill>
              </a:rPr>
            </a:br>
            <a:endParaRPr lang="en-PH" dirty="0">
              <a:solidFill>
                <a:schemeClr val="bg1"/>
              </a:solidFill>
            </a:endParaRPr>
          </a:p>
        </p:txBody>
      </p:sp>
      <p:pic>
        <p:nvPicPr>
          <p:cNvPr id="5" name="Content Placeholder 4">
            <a:extLst>
              <a:ext uri="{FF2B5EF4-FFF2-40B4-BE49-F238E27FC236}">
                <a16:creationId xmlns:a16="http://schemas.microsoft.com/office/drawing/2014/main" id="{6CA926FD-0A24-41A0-A3E1-8A46651DE0C8}"/>
              </a:ext>
            </a:extLst>
          </p:cNvPr>
          <p:cNvPicPr>
            <a:picLocks noGrp="1"/>
          </p:cNvPicPr>
          <p:nvPr>
            <p:ph idx="1"/>
          </p:nvPr>
        </p:nvPicPr>
        <p:blipFill>
          <a:blip r:embed="rId3"/>
          <a:stretch>
            <a:fillRect/>
          </a:stretch>
        </p:blipFill>
        <p:spPr>
          <a:xfrm>
            <a:off x="3277772" y="876308"/>
            <a:ext cx="8914228" cy="2306550"/>
          </a:xfrm>
          <a:prstGeom prst="rect">
            <a:avLst/>
          </a:prstGeom>
          <a:ln>
            <a:solidFill>
              <a:schemeClr val="tx1"/>
            </a:solidFill>
          </a:ln>
        </p:spPr>
      </p:pic>
      <p:pic>
        <p:nvPicPr>
          <p:cNvPr id="3" name="Picture 2">
            <a:extLst>
              <a:ext uri="{FF2B5EF4-FFF2-40B4-BE49-F238E27FC236}">
                <a16:creationId xmlns:a16="http://schemas.microsoft.com/office/drawing/2014/main" id="{9173B534-543D-42D7-BA20-37E8E0C57FD2}"/>
              </a:ext>
            </a:extLst>
          </p:cNvPr>
          <p:cNvPicPr>
            <a:picLocks noChangeAspect="1"/>
          </p:cNvPicPr>
          <p:nvPr/>
        </p:nvPicPr>
        <p:blipFill>
          <a:blip r:embed="rId4"/>
          <a:stretch>
            <a:fillRect/>
          </a:stretch>
        </p:blipFill>
        <p:spPr>
          <a:xfrm>
            <a:off x="3277772" y="3516924"/>
            <a:ext cx="8914228" cy="2725573"/>
          </a:xfrm>
          <a:prstGeom prst="rect">
            <a:avLst/>
          </a:prstGeom>
          <a:ln>
            <a:solidFill>
              <a:schemeClr val="tx1"/>
            </a:solidFill>
          </a:ln>
        </p:spPr>
      </p:pic>
    </p:spTree>
    <p:extLst>
      <p:ext uri="{BB962C8B-B14F-4D97-AF65-F5344CB8AC3E}">
        <p14:creationId xmlns:p14="http://schemas.microsoft.com/office/powerpoint/2010/main" val="41334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7E7-2C1B-49FA-9727-992899E324D4}"/>
              </a:ext>
            </a:extLst>
          </p:cNvPr>
          <p:cNvSpPr>
            <a:spLocks noGrp="1"/>
          </p:cNvSpPr>
          <p:nvPr>
            <p:ph type="title"/>
          </p:nvPr>
        </p:nvSpPr>
        <p:spPr>
          <a:xfrm>
            <a:off x="0" y="1514437"/>
            <a:ext cx="2743200" cy="1559840"/>
          </a:xfrm>
        </p:spPr>
        <p:txBody>
          <a:bodyPr/>
          <a:lstStyle/>
          <a:p>
            <a:pPr algn="ctr"/>
            <a:r>
              <a:rPr lang="en-PH" b="1" dirty="0"/>
              <a:t>DATA FLOW DIAGRAM</a:t>
            </a:r>
            <a:endParaRPr lang="en-PH"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BD7E4C9-D717-41EA-B7FE-525F027B3E1C}"/>
              </a:ext>
            </a:extLst>
          </p:cNvPr>
          <p:cNvPicPr/>
          <p:nvPr/>
        </p:nvPicPr>
        <p:blipFill>
          <a:blip r:embed="rId3"/>
          <a:stretch>
            <a:fillRect/>
          </a:stretch>
        </p:blipFill>
        <p:spPr>
          <a:xfrm>
            <a:off x="2743200" y="0"/>
            <a:ext cx="9448800" cy="6858000"/>
          </a:xfrm>
          <a:prstGeom prst="rect">
            <a:avLst/>
          </a:prstGeom>
        </p:spPr>
      </p:pic>
      <p:sp>
        <p:nvSpPr>
          <p:cNvPr id="3" name="Rectangle 2">
            <a:extLst>
              <a:ext uri="{FF2B5EF4-FFF2-40B4-BE49-F238E27FC236}">
                <a16:creationId xmlns:a16="http://schemas.microsoft.com/office/drawing/2014/main" id="{7C29E31C-5745-43C8-9C7C-4502237CADC0}"/>
              </a:ext>
            </a:extLst>
          </p:cNvPr>
          <p:cNvSpPr/>
          <p:nvPr/>
        </p:nvSpPr>
        <p:spPr>
          <a:xfrm>
            <a:off x="0" y="3654238"/>
            <a:ext cx="2743200" cy="523220"/>
          </a:xfrm>
          <a:prstGeom prst="rect">
            <a:avLst/>
          </a:prstGeom>
        </p:spPr>
        <p:txBody>
          <a:bodyPr wrap="square">
            <a:spAutoFit/>
          </a:bodyPr>
          <a:lstStyle/>
          <a:p>
            <a:pPr algn="ctr"/>
            <a:r>
              <a:rPr lang="en-PH" sz="2800" dirty="0">
                <a:solidFill>
                  <a:schemeClr val="bg1"/>
                </a:solidFill>
                <a:latin typeface="Arial" panose="020B0604020202020204" pitchFamily="34" charset="0"/>
                <a:cs typeface="Arial" panose="020B0604020202020204" pitchFamily="34" charset="0"/>
              </a:rPr>
              <a:t>(Level 0)</a:t>
            </a:r>
          </a:p>
        </p:txBody>
      </p:sp>
    </p:spTree>
    <p:extLst>
      <p:ext uri="{BB962C8B-B14F-4D97-AF65-F5344CB8AC3E}">
        <p14:creationId xmlns:p14="http://schemas.microsoft.com/office/powerpoint/2010/main" val="3565238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4DB2-56B6-4496-96F2-58B951911295}"/>
              </a:ext>
            </a:extLst>
          </p:cNvPr>
          <p:cNvSpPr>
            <a:spLocks noGrp="1"/>
          </p:cNvSpPr>
          <p:nvPr>
            <p:ph type="title"/>
          </p:nvPr>
        </p:nvSpPr>
        <p:spPr>
          <a:xfrm>
            <a:off x="-1" y="730414"/>
            <a:ext cx="3200401" cy="2233503"/>
          </a:xfrm>
        </p:spPr>
        <p:txBody>
          <a:bodyPr/>
          <a:lstStyle/>
          <a:p>
            <a:pPr algn="ctr"/>
            <a:r>
              <a:rPr lang="en-PH" b="1" dirty="0"/>
              <a:t>DATA FLOW DIAGRAM</a:t>
            </a:r>
            <a:endParaRPr lang="en-PH" dirty="0">
              <a:solidFill>
                <a:schemeClr val="bg1"/>
              </a:solidFill>
            </a:endParaRPr>
          </a:p>
        </p:txBody>
      </p:sp>
      <p:pic>
        <p:nvPicPr>
          <p:cNvPr id="4" name="Picture 3">
            <a:extLst>
              <a:ext uri="{FF2B5EF4-FFF2-40B4-BE49-F238E27FC236}">
                <a16:creationId xmlns:a16="http://schemas.microsoft.com/office/drawing/2014/main" id="{9BACBA31-4F4E-4ACD-BAFB-1E5E6389BEF9}"/>
              </a:ext>
            </a:extLst>
          </p:cNvPr>
          <p:cNvPicPr/>
          <p:nvPr/>
        </p:nvPicPr>
        <p:blipFill>
          <a:blip r:embed="rId3"/>
          <a:stretch>
            <a:fillRect/>
          </a:stretch>
        </p:blipFill>
        <p:spPr>
          <a:xfrm>
            <a:off x="3200400" y="1820717"/>
            <a:ext cx="8943340" cy="2286399"/>
          </a:xfrm>
          <a:prstGeom prst="rect">
            <a:avLst/>
          </a:prstGeom>
          <a:ln w="28575">
            <a:solidFill>
              <a:schemeClr val="tx1"/>
            </a:solidFill>
          </a:ln>
        </p:spPr>
      </p:pic>
      <p:sp>
        <p:nvSpPr>
          <p:cNvPr id="8" name="Title 1">
            <a:extLst>
              <a:ext uri="{FF2B5EF4-FFF2-40B4-BE49-F238E27FC236}">
                <a16:creationId xmlns:a16="http://schemas.microsoft.com/office/drawing/2014/main" id="{857D4804-597F-4876-909D-0950F36CA3B1}"/>
              </a:ext>
            </a:extLst>
          </p:cNvPr>
          <p:cNvSpPr txBox="1">
            <a:spLocks/>
          </p:cNvSpPr>
          <p:nvPr/>
        </p:nvSpPr>
        <p:spPr>
          <a:xfrm>
            <a:off x="0" y="2488686"/>
            <a:ext cx="3200401" cy="1139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PH" sz="2800" dirty="0">
                <a:solidFill>
                  <a:schemeClr val="bg1"/>
                </a:solidFill>
              </a:rPr>
              <a:t>(Level 1 – Process 3)</a:t>
            </a:r>
            <a:endParaRPr lang="en-PH" dirty="0">
              <a:solidFill>
                <a:schemeClr val="bg1"/>
              </a:solidFill>
            </a:endParaRPr>
          </a:p>
        </p:txBody>
      </p:sp>
    </p:spTree>
    <p:extLst>
      <p:ext uri="{BB962C8B-B14F-4D97-AF65-F5344CB8AC3E}">
        <p14:creationId xmlns:p14="http://schemas.microsoft.com/office/powerpoint/2010/main" val="1488819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7E7-2C1B-49FA-9727-992899E324D4}"/>
              </a:ext>
            </a:extLst>
          </p:cNvPr>
          <p:cNvSpPr>
            <a:spLocks noGrp="1"/>
          </p:cNvSpPr>
          <p:nvPr>
            <p:ph type="title"/>
          </p:nvPr>
        </p:nvSpPr>
        <p:spPr>
          <a:xfrm>
            <a:off x="0" y="1514436"/>
            <a:ext cx="2743200" cy="3705755"/>
          </a:xfrm>
        </p:spPr>
        <p:txBody>
          <a:bodyPr/>
          <a:lstStyle/>
          <a:p>
            <a:pPr algn="ctr"/>
            <a:r>
              <a:rPr lang="en-PH" b="1" dirty="0"/>
              <a:t>DATA FLOW DIAGRAM</a:t>
            </a:r>
            <a:br>
              <a:rPr lang="en-PH" dirty="0"/>
            </a:br>
            <a:br>
              <a:rPr lang="en-PH" dirty="0"/>
            </a:br>
            <a:r>
              <a:rPr lang="en-PH" dirty="0"/>
              <a:t>(</a:t>
            </a:r>
            <a:r>
              <a:rPr lang="en-PH" sz="2800" dirty="0">
                <a:solidFill>
                  <a:schemeClr val="bg1"/>
                </a:solidFill>
                <a:latin typeface="Arial" panose="020B0604020202020204" pitchFamily="34" charset="0"/>
                <a:cs typeface="Arial" panose="020B0604020202020204" pitchFamily="34" charset="0"/>
              </a:rPr>
              <a:t>Level 0)</a:t>
            </a:r>
            <a:endParaRPr lang="en-PH"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BD7E4C9-D717-41EA-B7FE-525F027B3E1C}"/>
              </a:ext>
            </a:extLst>
          </p:cNvPr>
          <p:cNvPicPr/>
          <p:nvPr/>
        </p:nvPicPr>
        <p:blipFill>
          <a:blip r:embed="rId3"/>
          <a:stretch>
            <a:fillRect/>
          </a:stretch>
        </p:blipFill>
        <p:spPr>
          <a:xfrm>
            <a:off x="2743200" y="0"/>
            <a:ext cx="9448800" cy="6858000"/>
          </a:xfrm>
          <a:prstGeom prst="rect">
            <a:avLst/>
          </a:prstGeom>
        </p:spPr>
      </p:pic>
    </p:spTree>
    <p:extLst>
      <p:ext uri="{BB962C8B-B14F-4D97-AF65-F5344CB8AC3E}">
        <p14:creationId xmlns:p14="http://schemas.microsoft.com/office/powerpoint/2010/main" val="48587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BC4B5F-B03D-4ED7-BB06-5A1C38EEC3A0}"/>
              </a:ext>
            </a:extLst>
          </p:cNvPr>
          <p:cNvSpPr>
            <a:spLocks noGrp="1"/>
          </p:cNvSpPr>
          <p:nvPr>
            <p:ph type="title"/>
          </p:nvPr>
        </p:nvSpPr>
        <p:spPr>
          <a:xfrm>
            <a:off x="0" y="1514436"/>
            <a:ext cx="3438144" cy="3705755"/>
          </a:xfrm>
        </p:spPr>
        <p:txBody>
          <a:bodyPr/>
          <a:lstStyle/>
          <a:p>
            <a:pPr algn="ctr"/>
            <a:r>
              <a:rPr lang="en-PH" b="1" dirty="0"/>
              <a:t>DATA FLOW DIAGRAM</a:t>
            </a:r>
            <a:br>
              <a:rPr lang="en-PH" dirty="0"/>
            </a:br>
            <a:br>
              <a:rPr lang="en-PH" dirty="0"/>
            </a:br>
            <a:r>
              <a:rPr lang="en-PH" sz="2800" dirty="0"/>
              <a:t>(</a:t>
            </a:r>
            <a:r>
              <a:rPr lang="en-PH" sz="2800" dirty="0">
                <a:solidFill>
                  <a:schemeClr val="bg1"/>
                </a:solidFill>
              </a:rPr>
              <a:t>Level 1 – Process 6)</a:t>
            </a:r>
            <a:endParaRPr lang="en-PH" dirty="0">
              <a:solidFill>
                <a:schemeClr val="bg1"/>
              </a:solidFill>
            </a:endParaRPr>
          </a:p>
        </p:txBody>
      </p:sp>
      <p:pic>
        <p:nvPicPr>
          <p:cNvPr id="6" name="Picture 5">
            <a:extLst>
              <a:ext uri="{FF2B5EF4-FFF2-40B4-BE49-F238E27FC236}">
                <a16:creationId xmlns:a16="http://schemas.microsoft.com/office/drawing/2014/main" id="{F2BAEF4A-AF6D-4AF6-9651-730A5CCAB972}"/>
              </a:ext>
            </a:extLst>
          </p:cNvPr>
          <p:cNvPicPr/>
          <p:nvPr/>
        </p:nvPicPr>
        <p:blipFill>
          <a:blip r:embed="rId3"/>
          <a:stretch>
            <a:fillRect/>
          </a:stretch>
        </p:blipFill>
        <p:spPr>
          <a:xfrm>
            <a:off x="3209365" y="2337028"/>
            <a:ext cx="8982635" cy="2060569"/>
          </a:xfrm>
          <a:prstGeom prst="rect">
            <a:avLst/>
          </a:prstGeom>
        </p:spPr>
      </p:pic>
    </p:spTree>
    <p:extLst>
      <p:ext uri="{BB962C8B-B14F-4D97-AF65-F5344CB8AC3E}">
        <p14:creationId xmlns:p14="http://schemas.microsoft.com/office/powerpoint/2010/main" val="70538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EE87-F032-4ACB-99E1-F89F448C2BAB}"/>
              </a:ext>
            </a:extLst>
          </p:cNvPr>
          <p:cNvSpPr>
            <a:spLocks noGrp="1"/>
          </p:cNvSpPr>
          <p:nvPr>
            <p:ph type="title"/>
          </p:nvPr>
        </p:nvSpPr>
        <p:spPr>
          <a:xfrm>
            <a:off x="1" y="1140939"/>
            <a:ext cx="2860182" cy="4601183"/>
          </a:xfrm>
        </p:spPr>
        <p:txBody>
          <a:bodyPr/>
          <a:lstStyle/>
          <a:p>
            <a:pPr algn="ctr"/>
            <a:r>
              <a:rPr lang="en-PH" b="1" dirty="0"/>
              <a:t>USE CASE DIAGRAM</a:t>
            </a:r>
          </a:p>
        </p:txBody>
      </p:sp>
      <p:pic>
        <p:nvPicPr>
          <p:cNvPr id="4" name="Picture 3">
            <a:extLst>
              <a:ext uri="{FF2B5EF4-FFF2-40B4-BE49-F238E27FC236}">
                <a16:creationId xmlns:a16="http://schemas.microsoft.com/office/drawing/2014/main" id="{C2CF53DF-7A05-4D9D-8A24-D3F04F513CC5}"/>
              </a:ext>
            </a:extLst>
          </p:cNvPr>
          <p:cNvPicPr/>
          <p:nvPr/>
        </p:nvPicPr>
        <p:blipFill>
          <a:blip r:embed="rId3"/>
          <a:stretch>
            <a:fillRect/>
          </a:stretch>
        </p:blipFill>
        <p:spPr bwMode="auto">
          <a:xfrm>
            <a:off x="2860182" y="753035"/>
            <a:ext cx="9331818" cy="5468471"/>
          </a:xfrm>
          <a:prstGeom prst="rect">
            <a:avLst/>
          </a:prstGeom>
          <a:noFill/>
          <a:ln>
            <a:noFill/>
          </a:ln>
        </p:spPr>
      </p:pic>
    </p:spTree>
    <p:extLst>
      <p:ext uri="{BB962C8B-B14F-4D97-AF65-F5344CB8AC3E}">
        <p14:creationId xmlns:p14="http://schemas.microsoft.com/office/powerpoint/2010/main" val="1810751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1D48-6F80-49DD-B56F-CFB1E1BD0CBD}"/>
              </a:ext>
            </a:extLst>
          </p:cNvPr>
          <p:cNvSpPr>
            <a:spLocks noGrp="1"/>
          </p:cNvSpPr>
          <p:nvPr>
            <p:ph type="title"/>
          </p:nvPr>
        </p:nvSpPr>
        <p:spPr/>
        <p:txBody>
          <a:bodyPr/>
          <a:lstStyle/>
          <a:p>
            <a:r>
              <a:rPr lang="en-PH" b="1" dirty="0"/>
              <a:t>OVERVIEW</a:t>
            </a:r>
          </a:p>
        </p:txBody>
      </p:sp>
      <p:sp>
        <p:nvSpPr>
          <p:cNvPr id="3" name="Content Placeholder 2">
            <a:extLst>
              <a:ext uri="{FF2B5EF4-FFF2-40B4-BE49-F238E27FC236}">
                <a16:creationId xmlns:a16="http://schemas.microsoft.com/office/drawing/2014/main" id="{A414ECA4-9316-4F43-8C7E-EC781BC45089}"/>
              </a:ext>
            </a:extLst>
          </p:cNvPr>
          <p:cNvSpPr>
            <a:spLocks noGrp="1"/>
          </p:cNvSpPr>
          <p:nvPr>
            <p:ph idx="1"/>
          </p:nvPr>
        </p:nvSpPr>
        <p:spPr>
          <a:xfrm>
            <a:off x="3869268" y="245660"/>
            <a:ext cx="7315200" cy="5739088"/>
          </a:xfrm>
        </p:spPr>
        <p:txBody>
          <a:bodyPr>
            <a:normAutofit/>
          </a:bodyPr>
          <a:lstStyle/>
          <a:p>
            <a:pPr marL="514350" indent="-514350">
              <a:lnSpc>
                <a:spcPct val="200000"/>
              </a:lnSpc>
              <a:buFont typeface="+mj-lt"/>
              <a:buAutoNum type="romanUcPeriod"/>
            </a:pPr>
            <a:r>
              <a:rPr lang="en-PH" b="1" dirty="0">
                <a:solidFill>
                  <a:schemeClr val="tx1"/>
                </a:solidFill>
              </a:rPr>
              <a:t>Introduction</a:t>
            </a:r>
          </a:p>
          <a:p>
            <a:pPr marL="514350" indent="-514350">
              <a:lnSpc>
                <a:spcPct val="200000"/>
              </a:lnSpc>
              <a:buFont typeface="+mj-lt"/>
              <a:buAutoNum type="romanUcPeriod"/>
            </a:pPr>
            <a:r>
              <a:rPr lang="en-PH" b="1" dirty="0">
                <a:solidFill>
                  <a:schemeClr val="tx1"/>
                </a:solidFill>
              </a:rPr>
              <a:t>Objectives</a:t>
            </a:r>
          </a:p>
          <a:p>
            <a:pPr marL="514350" indent="-514350">
              <a:lnSpc>
                <a:spcPct val="200000"/>
              </a:lnSpc>
              <a:buFont typeface="+mj-lt"/>
              <a:buAutoNum type="romanUcPeriod"/>
            </a:pPr>
            <a:r>
              <a:rPr lang="en-PH" b="1" dirty="0">
                <a:solidFill>
                  <a:schemeClr val="tx1"/>
                </a:solidFill>
              </a:rPr>
              <a:t>Related Systems</a:t>
            </a:r>
          </a:p>
          <a:p>
            <a:pPr marL="514350" indent="-514350">
              <a:lnSpc>
                <a:spcPct val="200000"/>
              </a:lnSpc>
              <a:buFont typeface="+mj-lt"/>
              <a:buAutoNum type="romanUcPeriod"/>
            </a:pPr>
            <a:r>
              <a:rPr lang="en-PH" b="1" dirty="0">
                <a:solidFill>
                  <a:schemeClr val="tx1"/>
                </a:solidFill>
              </a:rPr>
              <a:t>Comparison of Existing and Proposed System</a:t>
            </a:r>
          </a:p>
          <a:p>
            <a:pPr marL="514350" indent="-514350">
              <a:lnSpc>
                <a:spcPct val="200000"/>
              </a:lnSpc>
              <a:buFont typeface="+mj-lt"/>
              <a:buAutoNum type="romanUcPeriod"/>
            </a:pPr>
            <a:r>
              <a:rPr lang="en-PH" b="1" dirty="0">
                <a:solidFill>
                  <a:schemeClr val="tx1"/>
                </a:solidFill>
              </a:rPr>
              <a:t>Proposed System (Diagrams)</a:t>
            </a:r>
          </a:p>
          <a:p>
            <a:pPr lvl="1">
              <a:lnSpc>
                <a:spcPct val="200000"/>
              </a:lnSpc>
              <a:buFont typeface="Arial" panose="020B0604020202020204" pitchFamily="34" charset="0"/>
              <a:buChar char="•"/>
            </a:pPr>
            <a:r>
              <a:rPr lang="en-PH" b="1" dirty="0">
                <a:solidFill>
                  <a:schemeClr val="tx1"/>
                </a:solidFill>
              </a:rPr>
              <a:t>Proposed Systems Overview</a:t>
            </a:r>
          </a:p>
          <a:p>
            <a:pPr lvl="1">
              <a:lnSpc>
                <a:spcPct val="200000"/>
              </a:lnSpc>
              <a:buFont typeface="Arial" panose="020B0604020202020204" pitchFamily="34" charset="0"/>
              <a:buChar char="•"/>
            </a:pPr>
            <a:r>
              <a:rPr lang="en-PH" b="1" dirty="0">
                <a:solidFill>
                  <a:schemeClr val="tx1"/>
                </a:solidFill>
              </a:rPr>
              <a:t>Graphical Representation</a:t>
            </a:r>
          </a:p>
        </p:txBody>
      </p:sp>
    </p:spTree>
    <p:extLst>
      <p:ext uri="{BB962C8B-B14F-4D97-AF65-F5344CB8AC3E}">
        <p14:creationId xmlns:p14="http://schemas.microsoft.com/office/powerpoint/2010/main" val="8841642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D8AF-10DC-41C6-A539-811DBC734808}"/>
              </a:ext>
            </a:extLst>
          </p:cNvPr>
          <p:cNvSpPr>
            <a:spLocks noGrp="1"/>
          </p:cNvSpPr>
          <p:nvPr>
            <p:ph type="title"/>
          </p:nvPr>
        </p:nvSpPr>
        <p:spPr>
          <a:xfrm>
            <a:off x="-1" y="1123835"/>
            <a:ext cx="2967487" cy="4601183"/>
          </a:xfrm>
        </p:spPr>
        <p:txBody>
          <a:bodyPr>
            <a:normAutofit/>
          </a:bodyPr>
          <a:lstStyle/>
          <a:p>
            <a:pPr algn="ctr"/>
            <a:r>
              <a:rPr lang="en-PH" b="1" dirty="0"/>
              <a:t>PACKAGE DIAGRAM</a:t>
            </a:r>
          </a:p>
        </p:txBody>
      </p:sp>
      <p:pic>
        <p:nvPicPr>
          <p:cNvPr id="8" name="Content Placeholder 7">
            <a:extLst>
              <a:ext uri="{FF2B5EF4-FFF2-40B4-BE49-F238E27FC236}">
                <a16:creationId xmlns:a16="http://schemas.microsoft.com/office/drawing/2014/main" id="{BD47D551-2EF1-4110-B1BD-4B528AAAE420}"/>
              </a:ext>
            </a:extLst>
          </p:cNvPr>
          <p:cNvPicPr>
            <a:picLocks noGrp="1" noChangeAspect="1"/>
          </p:cNvPicPr>
          <p:nvPr>
            <p:ph idx="1"/>
          </p:nvPr>
        </p:nvPicPr>
        <p:blipFill>
          <a:blip r:embed="rId3"/>
          <a:stretch>
            <a:fillRect/>
          </a:stretch>
        </p:blipFill>
        <p:spPr>
          <a:xfrm>
            <a:off x="3228658" y="422172"/>
            <a:ext cx="8963342" cy="6004508"/>
          </a:xfrm>
        </p:spPr>
      </p:pic>
    </p:spTree>
    <p:extLst>
      <p:ext uri="{BB962C8B-B14F-4D97-AF65-F5344CB8AC3E}">
        <p14:creationId xmlns:p14="http://schemas.microsoft.com/office/powerpoint/2010/main" val="2993949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7514-D6A1-42EC-871F-7AB0593730E6}"/>
              </a:ext>
            </a:extLst>
          </p:cNvPr>
          <p:cNvSpPr>
            <a:spLocks noGrp="1"/>
          </p:cNvSpPr>
          <p:nvPr>
            <p:ph type="title"/>
          </p:nvPr>
        </p:nvSpPr>
        <p:spPr>
          <a:xfrm>
            <a:off x="-49875" y="1128409"/>
            <a:ext cx="3491345" cy="4601183"/>
          </a:xfrm>
        </p:spPr>
        <p:txBody>
          <a:bodyPr/>
          <a:lstStyle/>
          <a:p>
            <a:pPr algn="ctr"/>
            <a:r>
              <a:rPr lang="en-PH" b="1" dirty="0"/>
              <a:t>ACTIVITY DIAGRAM</a:t>
            </a:r>
            <a:br>
              <a:rPr lang="en-PH" dirty="0"/>
            </a:br>
            <a:br>
              <a:rPr lang="en-PH" dirty="0"/>
            </a:br>
            <a:r>
              <a:rPr lang="en-PH" sz="2800" dirty="0">
                <a:solidFill>
                  <a:schemeClr val="bg1"/>
                </a:solidFill>
              </a:rPr>
              <a:t>(Service Recovery and Report System – Higher level Employee )</a:t>
            </a:r>
            <a:br>
              <a:rPr lang="en-PH" sz="2800" dirty="0"/>
            </a:br>
            <a:endParaRPr lang="en-PH" sz="2800" dirty="0"/>
          </a:p>
        </p:txBody>
      </p:sp>
      <p:pic>
        <p:nvPicPr>
          <p:cNvPr id="5" name="Picture 4">
            <a:extLst>
              <a:ext uri="{FF2B5EF4-FFF2-40B4-BE49-F238E27FC236}">
                <a16:creationId xmlns:a16="http://schemas.microsoft.com/office/drawing/2014/main" id="{8F219F1D-7D15-42BC-B209-7E9BCA165CFC}"/>
              </a:ext>
            </a:extLst>
          </p:cNvPr>
          <p:cNvPicPr>
            <a:picLocks noChangeAspect="1"/>
          </p:cNvPicPr>
          <p:nvPr/>
        </p:nvPicPr>
        <p:blipFill>
          <a:blip r:embed="rId3"/>
          <a:stretch>
            <a:fillRect/>
          </a:stretch>
        </p:blipFill>
        <p:spPr bwMode="auto">
          <a:xfrm>
            <a:off x="5331125" y="1"/>
            <a:ext cx="4554747" cy="6858000"/>
          </a:xfrm>
          <a:prstGeom prst="rect">
            <a:avLst/>
          </a:prstGeom>
          <a:noFill/>
          <a:ln>
            <a:noFill/>
          </a:ln>
        </p:spPr>
      </p:pic>
    </p:spTree>
    <p:extLst>
      <p:ext uri="{BB962C8B-B14F-4D97-AF65-F5344CB8AC3E}">
        <p14:creationId xmlns:p14="http://schemas.microsoft.com/office/powerpoint/2010/main" val="2318606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7514-D6A1-42EC-871F-7AB0593730E6}"/>
              </a:ext>
            </a:extLst>
          </p:cNvPr>
          <p:cNvSpPr>
            <a:spLocks noGrp="1"/>
          </p:cNvSpPr>
          <p:nvPr>
            <p:ph type="title"/>
          </p:nvPr>
        </p:nvSpPr>
        <p:spPr>
          <a:xfrm>
            <a:off x="0" y="1123837"/>
            <a:ext cx="3391593" cy="4601183"/>
          </a:xfrm>
        </p:spPr>
        <p:txBody>
          <a:bodyPr/>
          <a:lstStyle/>
          <a:p>
            <a:pPr algn="ctr"/>
            <a:r>
              <a:rPr lang="en-PH" b="1" dirty="0"/>
              <a:t>ACTIVITY DIAGRAM</a:t>
            </a:r>
            <a:br>
              <a:rPr lang="en-PH" dirty="0"/>
            </a:br>
            <a:br>
              <a:rPr lang="en-PH" dirty="0">
                <a:solidFill>
                  <a:schemeClr val="bg1"/>
                </a:solidFill>
              </a:rPr>
            </a:br>
            <a:r>
              <a:rPr lang="en-PH" sz="2800" dirty="0">
                <a:solidFill>
                  <a:schemeClr val="bg1"/>
                </a:solidFill>
              </a:rPr>
              <a:t>(Generation of Escalation Report)</a:t>
            </a:r>
            <a:br>
              <a:rPr lang="en-PH" dirty="0">
                <a:solidFill>
                  <a:schemeClr val="bg1"/>
                </a:solidFill>
              </a:rPr>
            </a:br>
            <a:endParaRPr lang="en-PH" dirty="0">
              <a:solidFill>
                <a:schemeClr val="bg1"/>
              </a:solidFill>
            </a:endParaRPr>
          </a:p>
        </p:txBody>
      </p:sp>
      <p:pic>
        <p:nvPicPr>
          <p:cNvPr id="11" name="Picture 10">
            <a:extLst>
              <a:ext uri="{FF2B5EF4-FFF2-40B4-BE49-F238E27FC236}">
                <a16:creationId xmlns:a16="http://schemas.microsoft.com/office/drawing/2014/main" id="{422F6460-C068-4A74-8EF2-784E5CAE8852}"/>
              </a:ext>
            </a:extLst>
          </p:cNvPr>
          <p:cNvPicPr>
            <a:picLocks noChangeAspect="1"/>
          </p:cNvPicPr>
          <p:nvPr/>
        </p:nvPicPr>
        <p:blipFill>
          <a:blip r:embed="rId3"/>
          <a:stretch>
            <a:fillRect/>
          </a:stretch>
        </p:blipFill>
        <p:spPr bwMode="auto">
          <a:xfrm>
            <a:off x="4243712" y="0"/>
            <a:ext cx="6416216" cy="6756901"/>
          </a:xfrm>
          <a:prstGeom prst="rect">
            <a:avLst/>
          </a:prstGeom>
          <a:noFill/>
          <a:ln>
            <a:noFill/>
          </a:ln>
        </p:spPr>
      </p:pic>
    </p:spTree>
    <p:extLst>
      <p:ext uri="{BB962C8B-B14F-4D97-AF65-F5344CB8AC3E}">
        <p14:creationId xmlns:p14="http://schemas.microsoft.com/office/powerpoint/2010/main" val="274434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6EB4-D2D4-4562-A6FA-6C8E144CEB08}"/>
              </a:ext>
            </a:extLst>
          </p:cNvPr>
          <p:cNvSpPr>
            <a:spLocks noGrp="1"/>
          </p:cNvSpPr>
          <p:nvPr>
            <p:ph type="title"/>
          </p:nvPr>
        </p:nvSpPr>
        <p:spPr>
          <a:xfrm>
            <a:off x="0" y="1123837"/>
            <a:ext cx="3374967" cy="4601183"/>
          </a:xfrm>
        </p:spPr>
        <p:txBody>
          <a:bodyPr/>
          <a:lstStyle/>
          <a:p>
            <a:pPr algn="ctr"/>
            <a:r>
              <a:rPr lang="en-PH" b="1" dirty="0"/>
              <a:t>STATE MACHINE DIAGRAM </a:t>
            </a:r>
          </a:p>
        </p:txBody>
      </p:sp>
      <p:pic>
        <p:nvPicPr>
          <p:cNvPr id="5" name="Content Placeholder 4">
            <a:extLst>
              <a:ext uri="{FF2B5EF4-FFF2-40B4-BE49-F238E27FC236}">
                <a16:creationId xmlns:a16="http://schemas.microsoft.com/office/drawing/2014/main" id="{DB3F3C23-AF50-4B77-ACD8-28473414A6DB}"/>
              </a:ext>
            </a:extLst>
          </p:cNvPr>
          <p:cNvPicPr>
            <a:picLocks noGrp="1" noChangeAspect="1"/>
          </p:cNvPicPr>
          <p:nvPr>
            <p:ph idx="1"/>
          </p:nvPr>
        </p:nvPicPr>
        <p:blipFill rotWithShape="1">
          <a:blip r:embed="rId3"/>
          <a:srcRect r="35329" b="11787"/>
          <a:stretch/>
        </p:blipFill>
        <p:spPr>
          <a:xfrm>
            <a:off x="4930588" y="0"/>
            <a:ext cx="5020235" cy="6858000"/>
          </a:xfrm>
        </p:spPr>
      </p:pic>
    </p:spTree>
    <p:extLst>
      <p:ext uri="{BB962C8B-B14F-4D97-AF65-F5344CB8AC3E}">
        <p14:creationId xmlns:p14="http://schemas.microsoft.com/office/powerpoint/2010/main" val="1568189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72F1-9439-48E5-B56D-181B0F452009}"/>
              </a:ext>
            </a:extLst>
          </p:cNvPr>
          <p:cNvSpPr>
            <a:spLocks noGrp="1"/>
          </p:cNvSpPr>
          <p:nvPr>
            <p:ph type="title"/>
          </p:nvPr>
        </p:nvSpPr>
        <p:spPr>
          <a:xfrm>
            <a:off x="0" y="1128408"/>
            <a:ext cx="2833854" cy="4601183"/>
          </a:xfrm>
        </p:spPr>
        <p:txBody>
          <a:bodyPr/>
          <a:lstStyle/>
          <a:p>
            <a:pPr algn="ctr"/>
            <a:r>
              <a:rPr lang="en-PH" b="1" dirty="0"/>
              <a:t>SEQUENCE DIAGRAM</a:t>
            </a:r>
          </a:p>
        </p:txBody>
      </p:sp>
      <p:pic>
        <p:nvPicPr>
          <p:cNvPr id="4" name="Picture 3">
            <a:extLst>
              <a:ext uri="{FF2B5EF4-FFF2-40B4-BE49-F238E27FC236}">
                <a16:creationId xmlns:a16="http://schemas.microsoft.com/office/drawing/2014/main" id="{C31D692E-BB9D-4C44-B3D4-BA2428D73559}"/>
              </a:ext>
            </a:extLst>
          </p:cNvPr>
          <p:cNvPicPr/>
          <p:nvPr/>
        </p:nvPicPr>
        <p:blipFill>
          <a:blip r:embed="rId3"/>
          <a:stretch>
            <a:fillRect/>
          </a:stretch>
        </p:blipFill>
        <p:spPr>
          <a:xfrm>
            <a:off x="2833854" y="0"/>
            <a:ext cx="9358146" cy="6857999"/>
          </a:xfrm>
          <a:prstGeom prst="rect">
            <a:avLst/>
          </a:prstGeom>
        </p:spPr>
      </p:pic>
    </p:spTree>
    <p:extLst>
      <p:ext uri="{BB962C8B-B14F-4D97-AF65-F5344CB8AC3E}">
        <p14:creationId xmlns:p14="http://schemas.microsoft.com/office/powerpoint/2010/main" val="166144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0924-ED3C-41A0-BC69-DA2CD1F88A2D}"/>
              </a:ext>
            </a:extLst>
          </p:cNvPr>
          <p:cNvSpPr>
            <a:spLocks noGrp="1"/>
          </p:cNvSpPr>
          <p:nvPr>
            <p:ph type="title"/>
          </p:nvPr>
        </p:nvSpPr>
        <p:spPr>
          <a:xfrm>
            <a:off x="-99754" y="1106177"/>
            <a:ext cx="3525874" cy="4601183"/>
          </a:xfrm>
        </p:spPr>
        <p:txBody>
          <a:bodyPr>
            <a:normAutofit/>
          </a:bodyPr>
          <a:lstStyle/>
          <a:p>
            <a:pPr algn="ctr"/>
            <a:r>
              <a:rPr lang="en-PH" sz="3200" b="1" dirty="0">
                <a:solidFill>
                  <a:schemeClr val="bg1"/>
                </a:solidFill>
              </a:rPr>
              <a:t>COMMUNICATION DIAGRAM</a:t>
            </a:r>
          </a:p>
        </p:txBody>
      </p:sp>
      <p:pic>
        <p:nvPicPr>
          <p:cNvPr id="5" name="Content Placeholder 4">
            <a:extLst>
              <a:ext uri="{FF2B5EF4-FFF2-40B4-BE49-F238E27FC236}">
                <a16:creationId xmlns:a16="http://schemas.microsoft.com/office/drawing/2014/main" id="{4DDB5F26-1AD6-4340-BD34-32857AA3E15E}"/>
              </a:ext>
            </a:extLst>
          </p:cNvPr>
          <p:cNvPicPr>
            <a:picLocks noGrp="1" noChangeAspect="1"/>
          </p:cNvPicPr>
          <p:nvPr>
            <p:ph idx="1"/>
          </p:nvPr>
        </p:nvPicPr>
        <p:blipFill>
          <a:blip r:embed="rId3"/>
          <a:stretch>
            <a:fillRect/>
          </a:stretch>
        </p:blipFill>
        <p:spPr>
          <a:xfrm>
            <a:off x="3376244" y="915992"/>
            <a:ext cx="8815755" cy="4981555"/>
          </a:xfrm>
        </p:spPr>
      </p:pic>
    </p:spTree>
    <p:extLst>
      <p:ext uri="{BB962C8B-B14F-4D97-AF65-F5344CB8AC3E}">
        <p14:creationId xmlns:p14="http://schemas.microsoft.com/office/powerpoint/2010/main" val="3519853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6F88-C5E3-4CB9-B10D-AD496E492514}"/>
              </a:ext>
            </a:extLst>
          </p:cNvPr>
          <p:cNvSpPr>
            <a:spLocks noGrp="1"/>
          </p:cNvSpPr>
          <p:nvPr>
            <p:ph type="title"/>
          </p:nvPr>
        </p:nvSpPr>
        <p:spPr>
          <a:xfrm>
            <a:off x="0" y="1132955"/>
            <a:ext cx="3230772" cy="4601183"/>
          </a:xfrm>
        </p:spPr>
        <p:txBody>
          <a:bodyPr/>
          <a:lstStyle/>
          <a:p>
            <a:pPr algn="ctr"/>
            <a:r>
              <a:rPr lang="en-PH" b="1" dirty="0"/>
              <a:t>COMPONENT DIAGRAM</a:t>
            </a:r>
          </a:p>
        </p:txBody>
      </p:sp>
      <p:pic>
        <p:nvPicPr>
          <p:cNvPr id="5" name="Content Placeholder 4">
            <a:extLst>
              <a:ext uri="{FF2B5EF4-FFF2-40B4-BE49-F238E27FC236}">
                <a16:creationId xmlns:a16="http://schemas.microsoft.com/office/drawing/2014/main" id="{979BF3FA-3763-4F18-8509-7F4F31931D7C}"/>
              </a:ext>
            </a:extLst>
          </p:cNvPr>
          <p:cNvPicPr>
            <a:picLocks noGrp="1" noChangeAspect="1"/>
          </p:cNvPicPr>
          <p:nvPr>
            <p:ph idx="1"/>
          </p:nvPr>
        </p:nvPicPr>
        <p:blipFill>
          <a:blip r:embed="rId3"/>
          <a:stretch>
            <a:fillRect/>
          </a:stretch>
        </p:blipFill>
        <p:spPr>
          <a:xfrm>
            <a:off x="3230772" y="1132955"/>
            <a:ext cx="8961228" cy="4592065"/>
          </a:xfrm>
        </p:spPr>
      </p:pic>
    </p:spTree>
    <p:extLst>
      <p:ext uri="{BB962C8B-B14F-4D97-AF65-F5344CB8AC3E}">
        <p14:creationId xmlns:p14="http://schemas.microsoft.com/office/powerpoint/2010/main" val="1871550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7C57-69AF-4059-8141-4084AEF4A488}"/>
              </a:ext>
            </a:extLst>
          </p:cNvPr>
          <p:cNvSpPr>
            <a:spLocks noGrp="1"/>
          </p:cNvSpPr>
          <p:nvPr>
            <p:ph type="title"/>
          </p:nvPr>
        </p:nvSpPr>
        <p:spPr>
          <a:xfrm>
            <a:off x="0" y="1101333"/>
            <a:ext cx="3402910" cy="4601183"/>
          </a:xfrm>
        </p:spPr>
        <p:txBody>
          <a:bodyPr/>
          <a:lstStyle/>
          <a:p>
            <a:pPr algn="ctr"/>
            <a:r>
              <a:rPr lang="en-PH" b="1" dirty="0"/>
              <a:t>DEPLOYMENT DIAGRAM</a:t>
            </a:r>
          </a:p>
        </p:txBody>
      </p:sp>
      <p:pic>
        <p:nvPicPr>
          <p:cNvPr id="5" name="Content Placeholder 4">
            <a:extLst>
              <a:ext uri="{FF2B5EF4-FFF2-40B4-BE49-F238E27FC236}">
                <a16:creationId xmlns:a16="http://schemas.microsoft.com/office/drawing/2014/main" id="{0ACFCA71-ADF7-486E-97F8-F6DB5F7AD349}"/>
              </a:ext>
            </a:extLst>
          </p:cNvPr>
          <p:cNvPicPr>
            <a:picLocks noGrp="1" noChangeAspect="1"/>
          </p:cNvPicPr>
          <p:nvPr>
            <p:ph idx="1"/>
          </p:nvPr>
        </p:nvPicPr>
        <p:blipFill>
          <a:blip r:embed="rId3"/>
          <a:stretch>
            <a:fillRect/>
          </a:stretch>
        </p:blipFill>
        <p:spPr>
          <a:xfrm>
            <a:off x="3402910" y="437555"/>
            <a:ext cx="8782541" cy="5928740"/>
          </a:xfrm>
        </p:spPr>
      </p:pic>
    </p:spTree>
    <p:extLst>
      <p:ext uri="{BB962C8B-B14F-4D97-AF65-F5344CB8AC3E}">
        <p14:creationId xmlns:p14="http://schemas.microsoft.com/office/powerpoint/2010/main" val="101235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AF1F-D311-45EA-B371-32B976DD3AF7}"/>
              </a:ext>
            </a:extLst>
          </p:cNvPr>
          <p:cNvSpPr>
            <a:spLocks noGrp="1"/>
          </p:cNvSpPr>
          <p:nvPr>
            <p:ph type="title"/>
          </p:nvPr>
        </p:nvSpPr>
        <p:spPr>
          <a:xfrm>
            <a:off x="1" y="1123837"/>
            <a:ext cx="2543695" cy="4601183"/>
          </a:xfrm>
        </p:spPr>
        <p:txBody>
          <a:bodyPr/>
          <a:lstStyle/>
          <a:p>
            <a:pPr algn="ctr"/>
            <a:r>
              <a:rPr lang="en-PH" b="1" dirty="0"/>
              <a:t>CLASS DIAGRAM</a:t>
            </a:r>
          </a:p>
        </p:txBody>
      </p:sp>
      <p:pic>
        <p:nvPicPr>
          <p:cNvPr id="5" name="Content Placeholder 4">
            <a:extLst>
              <a:ext uri="{FF2B5EF4-FFF2-40B4-BE49-F238E27FC236}">
                <a16:creationId xmlns:a16="http://schemas.microsoft.com/office/drawing/2014/main" id="{85992C5D-FC1F-4A2F-8F62-887C3C34D900}"/>
              </a:ext>
            </a:extLst>
          </p:cNvPr>
          <p:cNvPicPr>
            <a:picLocks noGrp="1" noChangeAspect="1"/>
          </p:cNvPicPr>
          <p:nvPr>
            <p:ph idx="1"/>
          </p:nvPr>
        </p:nvPicPr>
        <p:blipFill>
          <a:blip r:embed="rId3"/>
          <a:stretch>
            <a:fillRect/>
          </a:stretch>
        </p:blipFill>
        <p:spPr>
          <a:xfrm>
            <a:off x="2676698" y="241541"/>
            <a:ext cx="9531262" cy="6435306"/>
          </a:xfrm>
        </p:spPr>
      </p:pic>
    </p:spTree>
    <p:extLst>
      <p:ext uri="{BB962C8B-B14F-4D97-AF65-F5344CB8AC3E}">
        <p14:creationId xmlns:p14="http://schemas.microsoft.com/office/powerpoint/2010/main" val="338440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8C52-E80E-4FF7-919B-4E033DE2852F}"/>
              </a:ext>
            </a:extLst>
          </p:cNvPr>
          <p:cNvSpPr>
            <a:spLocks noGrp="1"/>
          </p:cNvSpPr>
          <p:nvPr>
            <p:ph type="title"/>
          </p:nvPr>
        </p:nvSpPr>
        <p:spPr>
          <a:xfrm>
            <a:off x="-27605" y="1123837"/>
            <a:ext cx="2674189" cy="4601183"/>
          </a:xfrm>
        </p:spPr>
        <p:txBody>
          <a:bodyPr/>
          <a:lstStyle/>
          <a:p>
            <a:pPr algn="ctr"/>
            <a:r>
              <a:rPr lang="en-PH" b="1" dirty="0"/>
              <a:t>OBJECT DIAGRAM</a:t>
            </a:r>
          </a:p>
        </p:txBody>
      </p:sp>
      <p:pic>
        <p:nvPicPr>
          <p:cNvPr id="5" name="Content Placeholder 4">
            <a:extLst>
              <a:ext uri="{FF2B5EF4-FFF2-40B4-BE49-F238E27FC236}">
                <a16:creationId xmlns:a16="http://schemas.microsoft.com/office/drawing/2014/main" id="{01864A24-76AD-4D34-B4F2-C445EE24F5D7}"/>
              </a:ext>
            </a:extLst>
          </p:cNvPr>
          <p:cNvPicPr>
            <a:picLocks noGrp="1" noChangeAspect="1"/>
          </p:cNvPicPr>
          <p:nvPr>
            <p:ph idx="1"/>
          </p:nvPr>
        </p:nvPicPr>
        <p:blipFill>
          <a:blip r:embed="rId3"/>
          <a:stretch>
            <a:fillRect/>
          </a:stretch>
        </p:blipFill>
        <p:spPr>
          <a:xfrm>
            <a:off x="2639683" y="743062"/>
            <a:ext cx="9557873" cy="5364441"/>
          </a:xfrm>
        </p:spPr>
      </p:pic>
    </p:spTree>
    <p:extLst>
      <p:ext uri="{BB962C8B-B14F-4D97-AF65-F5344CB8AC3E}">
        <p14:creationId xmlns:p14="http://schemas.microsoft.com/office/powerpoint/2010/main" val="2132743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5656-2521-4646-880E-E874E1503478}"/>
              </a:ext>
            </a:extLst>
          </p:cNvPr>
          <p:cNvSpPr>
            <a:spLocks noGrp="1"/>
          </p:cNvSpPr>
          <p:nvPr>
            <p:ph type="title"/>
          </p:nvPr>
        </p:nvSpPr>
        <p:spPr>
          <a:xfrm>
            <a:off x="0" y="1123837"/>
            <a:ext cx="3424844" cy="4601183"/>
          </a:xfrm>
        </p:spPr>
        <p:txBody>
          <a:bodyPr/>
          <a:lstStyle/>
          <a:p>
            <a:pPr algn="ctr"/>
            <a:r>
              <a:rPr lang="en-PH" b="1" dirty="0"/>
              <a:t>INTRODUCTION</a:t>
            </a:r>
          </a:p>
        </p:txBody>
      </p:sp>
      <p:sp>
        <p:nvSpPr>
          <p:cNvPr id="3" name="Content Placeholder 2">
            <a:extLst>
              <a:ext uri="{FF2B5EF4-FFF2-40B4-BE49-F238E27FC236}">
                <a16:creationId xmlns:a16="http://schemas.microsoft.com/office/drawing/2014/main" id="{4ADEA487-6166-4BB8-AF52-432323363AC8}"/>
              </a:ext>
            </a:extLst>
          </p:cNvPr>
          <p:cNvSpPr>
            <a:spLocks noGrp="1"/>
          </p:cNvSpPr>
          <p:nvPr>
            <p:ph idx="1"/>
          </p:nvPr>
        </p:nvSpPr>
        <p:spPr>
          <a:xfrm>
            <a:off x="3996813" y="864108"/>
            <a:ext cx="7810176" cy="5120640"/>
          </a:xfrm>
        </p:spPr>
        <p:txBody>
          <a:bodyPr>
            <a:normAutofit/>
          </a:bodyPr>
          <a:lstStyle/>
          <a:p>
            <a:r>
              <a:rPr lang="en-PH" sz="2400" b="1" dirty="0"/>
              <a:t>Client: </a:t>
            </a:r>
            <a:r>
              <a:rPr lang="en-PH" sz="2400" dirty="0"/>
              <a:t>Taal Vista Hotel </a:t>
            </a:r>
          </a:p>
          <a:p>
            <a:pPr marL="0" indent="0">
              <a:buNone/>
            </a:pPr>
            <a:endParaRPr lang="en-PH" sz="2400" b="1" dirty="0"/>
          </a:p>
          <a:p>
            <a:r>
              <a:rPr lang="en-PH" sz="2400" b="1" dirty="0"/>
              <a:t>Problems:</a:t>
            </a:r>
          </a:p>
          <a:p>
            <a:pPr lvl="1">
              <a:buFont typeface="Wingdings" panose="05000000000000000000" pitchFamily="2" charset="2"/>
              <a:buChar char="§"/>
            </a:pPr>
            <a:r>
              <a:rPr lang="en-PH" sz="2200" dirty="0"/>
              <a:t>Unattended service requests</a:t>
            </a:r>
          </a:p>
          <a:p>
            <a:pPr lvl="1">
              <a:buFont typeface="Wingdings" panose="05000000000000000000" pitchFamily="2" charset="2"/>
              <a:buChar char="§"/>
            </a:pPr>
            <a:r>
              <a:rPr lang="en-PH" sz="2200" dirty="0"/>
              <a:t>Limited escalation process</a:t>
            </a:r>
          </a:p>
          <a:p>
            <a:endParaRPr lang="en-PH" sz="2400" b="1" dirty="0"/>
          </a:p>
          <a:p>
            <a:r>
              <a:rPr lang="en-PH" sz="2400" b="1" dirty="0"/>
              <a:t>Solutions:</a:t>
            </a:r>
          </a:p>
          <a:p>
            <a:pPr lvl="1">
              <a:buFont typeface="Wingdings" panose="05000000000000000000" pitchFamily="2" charset="2"/>
              <a:buChar char="§"/>
            </a:pPr>
            <a:r>
              <a:rPr lang="en-PH" sz="2000" dirty="0"/>
              <a:t>Escalation process</a:t>
            </a:r>
          </a:p>
          <a:p>
            <a:pPr lvl="1">
              <a:buFont typeface="Wingdings" panose="05000000000000000000" pitchFamily="2" charset="2"/>
              <a:buChar char="§"/>
            </a:pPr>
            <a:r>
              <a:rPr lang="en-PH" sz="2000" dirty="0"/>
              <a:t>Escalation reports </a:t>
            </a:r>
          </a:p>
        </p:txBody>
      </p:sp>
    </p:spTree>
    <p:extLst>
      <p:ext uri="{BB962C8B-B14F-4D97-AF65-F5344CB8AC3E}">
        <p14:creationId xmlns:p14="http://schemas.microsoft.com/office/powerpoint/2010/main" val="1696010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75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75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7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7561-392B-46C0-AA02-298FF99C4C3A}"/>
              </a:ext>
            </a:extLst>
          </p:cNvPr>
          <p:cNvSpPr>
            <a:spLocks noGrp="1"/>
          </p:cNvSpPr>
          <p:nvPr>
            <p:ph type="title"/>
          </p:nvPr>
        </p:nvSpPr>
        <p:spPr>
          <a:xfrm>
            <a:off x="1" y="1123837"/>
            <a:ext cx="2764556" cy="4601183"/>
          </a:xfrm>
        </p:spPr>
        <p:txBody>
          <a:bodyPr>
            <a:normAutofit/>
          </a:bodyPr>
          <a:lstStyle/>
          <a:p>
            <a:pPr algn="ctr"/>
            <a:r>
              <a:rPr lang="en-PH" sz="3200" b="1" dirty="0"/>
              <a:t>INTERACTION OVERVIEW DIAGRAM</a:t>
            </a:r>
          </a:p>
        </p:txBody>
      </p:sp>
      <p:pic>
        <p:nvPicPr>
          <p:cNvPr id="5" name="Content Placeholder 4">
            <a:extLst>
              <a:ext uri="{FF2B5EF4-FFF2-40B4-BE49-F238E27FC236}">
                <a16:creationId xmlns:a16="http://schemas.microsoft.com/office/drawing/2014/main" id="{3B5EDA25-745B-4149-8E60-8B7B35C25E0D}"/>
              </a:ext>
            </a:extLst>
          </p:cNvPr>
          <p:cNvPicPr>
            <a:picLocks noGrp="1" noChangeAspect="1"/>
          </p:cNvPicPr>
          <p:nvPr>
            <p:ph idx="1"/>
          </p:nvPr>
        </p:nvPicPr>
        <p:blipFill>
          <a:blip r:embed="rId3"/>
          <a:stretch>
            <a:fillRect/>
          </a:stretch>
        </p:blipFill>
        <p:spPr>
          <a:xfrm>
            <a:off x="2764556" y="718461"/>
            <a:ext cx="9427443" cy="5423547"/>
          </a:xfrm>
        </p:spPr>
      </p:pic>
    </p:spTree>
    <p:extLst>
      <p:ext uri="{BB962C8B-B14F-4D97-AF65-F5344CB8AC3E}">
        <p14:creationId xmlns:p14="http://schemas.microsoft.com/office/powerpoint/2010/main" val="2349693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DDC9-A1F4-438D-AF08-79CEEC40D692}"/>
              </a:ext>
            </a:extLst>
          </p:cNvPr>
          <p:cNvSpPr>
            <a:spLocks noGrp="1"/>
          </p:cNvSpPr>
          <p:nvPr>
            <p:ph type="title"/>
          </p:nvPr>
        </p:nvSpPr>
        <p:spPr>
          <a:xfrm>
            <a:off x="19404" y="1112680"/>
            <a:ext cx="3277682" cy="4601183"/>
          </a:xfrm>
        </p:spPr>
        <p:txBody>
          <a:bodyPr/>
          <a:lstStyle/>
          <a:p>
            <a:pPr algn="ctr"/>
            <a:r>
              <a:rPr lang="en-PH" b="1" dirty="0"/>
              <a:t>ENTITY RELATIONSHIP DIAGRAM</a:t>
            </a:r>
          </a:p>
        </p:txBody>
      </p:sp>
      <p:pic>
        <p:nvPicPr>
          <p:cNvPr id="4" name="Picture 3">
            <a:extLst>
              <a:ext uri="{FF2B5EF4-FFF2-40B4-BE49-F238E27FC236}">
                <a16:creationId xmlns:a16="http://schemas.microsoft.com/office/drawing/2014/main" id="{BB01F17E-EA84-44E4-BBD4-4D1EAF689A07}"/>
              </a:ext>
            </a:extLst>
          </p:cNvPr>
          <p:cNvPicPr/>
          <p:nvPr/>
        </p:nvPicPr>
        <p:blipFill>
          <a:blip r:embed="rId3"/>
          <a:stretch>
            <a:fillRect/>
          </a:stretch>
        </p:blipFill>
        <p:spPr bwMode="auto">
          <a:xfrm>
            <a:off x="3297086" y="12310"/>
            <a:ext cx="8894914" cy="6845690"/>
          </a:xfrm>
          <a:prstGeom prst="rect">
            <a:avLst/>
          </a:prstGeom>
          <a:noFill/>
          <a:ln>
            <a:noFill/>
          </a:ln>
        </p:spPr>
      </p:pic>
    </p:spTree>
    <p:extLst>
      <p:ext uri="{BB962C8B-B14F-4D97-AF65-F5344CB8AC3E}">
        <p14:creationId xmlns:p14="http://schemas.microsoft.com/office/powerpoint/2010/main" val="3405331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9914B-4899-4EA2-85BC-3FEAF90AEB3C}"/>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F8A3EF2E-945F-4614-8B4E-6FDC52E8A779}"/>
              </a:ext>
            </a:extLst>
          </p:cNvPr>
          <p:cNvSpPr txBox="1"/>
          <p:nvPr/>
        </p:nvSpPr>
        <p:spPr>
          <a:xfrm>
            <a:off x="0" y="6068290"/>
            <a:ext cx="12192000" cy="523220"/>
          </a:xfrm>
          <a:prstGeom prst="rect">
            <a:avLst/>
          </a:prstGeom>
          <a:noFill/>
        </p:spPr>
        <p:txBody>
          <a:bodyPr wrap="square" rtlCol="0">
            <a:spAutoFit/>
          </a:bodyPr>
          <a:lstStyle/>
          <a:p>
            <a:pPr algn="ctr"/>
            <a:r>
              <a:rPr lang="en-PH" sz="2800" b="1" dirty="0"/>
              <a:t>END</a:t>
            </a:r>
          </a:p>
        </p:txBody>
      </p:sp>
    </p:spTree>
    <p:extLst>
      <p:ext uri="{BB962C8B-B14F-4D97-AF65-F5344CB8AC3E}">
        <p14:creationId xmlns:p14="http://schemas.microsoft.com/office/powerpoint/2010/main" val="116853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06BF-6DFB-4491-B35B-44172308DD57}"/>
              </a:ext>
            </a:extLst>
          </p:cNvPr>
          <p:cNvSpPr>
            <a:spLocks noGrp="1"/>
          </p:cNvSpPr>
          <p:nvPr>
            <p:ph type="title"/>
          </p:nvPr>
        </p:nvSpPr>
        <p:spPr/>
        <p:txBody>
          <a:bodyPr/>
          <a:lstStyle/>
          <a:p>
            <a:endParaRPr lang="en-PH" dirty="0"/>
          </a:p>
        </p:txBody>
      </p:sp>
      <p:graphicFrame>
        <p:nvGraphicFramePr>
          <p:cNvPr id="4" name="Content Placeholder 3">
            <a:extLst>
              <a:ext uri="{FF2B5EF4-FFF2-40B4-BE49-F238E27FC236}">
                <a16:creationId xmlns:a16="http://schemas.microsoft.com/office/drawing/2014/main" id="{355FAC06-D2FE-47F9-8BDA-D971EB896519}"/>
              </a:ext>
            </a:extLst>
          </p:cNvPr>
          <p:cNvGraphicFramePr>
            <a:graphicFrameLocks noGrp="1"/>
          </p:cNvGraphicFramePr>
          <p:nvPr>
            <p:ph idx="1"/>
            <p:extLst>
              <p:ext uri="{D42A27DB-BD31-4B8C-83A1-F6EECF244321}">
                <p14:modId xmlns:p14="http://schemas.microsoft.com/office/powerpoint/2010/main" val="450045091"/>
              </p:ext>
            </p:extLst>
          </p:nvPr>
        </p:nvGraphicFramePr>
        <p:xfrm>
          <a:off x="4876800" y="971437"/>
          <a:ext cx="4902200" cy="4905982"/>
        </p:xfrm>
        <a:graphic>
          <a:graphicData uri="http://schemas.openxmlformats.org/drawingml/2006/table">
            <a:tbl>
              <a:tblPr firstRow="1" bandRow="1">
                <a:tableStyleId>{5C22544A-7EE6-4342-B048-85BDC9FD1C3A}</a:tableStyleId>
              </a:tblPr>
              <a:tblGrid>
                <a:gridCol w="2451100">
                  <a:extLst>
                    <a:ext uri="{9D8B030D-6E8A-4147-A177-3AD203B41FA5}">
                      <a16:colId xmlns:a16="http://schemas.microsoft.com/office/drawing/2014/main" val="1426961849"/>
                    </a:ext>
                  </a:extLst>
                </a:gridCol>
                <a:gridCol w="2451100">
                  <a:extLst>
                    <a:ext uri="{9D8B030D-6E8A-4147-A177-3AD203B41FA5}">
                      <a16:colId xmlns:a16="http://schemas.microsoft.com/office/drawing/2014/main" val="274949628"/>
                    </a:ext>
                  </a:extLst>
                </a:gridCol>
              </a:tblGrid>
              <a:tr h="800205">
                <a:tc>
                  <a:txBody>
                    <a:bodyPr/>
                    <a:lstStyle/>
                    <a:p>
                      <a:r>
                        <a:rPr lang="en-PH" dirty="0"/>
                        <a:t>Instances for Manual Escalation</a:t>
                      </a:r>
                    </a:p>
                  </a:txBody>
                  <a:tcPr/>
                </a:tc>
                <a:tc>
                  <a:txBody>
                    <a:bodyPr/>
                    <a:lstStyle/>
                    <a:p>
                      <a:r>
                        <a:rPr lang="en-PH" dirty="0"/>
                        <a:t> Example</a:t>
                      </a:r>
                    </a:p>
                  </a:txBody>
                  <a:tcPr/>
                </a:tc>
                <a:extLst>
                  <a:ext uri="{0D108BD9-81ED-4DB2-BD59-A6C34878D82A}">
                    <a16:rowId xmlns:a16="http://schemas.microsoft.com/office/drawing/2014/main" val="265130965"/>
                  </a:ext>
                </a:extLst>
              </a:tr>
              <a:tr h="562011">
                <a:tc>
                  <a:txBody>
                    <a:bodyPr/>
                    <a:lstStyle/>
                    <a:p>
                      <a:endParaRPr lang="en-PH" dirty="0"/>
                    </a:p>
                  </a:txBody>
                  <a:tcPr/>
                </a:tc>
                <a:tc>
                  <a:txBody>
                    <a:bodyPr/>
                    <a:lstStyle/>
                    <a:p>
                      <a:endParaRPr lang="en-PH" dirty="0"/>
                    </a:p>
                  </a:txBody>
                  <a:tcPr/>
                </a:tc>
                <a:extLst>
                  <a:ext uri="{0D108BD9-81ED-4DB2-BD59-A6C34878D82A}">
                    <a16:rowId xmlns:a16="http://schemas.microsoft.com/office/drawing/2014/main" val="3933702792"/>
                  </a:ext>
                </a:extLst>
              </a:tr>
              <a:tr h="3543766">
                <a:tc>
                  <a:txBody>
                    <a:bodyPr/>
                    <a:lstStyle/>
                    <a:p>
                      <a:r>
                        <a:rPr lang="en-PH" dirty="0"/>
                        <a:t>Request not part of inventory</a:t>
                      </a:r>
                    </a:p>
                    <a:p>
                      <a:endParaRPr lang="en-PH" dirty="0"/>
                    </a:p>
                    <a:p>
                      <a:r>
                        <a:rPr lang="en-PH" dirty="0"/>
                        <a:t>Requires 3</a:t>
                      </a:r>
                      <a:r>
                        <a:rPr lang="en-PH" baseline="30000" dirty="0"/>
                        <a:t>rd</a:t>
                      </a:r>
                      <a:r>
                        <a:rPr lang="en-PH" dirty="0"/>
                        <a:t> party assistance</a:t>
                      </a:r>
                    </a:p>
                    <a:p>
                      <a:endParaRPr lang="en-PH" dirty="0"/>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Long Term  Engineering Issues</a:t>
                      </a:r>
                    </a:p>
                  </a:txBody>
                  <a:tcPr/>
                </a:tc>
                <a:tc>
                  <a:txBody>
                    <a:bodyPr/>
                    <a:lstStyle/>
                    <a:p>
                      <a:r>
                        <a:rPr lang="en-PH" dirty="0"/>
                        <a:t>Nebulizer, Wheelchair, Breast Pump</a:t>
                      </a:r>
                    </a:p>
                    <a:p>
                      <a:endParaRPr lang="en-PH" dirty="0"/>
                    </a:p>
                    <a:p>
                      <a:r>
                        <a:rPr lang="en-PH" dirty="0"/>
                        <a:t>Internet, Cable TV,  Water Supply, Brownout</a:t>
                      </a:r>
                    </a:p>
                    <a:p>
                      <a:endParaRPr lang="en-PH" dirty="0"/>
                    </a:p>
                    <a:p>
                      <a:r>
                        <a:rPr lang="en-PH" dirty="0"/>
                        <a:t>Broken Pipe, AC Unit Replacement, Broken Furniture   </a:t>
                      </a:r>
                    </a:p>
                  </a:txBody>
                  <a:tcPr/>
                </a:tc>
                <a:extLst>
                  <a:ext uri="{0D108BD9-81ED-4DB2-BD59-A6C34878D82A}">
                    <a16:rowId xmlns:a16="http://schemas.microsoft.com/office/drawing/2014/main" val="3202323113"/>
                  </a:ext>
                </a:extLst>
              </a:tr>
            </a:tbl>
          </a:graphicData>
        </a:graphic>
      </p:graphicFrame>
    </p:spTree>
    <p:extLst>
      <p:ext uri="{BB962C8B-B14F-4D97-AF65-F5344CB8AC3E}">
        <p14:creationId xmlns:p14="http://schemas.microsoft.com/office/powerpoint/2010/main" val="1275875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CB26-A508-4C2D-87A2-84771C0121FB}"/>
              </a:ext>
            </a:extLst>
          </p:cNvPr>
          <p:cNvSpPr>
            <a:spLocks noGrp="1"/>
          </p:cNvSpPr>
          <p:nvPr>
            <p:ph type="title"/>
          </p:nvPr>
        </p:nvSpPr>
        <p:spPr/>
        <p:txBody>
          <a:bodyPr/>
          <a:lstStyle/>
          <a:p>
            <a:pPr algn="ctr"/>
            <a:r>
              <a:rPr lang="en-PH" b="1" dirty="0"/>
              <a:t>OBJECTIVES</a:t>
            </a:r>
          </a:p>
        </p:txBody>
      </p:sp>
      <p:sp>
        <p:nvSpPr>
          <p:cNvPr id="4" name="Content Placeholder 2">
            <a:extLst>
              <a:ext uri="{FF2B5EF4-FFF2-40B4-BE49-F238E27FC236}">
                <a16:creationId xmlns:a16="http://schemas.microsoft.com/office/drawing/2014/main" id="{AD67E632-4ECD-4FC5-839C-70E342FD5A17}"/>
              </a:ext>
            </a:extLst>
          </p:cNvPr>
          <p:cNvSpPr txBox="1">
            <a:spLocks/>
          </p:cNvSpPr>
          <p:nvPr/>
        </p:nvSpPr>
        <p:spPr>
          <a:xfrm>
            <a:off x="3996813" y="864108"/>
            <a:ext cx="7757652"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PH" sz="2400" b="1" dirty="0"/>
              <a:t>GENERAL OBJECTIVE:</a:t>
            </a:r>
          </a:p>
          <a:p>
            <a:pPr marL="0" indent="0">
              <a:buNone/>
            </a:pPr>
            <a:endParaRPr lang="en-PH" sz="2400" b="1" dirty="0"/>
          </a:p>
          <a:p>
            <a:pPr lvl="1">
              <a:lnSpc>
                <a:spcPct val="200000"/>
              </a:lnSpc>
              <a:buFont typeface="Wingdings" panose="05000000000000000000" pitchFamily="2" charset="2"/>
              <a:buChar char="§"/>
            </a:pPr>
            <a:r>
              <a:rPr lang="en-PH" sz="2200" dirty="0"/>
              <a:t>Develop a solution for Taal Vista Hotel that will produce effective Escalation Reports</a:t>
            </a:r>
          </a:p>
        </p:txBody>
      </p:sp>
    </p:spTree>
    <p:extLst>
      <p:ext uri="{BB962C8B-B14F-4D97-AF65-F5344CB8AC3E}">
        <p14:creationId xmlns:p14="http://schemas.microsoft.com/office/powerpoint/2010/main" val="1317869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7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CB26-A508-4C2D-87A2-84771C0121FB}"/>
              </a:ext>
            </a:extLst>
          </p:cNvPr>
          <p:cNvSpPr>
            <a:spLocks noGrp="1"/>
          </p:cNvSpPr>
          <p:nvPr>
            <p:ph type="title"/>
          </p:nvPr>
        </p:nvSpPr>
        <p:spPr/>
        <p:txBody>
          <a:bodyPr/>
          <a:lstStyle/>
          <a:p>
            <a:pPr algn="ctr"/>
            <a:r>
              <a:rPr lang="en-PH" b="1" dirty="0"/>
              <a:t>OBJECTIVES</a:t>
            </a:r>
          </a:p>
        </p:txBody>
      </p:sp>
      <p:sp>
        <p:nvSpPr>
          <p:cNvPr id="7" name="Content Placeholder 2">
            <a:extLst>
              <a:ext uri="{FF2B5EF4-FFF2-40B4-BE49-F238E27FC236}">
                <a16:creationId xmlns:a16="http://schemas.microsoft.com/office/drawing/2014/main" id="{82FA9B23-33FC-40CE-8252-CE3FF2F9AD51}"/>
              </a:ext>
            </a:extLst>
          </p:cNvPr>
          <p:cNvSpPr txBox="1">
            <a:spLocks/>
          </p:cNvSpPr>
          <p:nvPr/>
        </p:nvSpPr>
        <p:spPr>
          <a:xfrm>
            <a:off x="3996813" y="864108"/>
            <a:ext cx="7757652"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PH" sz="2400" b="1" dirty="0"/>
              <a:t>SPECIFIC OBJECTIVES</a:t>
            </a:r>
          </a:p>
          <a:p>
            <a:pPr marL="0" indent="0">
              <a:buNone/>
            </a:pPr>
            <a:endParaRPr lang="en-PH" sz="2400" b="1" dirty="0"/>
          </a:p>
          <a:p>
            <a:pPr lvl="1">
              <a:buFont typeface="Wingdings" panose="05000000000000000000" pitchFamily="2" charset="2"/>
              <a:buChar char="§"/>
            </a:pPr>
            <a:r>
              <a:rPr lang="en-PH" sz="2200" dirty="0"/>
              <a:t>Develop an Escalation Management Module</a:t>
            </a:r>
          </a:p>
          <a:p>
            <a:pPr marL="502920" lvl="1" indent="0">
              <a:buNone/>
            </a:pPr>
            <a:r>
              <a:rPr lang="en-PH" sz="2200" dirty="0"/>
              <a:t> </a:t>
            </a:r>
          </a:p>
          <a:p>
            <a:pPr lvl="1">
              <a:buFont typeface="Wingdings" panose="05000000000000000000" pitchFamily="2" charset="2"/>
              <a:buChar char="§"/>
            </a:pPr>
            <a:r>
              <a:rPr lang="en-PH" sz="2200" dirty="0"/>
              <a:t>Gather escalation data </a:t>
            </a:r>
          </a:p>
          <a:p>
            <a:pPr marL="502920" lvl="1" indent="0">
              <a:buNone/>
            </a:pPr>
            <a:endParaRPr lang="en-PH" sz="2200" dirty="0"/>
          </a:p>
          <a:p>
            <a:pPr lvl="1">
              <a:buFont typeface="Wingdings" panose="05000000000000000000" pitchFamily="2" charset="2"/>
              <a:buChar char="§"/>
            </a:pPr>
            <a:r>
              <a:rPr lang="en-PH" sz="2200" dirty="0"/>
              <a:t>Formulate a forecast from Escalation Reports</a:t>
            </a:r>
          </a:p>
          <a:p>
            <a:pPr marL="502920" lvl="1" indent="0">
              <a:buNone/>
            </a:pPr>
            <a:endParaRPr lang="en-PH" sz="2200" dirty="0"/>
          </a:p>
          <a:p>
            <a:pPr lvl="1">
              <a:buFont typeface="Wingdings" panose="05000000000000000000" pitchFamily="2" charset="2"/>
              <a:buChar char="§"/>
            </a:pPr>
            <a:r>
              <a:rPr lang="en-PH" sz="2200" dirty="0"/>
              <a:t>Decrease the numbers of escalation </a:t>
            </a:r>
          </a:p>
        </p:txBody>
      </p:sp>
    </p:spTree>
    <p:extLst>
      <p:ext uri="{BB962C8B-B14F-4D97-AF65-F5344CB8AC3E}">
        <p14:creationId xmlns:p14="http://schemas.microsoft.com/office/powerpoint/2010/main" val="367872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7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75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75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75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75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75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0C6E-F88F-49E8-967E-D29F942DEB5E}"/>
              </a:ext>
            </a:extLst>
          </p:cNvPr>
          <p:cNvSpPr>
            <a:spLocks noGrp="1"/>
          </p:cNvSpPr>
          <p:nvPr>
            <p:ph type="title"/>
          </p:nvPr>
        </p:nvSpPr>
        <p:spPr/>
        <p:txBody>
          <a:bodyPr/>
          <a:lstStyle/>
          <a:p>
            <a:pPr algn="ctr"/>
            <a:r>
              <a:rPr lang="en-PH" b="1" dirty="0"/>
              <a:t>RELATED SYSTEMS</a:t>
            </a:r>
          </a:p>
        </p:txBody>
      </p:sp>
      <p:graphicFrame>
        <p:nvGraphicFramePr>
          <p:cNvPr id="3" name="Table 2">
            <a:extLst>
              <a:ext uri="{FF2B5EF4-FFF2-40B4-BE49-F238E27FC236}">
                <a16:creationId xmlns:a16="http://schemas.microsoft.com/office/drawing/2014/main" id="{303663A6-CD20-4CBE-9B03-BBBCB95CF94F}"/>
              </a:ext>
            </a:extLst>
          </p:cNvPr>
          <p:cNvGraphicFramePr>
            <a:graphicFrameLocks noGrp="1"/>
          </p:cNvGraphicFramePr>
          <p:nvPr>
            <p:extLst>
              <p:ext uri="{D42A27DB-BD31-4B8C-83A1-F6EECF244321}">
                <p14:modId xmlns:p14="http://schemas.microsoft.com/office/powerpoint/2010/main" val="3538152322"/>
              </p:ext>
            </p:extLst>
          </p:nvPr>
        </p:nvGraphicFramePr>
        <p:xfrm>
          <a:off x="3577583" y="909803"/>
          <a:ext cx="8103140" cy="5029249"/>
        </p:xfrm>
        <a:graphic>
          <a:graphicData uri="http://schemas.openxmlformats.org/drawingml/2006/table">
            <a:tbl>
              <a:tblPr firstRow="1" bandRow="1">
                <a:tableStyleId>{5C22544A-7EE6-4342-B048-85BDC9FD1C3A}</a:tableStyleId>
              </a:tblPr>
              <a:tblGrid>
                <a:gridCol w="2272890">
                  <a:extLst>
                    <a:ext uri="{9D8B030D-6E8A-4147-A177-3AD203B41FA5}">
                      <a16:colId xmlns:a16="http://schemas.microsoft.com/office/drawing/2014/main" val="4136411675"/>
                    </a:ext>
                  </a:extLst>
                </a:gridCol>
                <a:gridCol w="3129203">
                  <a:extLst>
                    <a:ext uri="{9D8B030D-6E8A-4147-A177-3AD203B41FA5}">
                      <a16:colId xmlns:a16="http://schemas.microsoft.com/office/drawing/2014/main" val="2633103070"/>
                    </a:ext>
                  </a:extLst>
                </a:gridCol>
                <a:gridCol w="2701047">
                  <a:extLst>
                    <a:ext uri="{9D8B030D-6E8A-4147-A177-3AD203B41FA5}">
                      <a16:colId xmlns:a16="http://schemas.microsoft.com/office/drawing/2014/main" val="1789947122"/>
                    </a:ext>
                  </a:extLst>
                </a:gridCol>
              </a:tblGrid>
              <a:tr h="786685">
                <a:tc>
                  <a:txBody>
                    <a:bodyPr/>
                    <a:lstStyle/>
                    <a:p>
                      <a:pPr algn="ctr"/>
                      <a:r>
                        <a:rPr lang="en-PH" dirty="0"/>
                        <a:t>SYSTEM NAME</a:t>
                      </a:r>
                    </a:p>
                  </a:txBody>
                  <a:tcPr anchor="ctr"/>
                </a:tc>
                <a:tc>
                  <a:txBody>
                    <a:bodyPr/>
                    <a:lstStyle/>
                    <a:p>
                      <a:pPr algn="ctr"/>
                      <a:r>
                        <a:rPr lang="en-PH" dirty="0"/>
                        <a:t>COMMON FEATURES</a:t>
                      </a:r>
                    </a:p>
                  </a:txBody>
                  <a:tcPr anchor="ctr"/>
                </a:tc>
                <a:tc>
                  <a:txBody>
                    <a:bodyPr/>
                    <a:lstStyle/>
                    <a:p>
                      <a:pPr algn="ctr"/>
                      <a:r>
                        <a:rPr lang="en-PH" dirty="0"/>
                        <a:t>UNIQUE</a:t>
                      </a:r>
                    </a:p>
                    <a:p>
                      <a:pPr algn="ctr"/>
                      <a:r>
                        <a:rPr lang="en-PH" dirty="0"/>
                        <a:t>FEATURES</a:t>
                      </a:r>
                    </a:p>
                  </a:txBody>
                  <a:tcPr anchor="ctr"/>
                </a:tc>
                <a:extLst>
                  <a:ext uri="{0D108BD9-81ED-4DB2-BD59-A6C34878D82A}">
                    <a16:rowId xmlns:a16="http://schemas.microsoft.com/office/drawing/2014/main" val="3057030926"/>
                  </a:ext>
                </a:extLst>
              </a:tr>
              <a:tr h="10873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KNOWCROSS (</a:t>
                      </a:r>
                      <a:r>
                        <a:rPr lang="en-US" sz="1600" dirty="0" err="1">
                          <a:effectLst/>
                        </a:rPr>
                        <a:t>KnowGlitch</a:t>
                      </a:r>
                      <a:r>
                        <a:rPr lang="en-US" sz="1600" dirty="0">
                          <a:effectLst/>
                        </a:rPr>
                        <a:t>)</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effectLst/>
                        </a:rPr>
                        <a:t>Real-Time Communication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effectLst/>
                        </a:rPr>
                        <a:t>Hotel Management Software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971263436"/>
                  </a:ext>
                </a:extLst>
              </a:tr>
              <a:tr h="141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MANAGEENGINE SERVICEDESK PLUS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Ticketing System</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Real-Time Communication</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Skills-Based Dispatching</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indent="-285750" algn="l">
                        <a:buFont typeface="Arial" panose="020B0604020202020204" pitchFamily="34" charset="0"/>
                        <a:buChar char="•"/>
                      </a:pPr>
                      <a:r>
                        <a:rPr lang="en-PH" sz="1600" dirty="0"/>
                        <a:t>Email to Ticket Conversion</a:t>
                      </a:r>
                    </a:p>
                    <a:p>
                      <a:pPr marL="285750" indent="-285750" algn="l">
                        <a:buFont typeface="Arial" panose="020B0604020202020204" pitchFamily="34" charset="0"/>
                        <a:buChar char="•"/>
                      </a:pPr>
                      <a:r>
                        <a:rPr lang="en-PH" sz="1600" dirty="0"/>
                        <a:t>Manage and Track all incidents</a:t>
                      </a:r>
                    </a:p>
                  </a:txBody>
                  <a:tcPr anchor="ctr"/>
                </a:tc>
                <a:extLst>
                  <a:ext uri="{0D108BD9-81ED-4DB2-BD59-A6C34878D82A}">
                    <a16:rowId xmlns:a16="http://schemas.microsoft.com/office/drawing/2014/main" val="904481865"/>
                  </a:ext>
                </a:extLst>
              </a:tr>
              <a:tr h="17394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HOTELTAP</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effectLst/>
                        </a:rPr>
                        <a:t>Real-Time Communication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Analytic Dashboards</a:t>
                      </a:r>
                      <a:endParaRPr lang="en-PH" sz="1600" dirty="0">
                        <a:effectLst/>
                      </a:endParaRPr>
                    </a:p>
                    <a:p>
                      <a:pPr marL="285750" lvl="0" indent="-285750">
                        <a:lnSpc>
                          <a:spcPct val="100000"/>
                        </a:lnSpc>
                        <a:spcAft>
                          <a:spcPts val="0"/>
                        </a:spcAft>
                        <a:buFont typeface="Arial" panose="020B0604020202020204" pitchFamily="34" charset="0"/>
                        <a:buChar char="•"/>
                      </a:pPr>
                      <a:r>
                        <a:rPr lang="en-PH" sz="1600" dirty="0">
                          <a:effectLst/>
                        </a:rPr>
                        <a:t>Text Messaging Communication</a:t>
                      </a:r>
                    </a:p>
                    <a:p>
                      <a:pPr marL="285750" lvl="0" indent="-285750">
                        <a:lnSpc>
                          <a:spcPct val="100000"/>
                        </a:lnSpc>
                        <a:spcAft>
                          <a:spcPts val="0"/>
                        </a:spcAft>
                        <a:buFont typeface="Arial" panose="020B0604020202020204" pitchFamily="34" charset="0"/>
                        <a:buChar char="•"/>
                      </a:pPr>
                      <a:r>
                        <a:rPr lang="en-US" sz="1600" dirty="0">
                          <a:effectLst/>
                        </a:rPr>
                        <a:t>Hotel Process Overview for hotel clients</a:t>
                      </a:r>
                      <a:endParaRPr lang="en-PH" sz="1600" dirty="0"/>
                    </a:p>
                  </a:txBody>
                  <a:tcPr anchor="ctr"/>
                </a:tc>
                <a:extLst>
                  <a:ext uri="{0D108BD9-81ED-4DB2-BD59-A6C34878D82A}">
                    <a16:rowId xmlns:a16="http://schemas.microsoft.com/office/drawing/2014/main" val="3220999671"/>
                  </a:ext>
                </a:extLst>
              </a:tr>
            </a:tbl>
          </a:graphicData>
        </a:graphic>
      </p:graphicFrame>
    </p:spTree>
    <p:extLst>
      <p:ext uri="{BB962C8B-B14F-4D97-AF65-F5344CB8AC3E}">
        <p14:creationId xmlns:p14="http://schemas.microsoft.com/office/powerpoint/2010/main" val="2722679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a:t>RELATED SYSTEMS</a:t>
            </a:r>
            <a:endParaRPr lang="en-US" dirty="0"/>
          </a:p>
        </p:txBody>
      </p:sp>
      <p:graphicFrame>
        <p:nvGraphicFramePr>
          <p:cNvPr id="5" name="Table 4">
            <a:extLst>
              <a:ext uri="{FF2B5EF4-FFF2-40B4-BE49-F238E27FC236}">
                <a16:creationId xmlns:a16="http://schemas.microsoft.com/office/drawing/2014/main" id="{E166D8AE-5B71-4C19-B504-1ED560D2F16C}"/>
              </a:ext>
            </a:extLst>
          </p:cNvPr>
          <p:cNvGraphicFramePr>
            <a:graphicFrameLocks noGrp="1"/>
          </p:cNvGraphicFramePr>
          <p:nvPr>
            <p:extLst>
              <p:ext uri="{D42A27DB-BD31-4B8C-83A1-F6EECF244321}">
                <p14:modId xmlns:p14="http://schemas.microsoft.com/office/powerpoint/2010/main" val="2130294710"/>
              </p:ext>
            </p:extLst>
          </p:nvPr>
        </p:nvGraphicFramePr>
        <p:xfrm>
          <a:off x="3577583" y="909803"/>
          <a:ext cx="8103140" cy="5029249"/>
        </p:xfrm>
        <a:graphic>
          <a:graphicData uri="http://schemas.openxmlformats.org/drawingml/2006/table">
            <a:tbl>
              <a:tblPr firstRow="1" bandRow="1">
                <a:tableStyleId>{5C22544A-7EE6-4342-B048-85BDC9FD1C3A}</a:tableStyleId>
              </a:tblPr>
              <a:tblGrid>
                <a:gridCol w="2272890">
                  <a:extLst>
                    <a:ext uri="{9D8B030D-6E8A-4147-A177-3AD203B41FA5}">
                      <a16:colId xmlns:a16="http://schemas.microsoft.com/office/drawing/2014/main" val="4136411675"/>
                    </a:ext>
                  </a:extLst>
                </a:gridCol>
                <a:gridCol w="3129203">
                  <a:extLst>
                    <a:ext uri="{9D8B030D-6E8A-4147-A177-3AD203B41FA5}">
                      <a16:colId xmlns:a16="http://schemas.microsoft.com/office/drawing/2014/main" val="2633103070"/>
                    </a:ext>
                  </a:extLst>
                </a:gridCol>
                <a:gridCol w="2701047">
                  <a:extLst>
                    <a:ext uri="{9D8B030D-6E8A-4147-A177-3AD203B41FA5}">
                      <a16:colId xmlns:a16="http://schemas.microsoft.com/office/drawing/2014/main" val="1789947122"/>
                    </a:ext>
                  </a:extLst>
                </a:gridCol>
              </a:tblGrid>
              <a:tr h="786685">
                <a:tc>
                  <a:txBody>
                    <a:bodyPr/>
                    <a:lstStyle/>
                    <a:p>
                      <a:pPr algn="ctr"/>
                      <a:r>
                        <a:rPr lang="en-PH" dirty="0"/>
                        <a:t>SYSTEM NAME</a:t>
                      </a:r>
                    </a:p>
                  </a:txBody>
                  <a:tcPr anchor="ctr"/>
                </a:tc>
                <a:tc>
                  <a:txBody>
                    <a:bodyPr/>
                    <a:lstStyle/>
                    <a:p>
                      <a:pPr algn="ctr"/>
                      <a:r>
                        <a:rPr lang="en-PH" dirty="0"/>
                        <a:t>COMMON FEATURES</a:t>
                      </a:r>
                    </a:p>
                  </a:txBody>
                  <a:tcPr anchor="ctr"/>
                </a:tc>
                <a:tc>
                  <a:txBody>
                    <a:bodyPr/>
                    <a:lstStyle/>
                    <a:p>
                      <a:pPr algn="ctr"/>
                      <a:r>
                        <a:rPr lang="en-PH" dirty="0"/>
                        <a:t>UNIQUE</a:t>
                      </a:r>
                    </a:p>
                    <a:p>
                      <a:pPr algn="ctr"/>
                      <a:r>
                        <a:rPr lang="en-PH" dirty="0"/>
                        <a:t>FEATURES</a:t>
                      </a:r>
                    </a:p>
                  </a:txBody>
                  <a:tcPr anchor="ctr"/>
                </a:tc>
                <a:extLst>
                  <a:ext uri="{0D108BD9-81ED-4DB2-BD59-A6C34878D82A}">
                    <a16:rowId xmlns:a16="http://schemas.microsoft.com/office/drawing/2014/main" val="3057030926"/>
                  </a:ext>
                </a:extLst>
              </a:tr>
              <a:tr h="10873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FCS COMPUTER SYSTEMS (GUEST SERVICES)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Mobile-Enabled</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Task Escalation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Smart Escalation</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Intelligent job assignment</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971263436"/>
                  </a:ext>
                </a:extLst>
              </a:tr>
              <a:tr h="141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ALICE (CONCIERGE)</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Mobile-Enabled</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Ticketing System</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Task-Tracking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Accessibility of To-Do List through mobile devices (for the staff)</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904481865"/>
                  </a:ext>
                </a:extLst>
              </a:tr>
              <a:tr h="17394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BUTLERPAD</a:t>
                      </a:r>
                      <a:endParaRPr lang="en-PH" sz="1600" dirty="0">
                        <a:effectLst/>
                        <a:latin typeface="+mj-lt"/>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Smart Data (Task Escalation)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Cloud-based</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Effective communication technology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3220999671"/>
                  </a:ext>
                </a:extLst>
              </a:tr>
            </a:tbl>
          </a:graphicData>
        </a:graphic>
      </p:graphicFrame>
    </p:spTree>
    <p:extLst>
      <p:ext uri="{BB962C8B-B14F-4D97-AF65-F5344CB8AC3E}">
        <p14:creationId xmlns:p14="http://schemas.microsoft.com/office/powerpoint/2010/main" val="1970361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b="1" dirty="0"/>
              <a:t>RELATED SYSTEMS</a:t>
            </a:r>
            <a:endParaRPr lang="en-US" dirty="0"/>
          </a:p>
        </p:txBody>
      </p:sp>
      <p:graphicFrame>
        <p:nvGraphicFramePr>
          <p:cNvPr id="5" name="Table 4">
            <a:extLst>
              <a:ext uri="{FF2B5EF4-FFF2-40B4-BE49-F238E27FC236}">
                <a16:creationId xmlns:a16="http://schemas.microsoft.com/office/drawing/2014/main" id="{790CA0D7-5F4F-445A-BF5E-915CDB119FBC}"/>
              </a:ext>
            </a:extLst>
          </p:cNvPr>
          <p:cNvGraphicFramePr>
            <a:graphicFrameLocks noGrp="1"/>
          </p:cNvGraphicFramePr>
          <p:nvPr>
            <p:extLst>
              <p:ext uri="{D42A27DB-BD31-4B8C-83A1-F6EECF244321}">
                <p14:modId xmlns:p14="http://schemas.microsoft.com/office/powerpoint/2010/main" val="624369530"/>
              </p:ext>
            </p:extLst>
          </p:nvPr>
        </p:nvGraphicFramePr>
        <p:xfrm>
          <a:off x="3527706" y="762057"/>
          <a:ext cx="8176613" cy="5324742"/>
        </p:xfrm>
        <a:graphic>
          <a:graphicData uri="http://schemas.openxmlformats.org/drawingml/2006/table">
            <a:tbl>
              <a:tblPr firstRow="1" bandRow="1">
                <a:tableStyleId>{5C22544A-7EE6-4342-B048-85BDC9FD1C3A}</a:tableStyleId>
              </a:tblPr>
              <a:tblGrid>
                <a:gridCol w="2293499">
                  <a:extLst>
                    <a:ext uri="{9D8B030D-6E8A-4147-A177-3AD203B41FA5}">
                      <a16:colId xmlns:a16="http://schemas.microsoft.com/office/drawing/2014/main" val="4136411675"/>
                    </a:ext>
                  </a:extLst>
                </a:gridCol>
                <a:gridCol w="2803328">
                  <a:extLst>
                    <a:ext uri="{9D8B030D-6E8A-4147-A177-3AD203B41FA5}">
                      <a16:colId xmlns:a16="http://schemas.microsoft.com/office/drawing/2014/main" val="2633103070"/>
                    </a:ext>
                  </a:extLst>
                </a:gridCol>
                <a:gridCol w="3079786">
                  <a:extLst>
                    <a:ext uri="{9D8B030D-6E8A-4147-A177-3AD203B41FA5}">
                      <a16:colId xmlns:a16="http://schemas.microsoft.com/office/drawing/2014/main" val="1789947122"/>
                    </a:ext>
                  </a:extLst>
                </a:gridCol>
              </a:tblGrid>
              <a:tr h="786685">
                <a:tc>
                  <a:txBody>
                    <a:bodyPr/>
                    <a:lstStyle/>
                    <a:p>
                      <a:pPr algn="ctr"/>
                      <a:r>
                        <a:rPr lang="en-PH" dirty="0"/>
                        <a:t>SYSTEM NAME</a:t>
                      </a:r>
                    </a:p>
                  </a:txBody>
                  <a:tcPr anchor="ctr"/>
                </a:tc>
                <a:tc>
                  <a:txBody>
                    <a:bodyPr/>
                    <a:lstStyle/>
                    <a:p>
                      <a:pPr algn="ctr"/>
                      <a:r>
                        <a:rPr lang="en-PH" dirty="0"/>
                        <a:t>COMMON FEATURES</a:t>
                      </a:r>
                    </a:p>
                  </a:txBody>
                  <a:tcPr anchor="ctr"/>
                </a:tc>
                <a:tc>
                  <a:txBody>
                    <a:bodyPr/>
                    <a:lstStyle/>
                    <a:p>
                      <a:pPr algn="ctr"/>
                      <a:r>
                        <a:rPr lang="en-PH" dirty="0"/>
                        <a:t>UNIQUE FEATURES</a:t>
                      </a:r>
                    </a:p>
                  </a:txBody>
                  <a:tcPr anchor="ctr"/>
                </a:tc>
                <a:extLst>
                  <a:ext uri="{0D108BD9-81ED-4DB2-BD59-A6C34878D82A}">
                    <a16:rowId xmlns:a16="http://schemas.microsoft.com/office/drawing/2014/main" val="3057030926"/>
                  </a:ext>
                </a:extLst>
              </a:tr>
              <a:tr h="10873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600" dirty="0">
                          <a:effectLst/>
                          <a:latin typeface="+mj-lt"/>
                          <a:ea typeface="Calibri" panose="020F0502020204030204" pitchFamily="34" charset="0"/>
                          <a:cs typeface="Times New Roman" panose="02020603050405020304" pitchFamily="18" charset="0"/>
                        </a:rPr>
                        <a:t>GESS (Guest Experience Software System)</a:t>
                      </a: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Mobile-Enabled</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Task Escalation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PH" sz="1600" dirty="0">
                          <a:effectLst/>
                        </a:rPr>
                        <a:t>Automatic alert that notifies the employees</a:t>
                      </a:r>
                    </a:p>
                  </a:txBody>
                  <a:tcPr anchor="ctr"/>
                </a:tc>
                <a:extLst>
                  <a:ext uri="{0D108BD9-81ED-4DB2-BD59-A6C34878D82A}">
                    <a16:rowId xmlns:a16="http://schemas.microsoft.com/office/drawing/2014/main" val="971263436"/>
                  </a:ext>
                </a:extLst>
              </a:tr>
              <a:tr h="141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HOTELMGR</a:t>
                      </a: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Mobile-Enabled</a:t>
                      </a:r>
                      <a:endParaRPr lang="en-PH" sz="1600" dirty="0">
                        <a:effectLst/>
                      </a:endParaRPr>
                    </a:p>
                    <a:p>
                      <a:pPr marL="285750" lvl="0" indent="-285750">
                        <a:lnSpc>
                          <a:spcPct val="100000"/>
                        </a:lnSpc>
                        <a:spcAft>
                          <a:spcPts val="0"/>
                        </a:spcAft>
                        <a:buFont typeface="Arial" panose="020B0604020202020204" pitchFamily="34" charset="0"/>
                        <a:buChar char="•"/>
                      </a:pPr>
                      <a:r>
                        <a:rPr lang="en-US" sz="1600" dirty="0">
                          <a:effectLst/>
                        </a:rPr>
                        <a:t>Skill-Based Dispatching</a:t>
                      </a:r>
                    </a:p>
                    <a:p>
                      <a:pPr marL="285750" lvl="0" indent="-285750">
                        <a:lnSpc>
                          <a:spcPct val="100000"/>
                        </a:lnSpc>
                        <a:spcAft>
                          <a:spcPts val="0"/>
                        </a:spcAft>
                        <a:buFont typeface="Arial" panose="020B0604020202020204" pitchFamily="34" charset="0"/>
                        <a:buChar char="•"/>
                      </a:pPr>
                      <a:r>
                        <a:rPr lang="en-US" sz="1600" dirty="0">
                          <a:effectLst/>
                        </a:rPr>
                        <a:t>Task-Tracking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PH" sz="1600" dirty="0">
                          <a:effectLst/>
                        </a:rPr>
                        <a:t>Multilingual</a:t>
                      </a:r>
                    </a:p>
                    <a:p>
                      <a:pPr marL="285750" lvl="0" indent="-285750">
                        <a:lnSpc>
                          <a:spcPct val="100000"/>
                        </a:lnSpc>
                        <a:spcAft>
                          <a:spcPts val="0"/>
                        </a:spcAft>
                        <a:buFont typeface="Arial" panose="020B0604020202020204" pitchFamily="34" charset="0"/>
                        <a:buChar char="•"/>
                      </a:pPr>
                      <a:r>
                        <a:rPr lang="en-PH" sz="1600" dirty="0">
                          <a:effectLst/>
                        </a:rPr>
                        <a:t>Workflow Management</a:t>
                      </a:r>
                    </a:p>
                    <a:p>
                      <a:pPr marL="285750" lvl="0" indent="-285750">
                        <a:lnSpc>
                          <a:spcPct val="100000"/>
                        </a:lnSpc>
                        <a:spcAft>
                          <a:spcPts val="0"/>
                        </a:spcAft>
                        <a:buFont typeface="Arial" panose="020B0604020202020204" pitchFamily="34" charset="0"/>
                        <a:buChar char="•"/>
                      </a:pPr>
                      <a:r>
                        <a:rPr lang="en-PH" sz="1600" dirty="0">
                          <a:effectLst/>
                        </a:rPr>
                        <a:t>Request Prioritization</a:t>
                      </a:r>
                    </a:p>
                  </a:txBody>
                  <a:tcPr anchor="ctr"/>
                </a:tc>
                <a:extLst>
                  <a:ext uri="{0D108BD9-81ED-4DB2-BD59-A6C34878D82A}">
                    <a16:rowId xmlns:a16="http://schemas.microsoft.com/office/drawing/2014/main" val="904481865"/>
                  </a:ext>
                </a:extLst>
              </a:tr>
              <a:tr h="2034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effectLst/>
                          <a:latin typeface="+mj-lt"/>
                          <a:ea typeface="Calibri" panose="020F0502020204030204" pitchFamily="34" charset="0"/>
                          <a:cs typeface="Times New Roman" panose="02020603050405020304" pitchFamily="18" charset="0"/>
                        </a:rPr>
                        <a:t>ORACLE ESCALATION MANAGEMENT</a:t>
                      </a:r>
                      <a:endParaRPr lang="en-US" sz="1600" dirty="0">
                        <a:effectLst/>
                        <a:latin typeface="+mj-lt"/>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US" sz="1600" dirty="0">
                          <a:effectLst/>
                        </a:rPr>
                        <a:t>Task-Tracking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marL="285750" lvl="0" indent="-285750">
                        <a:lnSpc>
                          <a:spcPct val="100000"/>
                        </a:lnSpc>
                        <a:spcAft>
                          <a:spcPts val="0"/>
                        </a:spcAft>
                        <a:buFont typeface="Arial" panose="020B0604020202020204" pitchFamily="34" charset="0"/>
                        <a:buChar char="•"/>
                      </a:pPr>
                      <a:r>
                        <a:rPr lang="en-PH" sz="1600">
                          <a:effectLst/>
                        </a:rPr>
                        <a:t>Service Request and Task-Linking Capability</a:t>
                      </a:r>
                    </a:p>
                    <a:p>
                      <a:pPr marL="285750" lvl="0" indent="-285750">
                        <a:lnSpc>
                          <a:spcPct val="100000"/>
                        </a:lnSpc>
                        <a:spcAft>
                          <a:spcPts val="0"/>
                        </a:spcAft>
                        <a:buFont typeface="Arial" panose="020B0604020202020204" pitchFamily="34" charset="0"/>
                        <a:buChar char="•"/>
                      </a:pPr>
                      <a:r>
                        <a:rPr lang="en-PH" sz="1600">
                          <a:effectLst/>
                        </a:rPr>
                        <a:t>Ownership assignment</a:t>
                      </a:r>
                    </a:p>
                    <a:p>
                      <a:pPr marL="285750" lvl="0" indent="-285750">
                        <a:lnSpc>
                          <a:spcPct val="100000"/>
                        </a:lnSpc>
                        <a:spcAft>
                          <a:spcPts val="0"/>
                        </a:spcAft>
                        <a:buFont typeface="Arial" panose="020B0604020202020204" pitchFamily="34" charset="0"/>
                        <a:buChar char="•"/>
                      </a:pPr>
                      <a:r>
                        <a:rPr lang="en-PH" sz="1600">
                          <a:effectLst/>
                        </a:rPr>
                        <a:t>De-escalation &amp; closure</a:t>
                      </a:r>
                    </a:p>
                    <a:p>
                      <a:pPr marL="285750" lvl="0" indent="-285750">
                        <a:lnSpc>
                          <a:spcPct val="100000"/>
                        </a:lnSpc>
                        <a:spcAft>
                          <a:spcPts val="0"/>
                        </a:spcAft>
                        <a:buFont typeface="Arial" panose="020B0604020202020204" pitchFamily="34" charset="0"/>
                        <a:buChar char="•"/>
                      </a:pPr>
                      <a:r>
                        <a:rPr lang="en-PH" sz="1600">
                          <a:effectLst/>
                        </a:rPr>
                        <a:t>Automatic notification (Escalation Progress)</a:t>
                      </a:r>
                    </a:p>
                  </a:txBody>
                  <a:tcPr anchor="ctr"/>
                </a:tc>
                <a:extLst>
                  <a:ext uri="{0D108BD9-81ED-4DB2-BD59-A6C34878D82A}">
                    <a16:rowId xmlns:a16="http://schemas.microsoft.com/office/drawing/2014/main" val="3220999671"/>
                  </a:ext>
                </a:extLst>
              </a:tr>
            </a:tbl>
          </a:graphicData>
        </a:graphic>
      </p:graphicFrame>
    </p:spTree>
    <p:extLst>
      <p:ext uri="{BB962C8B-B14F-4D97-AF65-F5344CB8AC3E}">
        <p14:creationId xmlns:p14="http://schemas.microsoft.com/office/powerpoint/2010/main" val="2002736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521A-05AF-47A0-A333-903D229564E5}"/>
              </a:ext>
            </a:extLst>
          </p:cNvPr>
          <p:cNvSpPr>
            <a:spLocks noGrp="1"/>
          </p:cNvSpPr>
          <p:nvPr>
            <p:ph type="title"/>
          </p:nvPr>
        </p:nvSpPr>
        <p:spPr/>
        <p:txBody>
          <a:bodyPr/>
          <a:lstStyle/>
          <a:p>
            <a:pPr algn="ctr"/>
            <a:r>
              <a:rPr lang="en-PH" b="1" dirty="0"/>
              <a:t>EXISTING</a:t>
            </a:r>
            <a:br>
              <a:rPr lang="en-PH" b="1" dirty="0"/>
            </a:br>
            <a:r>
              <a:rPr lang="en-PH" b="1" dirty="0"/>
              <a:t>SYSTEM</a:t>
            </a:r>
            <a:br>
              <a:rPr lang="en-PH" b="1" dirty="0"/>
            </a:br>
            <a:br>
              <a:rPr lang="en-PH" b="1" dirty="0"/>
            </a:br>
            <a:r>
              <a:rPr lang="en-PH" b="1" dirty="0"/>
              <a:t>vs.</a:t>
            </a:r>
            <a:br>
              <a:rPr lang="en-PH" b="1" dirty="0"/>
            </a:br>
            <a:br>
              <a:rPr lang="en-PH" b="1" dirty="0"/>
            </a:br>
            <a:r>
              <a:rPr lang="en-PH" b="1" dirty="0"/>
              <a:t>PROPOSED</a:t>
            </a:r>
            <a:br>
              <a:rPr lang="en-PH" b="1" dirty="0"/>
            </a:br>
            <a:r>
              <a:rPr lang="en-PH" b="1" dirty="0"/>
              <a:t>SYSTEM</a:t>
            </a:r>
          </a:p>
        </p:txBody>
      </p:sp>
      <p:pic>
        <p:nvPicPr>
          <p:cNvPr id="3" name="Picture 2">
            <a:extLst>
              <a:ext uri="{FF2B5EF4-FFF2-40B4-BE49-F238E27FC236}">
                <a16:creationId xmlns:a16="http://schemas.microsoft.com/office/drawing/2014/main" id="{5A5C294E-0A5B-40F7-A6AD-FA8F0928CA4C}"/>
              </a:ext>
            </a:extLst>
          </p:cNvPr>
          <p:cNvPicPr>
            <a:picLocks noChangeAspect="1"/>
          </p:cNvPicPr>
          <p:nvPr/>
        </p:nvPicPr>
        <p:blipFill>
          <a:blip r:embed="rId3"/>
          <a:stretch>
            <a:fillRect/>
          </a:stretch>
        </p:blipFill>
        <p:spPr>
          <a:xfrm>
            <a:off x="3517868" y="758004"/>
            <a:ext cx="4140410" cy="5332848"/>
          </a:xfrm>
          <a:prstGeom prst="rect">
            <a:avLst/>
          </a:prstGeom>
        </p:spPr>
      </p:pic>
      <p:pic>
        <p:nvPicPr>
          <p:cNvPr id="5" name="Picture 4">
            <a:extLst>
              <a:ext uri="{FF2B5EF4-FFF2-40B4-BE49-F238E27FC236}">
                <a16:creationId xmlns:a16="http://schemas.microsoft.com/office/drawing/2014/main" id="{32E795BB-6659-46D8-845C-01775FF70CCD}"/>
              </a:ext>
            </a:extLst>
          </p:cNvPr>
          <p:cNvPicPr>
            <a:picLocks noChangeAspect="1"/>
          </p:cNvPicPr>
          <p:nvPr/>
        </p:nvPicPr>
        <p:blipFill rotWithShape="1">
          <a:blip r:embed="rId4"/>
          <a:srcRect t="-297" r="-297"/>
          <a:stretch/>
        </p:blipFill>
        <p:spPr>
          <a:xfrm>
            <a:off x="7658278" y="747662"/>
            <a:ext cx="4103469" cy="5332848"/>
          </a:xfrm>
          <a:prstGeom prst="rect">
            <a:avLst/>
          </a:prstGeom>
        </p:spPr>
      </p:pic>
    </p:spTree>
    <p:extLst>
      <p:ext uri="{BB962C8B-B14F-4D97-AF65-F5344CB8AC3E}">
        <p14:creationId xmlns:p14="http://schemas.microsoft.com/office/powerpoint/2010/main" val="393039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1260</TotalTime>
  <Words>1075</Words>
  <Application>Microsoft Office PowerPoint</Application>
  <PresentationFormat>Widescreen</PresentationFormat>
  <Paragraphs>242</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Corbel</vt:lpstr>
      <vt:lpstr>Times New Roman</vt:lpstr>
      <vt:lpstr>Wingdings</vt:lpstr>
      <vt:lpstr>Wingdings 2</vt:lpstr>
      <vt:lpstr>Frame</vt:lpstr>
      <vt:lpstr>Escalation Management Module</vt:lpstr>
      <vt:lpstr>OVERVIEW</vt:lpstr>
      <vt:lpstr>INTRODUCTION</vt:lpstr>
      <vt:lpstr>OBJECTIVES</vt:lpstr>
      <vt:lpstr>OBJECTIVES</vt:lpstr>
      <vt:lpstr>RELATED SYSTEMS</vt:lpstr>
      <vt:lpstr>RELATED SYSTEMS</vt:lpstr>
      <vt:lpstr>RELATED SYSTEMS</vt:lpstr>
      <vt:lpstr>EXISTING SYSTEM  vs.  PROPOSED SYSTEM</vt:lpstr>
      <vt:lpstr>DIAGRAMS</vt:lpstr>
      <vt:lpstr>SYSTEMS OVERVIEW</vt:lpstr>
      <vt:lpstr>CONTEXT FLOW DIAGRAM</vt:lpstr>
      <vt:lpstr>DATA FLOW DIAGRAM</vt:lpstr>
      <vt:lpstr>DATA FLOW DIAGRAM  (Level 1 – Process 2)      (Level 2 – Process 2.4)  </vt:lpstr>
      <vt:lpstr>DATA FLOW DIAGRAM</vt:lpstr>
      <vt:lpstr>DATA FLOW DIAGRAM</vt:lpstr>
      <vt:lpstr>DATA FLOW DIAGRAM  (Level 0)</vt:lpstr>
      <vt:lpstr>DATA FLOW DIAGRAM  (Level 1 – Process 6)</vt:lpstr>
      <vt:lpstr>USE CASE DIAGRAM</vt:lpstr>
      <vt:lpstr>PACKAGE DIAGRAM</vt:lpstr>
      <vt:lpstr>ACTIVITY DIAGRAM  (Service Recovery and Report System – Higher level Employee ) </vt:lpstr>
      <vt:lpstr>ACTIVITY DIAGRAM  (Generation of Escalation Report) </vt:lpstr>
      <vt:lpstr>STATE MACHINE DIAGRAM </vt:lpstr>
      <vt:lpstr>SEQUENCE DIAGRAM</vt:lpstr>
      <vt:lpstr>COMMUNICATION DIAGRAM</vt:lpstr>
      <vt:lpstr>COMPONENT DIAGRAM</vt:lpstr>
      <vt:lpstr>DEPLOYMENT DIAGRAM</vt:lpstr>
      <vt:lpstr>CLASS DIAGRAM</vt:lpstr>
      <vt:lpstr>OBJECT DIAGRAM</vt:lpstr>
      <vt:lpstr>INTERACTION OVERVIEW DIAGRAM</vt:lpstr>
      <vt:lpstr>ENTITY RELATIONSHIP 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Escalation Management Module</dc:title>
  <dc:creator>Admin</dc:creator>
  <cp:lastModifiedBy>Samantha Nicole Balubal</cp:lastModifiedBy>
  <cp:revision>109</cp:revision>
  <dcterms:created xsi:type="dcterms:W3CDTF">2017-08-28T20:41:48Z</dcterms:created>
  <dcterms:modified xsi:type="dcterms:W3CDTF">2017-10-25T23:30:48Z</dcterms:modified>
</cp:coreProperties>
</file>