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70" r:id="rId12"/>
    <p:sldId id="265" r:id="rId13"/>
    <p:sldId id="266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-10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4D0A0-71C0-4BB9-BD38-34F9FFCCDED9}" type="doc">
      <dgm:prSet loTypeId="urn:microsoft.com/office/officeart/2005/8/layout/pyramid3" loCatId="pyramid" qsTypeId="urn:microsoft.com/office/officeart/2005/8/quickstyle/simple1" qsCatId="simple" csTypeId="urn:microsoft.com/office/officeart/2005/8/colors/accent2_2" csCatId="accent2" phldr="1"/>
      <dgm:spPr/>
    </dgm:pt>
    <dgm:pt modelId="{5F7D481D-7718-49CB-A4A3-FBA25CB5F93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4</a:t>
          </a:r>
        </a:p>
      </dgm:t>
    </dgm:pt>
    <dgm:pt modelId="{9BA50054-4D47-44B6-AE9E-DB56AB58B287}" type="parTrans" cxnId="{0CB69E42-4C61-4119-B89D-B8C2A18ECF1F}">
      <dgm:prSet/>
      <dgm:spPr/>
      <dgm:t>
        <a:bodyPr/>
        <a:lstStyle/>
        <a:p>
          <a:endParaRPr lang="en-US"/>
        </a:p>
      </dgm:t>
    </dgm:pt>
    <dgm:pt modelId="{E9ACA098-8B2F-4BC3-8593-E8A787DBF4D8}" type="sibTrans" cxnId="{0CB69E42-4C61-4119-B89D-B8C2A18ECF1F}">
      <dgm:prSet/>
      <dgm:spPr/>
      <dgm:t>
        <a:bodyPr/>
        <a:lstStyle/>
        <a:p>
          <a:endParaRPr lang="en-US"/>
        </a:p>
      </dgm:t>
    </dgm:pt>
    <dgm:pt modelId="{0EFA4CC2-C2F0-46BA-8D35-C2BEFC29998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</a:t>
          </a:r>
        </a:p>
      </dgm:t>
    </dgm:pt>
    <dgm:pt modelId="{92482D5F-E919-4D86-9D6F-3CB01BDAD308}" type="parTrans" cxnId="{A3B24FDE-9F1F-4469-A4A7-19FC4843CF41}">
      <dgm:prSet/>
      <dgm:spPr/>
      <dgm:t>
        <a:bodyPr/>
        <a:lstStyle/>
        <a:p>
          <a:endParaRPr lang="en-US"/>
        </a:p>
      </dgm:t>
    </dgm:pt>
    <dgm:pt modelId="{55244AFC-0F49-41D1-ABDF-8A6EEE58AADD}" type="sibTrans" cxnId="{A3B24FDE-9F1F-4469-A4A7-19FC4843CF41}">
      <dgm:prSet/>
      <dgm:spPr/>
      <dgm:t>
        <a:bodyPr/>
        <a:lstStyle/>
        <a:p>
          <a:endParaRPr lang="en-US"/>
        </a:p>
      </dgm:t>
    </dgm:pt>
    <dgm:pt modelId="{CD4B1F55-2C31-459F-8D0E-187396C5110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</a:t>
          </a:r>
        </a:p>
      </dgm:t>
    </dgm:pt>
    <dgm:pt modelId="{1FEE472B-FDB1-470C-A5F2-951CAB6ABCDD}" type="parTrans" cxnId="{1A259D6C-EB3C-4397-AFC2-0400EDE0B243}">
      <dgm:prSet/>
      <dgm:spPr/>
      <dgm:t>
        <a:bodyPr/>
        <a:lstStyle/>
        <a:p>
          <a:endParaRPr lang="en-US"/>
        </a:p>
      </dgm:t>
    </dgm:pt>
    <dgm:pt modelId="{98E176C5-8539-44AE-8E2E-C848D882B244}" type="sibTrans" cxnId="{1A259D6C-EB3C-4397-AFC2-0400EDE0B243}">
      <dgm:prSet/>
      <dgm:spPr/>
      <dgm:t>
        <a:bodyPr/>
        <a:lstStyle/>
        <a:p>
          <a:endParaRPr lang="en-US"/>
        </a:p>
      </dgm:t>
    </dgm:pt>
    <dgm:pt modelId="{48E02CC6-2557-4DFF-9B80-5DB6C935047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3</a:t>
          </a:r>
        </a:p>
      </dgm:t>
    </dgm:pt>
    <dgm:pt modelId="{44EB6619-CB1C-4FEA-B8EB-3A13A413A13B}" type="parTrans" cxnId="{B314DD67-B796-4192-A039-4A97573DF699}">
      <dgm:prSet/>
      <dgm:spPr/>
      <dgm:t>
        <a:bodyPr/>
        <a:lstStyle/>
        <a:p>
          <a:endParaRPr lang="en-US"/>
        </a:p>
      </dgm:t>
    </dgm:pt>
    <dgm:pt modelId="{D440E627-4E48-45FD-956D-19D6E9366327}" type="sibTrans" cxnId="{B314DD67-B796-4192-A039-4A97573DF699}">
      <dgm:prSet/>
      <dgm:spPr/>
      <dgm:t>
        <a:bodyPr/>
        <a:lstStyle/>
        <a:p>
          <a:endParaRPr lang="en-US"/>
        </a:p>
      </dgm:t>
    </dgm:pt>
    <dgm:pt modelId="{220EA07D-4D61-4A67-885A-64FAAD2524C7}" type="pres">
      <dgm:prSet presAssocID="{35E4D0A0-71C0-4BB9-BD38-34F9FFCCDED9}" presName="Name0" presStyleCnt="0">
        <dgm:presLayoutVars>
          <dgm:dir/>
          <dgm:animLvl val="lvl"/>
          <dgm:resizeHandles val="exact"/>
        </dgm:presLayoutVars>
      </dgm:prSet>
      <dgm:spPr/>
    </dgm:pt>
    <dgm:pt modelId="{AD1359C1-C33B-4E52-9093-6A345EE7C069}" type="pres">
      <dgm:prSet presAssocID="{5F7D481D-7718-49CB-A4A3-FBA25CB5F93A}" presName="Name8" presStyleCnt="0"/>
      <dgm:spPr/>
    </dgm:pt>
    <dgm:pt modelId="{9903E700-6EE3-4DB9-94FE-FBFEA6CF43E6}" type="pres">
      <dgm:prSet presAssocID="{5F7D481D-7718-49CB-A4A3-FBA25CB5F93A}" presName="level" presStyleLbl="node1" presStyleIdx="0" presStyleCnt="4" custLinFactNeighborY="-4504">
        <dgm:presLayoutVars>
          <dgm:chMax val="1"/>
          <dgm:bulletEnabled val="1"/>
        </dgm:presLayoutVars>
      </dgm:prSet>
      <dgm:spPr/>
    </dgm:pt>
    <dgm:pt modelId="{B09120BF-2F22-4B87-8817-8FBBDAACDEB2}" type="pres">
      <dgm:prSet presAssocID="{5F7D481D-7718-49CB-A4A3-FBA25CB5F9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53E4B89-9607-4FE4-AA72-893A05A296ED}" type="pres">
      <dgm:prSet presAssocID="{48E02CC6-2557-4DFF-9B80-5DB6C9350473}" presName="Name8" presStyleCnt="0"/>
      <dgm:spPr/>
    </dgm:pt>
    <dgm:pt modelId="{5C30F580-D7E2-43F6-9888-6944B6424207}" type="pres">
      <dgm:prSet presAssocID="{48E02CC6-2557-4DFF-9B80-5DB6C9350473}" presName="level" presStyleLbl="node1" presStyleIdx="1" presStyleCnt="4">
        <dgm:presLayoutVars>
          <dgm:chMax val="1"/>
          <dgm:bulletEnabled val="1"/>
        </dgm:presLayoutVars>
      </dgm:prSet>
      <dgm:spPr/>
    </dgm:pt>
    <dgm:pt modelId="{8D5929DC-D61E-4F27-89DE-FCA4678B5EF3}" type="pres">
      <dgm:prSet presAssocID="{48E02CC6-2557-4DFF-9B80-5DB6C935047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8C747F-D739-4D12-B01B-4324A2092EF1}" type="pres">
      <dgm:prSet presAssocID="{0EFA4CC2-C2F0-46BA-8D35-C2BEFC299988}" presName="Name8" presStyleCnt="0"/>
      <dgm:spPr/>
    </dgm:pt>
    <dgm:pt modelId="{FF5EDD68-27DB-4AFE-8180-FE55169DB9A1}" type="pres">
      <dgm:prSet presAssocID="{0EFA4CC2-C2F0-46BA-8D35-C2BEFC299988}" presName="level" presStyleLbl="node1" presStyleIdx="2" presStyleCnt="4">
        <dgm:presLayoutVars>
          <dgm:chMax val="1"/>
          <dgm:bulletEnabled val="1"/>
        </dgm:presLayoutVars>
      </dgm:prSet>
      <dgm:spPr/>
    </dgm:pt>
    <dgm:pt modelId="{C8DC9907-A5DC-47F0-98A4-3D6E378EAC30}" type="pres">
      <dgm:prSet presAssocID="{0EFA4CC2-C2F0-46BA-8D35-C2BEFC29998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5141043-2C29-4FCB-AED2-92A917729738}" type="pres">
      <dgm:prSet presAssocID="{CD4B1F55-2C31-459F-8D0E-187396C51108}" presName="Name8" presStyleCnt="0"/>
      <dgm:spPr/>
    </dgm:pt>
    <dgm:pt modelId="{D1712D6A-55B0-49E9-B187-47DB15522E9A}" type="pres">
      <dgm:prSet presAssocID="{CD4B1F55-2C31-459F-8D0E-187396C51108}" presName="level" presStyleLbl="node1" presStyleIdx="3" presStyleCnt="4">
        <dgm:presLayoutVars>
          <dgm:chMax val="1"/>
          <dgm:bulletEnabled val="1"/>
        </dgm:presLayoutVars>
      </dgm:prSet>
      <dgm:spPr/>
    </dgm:pt>
    <dgm:pt modelId="{63096AF5-B7D1-4A6B-9758-A205E610D214}" type="pres">
      <dgm:prSet presAssocID="{CD4B1F55-2C31-459F-8D0E-187396C5110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1D18E30-9AA4-429B-AF60-3295CC59786E}" type="presOf" srcId="{48E02CC6-2557-4DFF-9B80-5DB6C9350473}" destId="{8D5929DC-D61E-4F27-89DE-FCA4678B5EF3}" srcOrd="1" destOrd="0" presId="urn:microsoft.com/office/officeart/2005/8/layout/pyramid3"/>
    <dgm:cxn modelId="{0CB69E42-4C61-4119-B89D-B8C2A18ECF1F}" srcId="{35E4D0A0-71C0-4BB9-BD38-34F9FFCCDED9}" destId="{5F7D481D-7718-49CB-A4A3-FBA25CB5F93A}" srcOrd="0" destOrd="0" parTransId="{9BA50054-4D47-44B6-AE9E-DB56AB58B287}" sibTransId="{E9ACA098-8B2F-4BC3-8593-E8A787DBF4D8}"/>
    <dgm:cxn modelId="{B314DD67-B796-4192-A039-4A97573DF699}" srcId="{35E4D0A0-71C0-4BB9-BD38-34F9FFCCDED9}" destId="{48E02CC6-2557-4DFF-9B80-5DB6C9350473}" srcOrd="1" destOrd="0" parTransId="{44EB6619-CB1C-4FEA-B8EB-3A13A413A13B}" sibTransId="{D440E627-4E48-45FD-956D-19D6E9366327}"/>
    <dgm:cxn modelId="{68E8AE48-F9C1-4F37-B78F-A591AE4DBEFB}" type="presOf" srcId="{35E4D0A0-71C0-4BB9-BD38-34F9FFCCDED9}" destId="{220EA07D-4D61-4A67-885A-64FAAD2524C7}" srcOrd="0" destOrd="0" presId="urn:microsoft.com/office/officeart/2005/8/layout/pyramid3"/>
    <dgm:cxn modelId="{1A259D6C-EB3C-4397-AFC2-0400EDE0B243}" srcId="{35E4D0A0-71C0-4BB9-BD38-34F9FFCCDED9}" destId="{CD4B1F55-2C31-459F-8D0E-187396C51108}" srcOrd="3" destOrd="0" parTransId="{1FEE472B-FDB1-470C-A5F2-951CAB6ABCDD}" sibTransId="{98E176C5-8539-44AE-8E2E-C848D882B244}"/>
    <dgm:cxn modelId="{8A6C4F6E-9AB0-46E3-8258-F059977205CE}" type="presOf" srcId="{CD4B1F55-2C31-459F-8D0E-187396C51108}" destId="{D1712D6A-55B0-49E9-B187-47DB15522E9A}" srcOrd="0" destOrd="0" presId="urn:microsoft.com/office/officeart/2005/8/layout/pyramid3"/>
    <dgm:cxn modelId="{CE5A7599-2931-4A45-A779-BDDC22CD6EAC}" type="presOf" srcId="{0EFA4CC2-C2F0-46BA-8D35-C2BEFC299988}" destId="{FF5EDD68-27DB-4AFE-8180-FE55169DB9A1}" srcOrd="0" destOrd="0" presId="urn:microsoft.com/office/officeart/2005/8/layout/pyramid3"/>
    <dgm:cxn modelId="{44325AC2-1B13-40A2-8229-F5F668B31C66}" type="presOf" srcId="{CD4B1F55-2C31-459F-8D0E-187396C51108}" destId="{63096AF5-B7D1-4A6B-9758-A205E610D214}" srcOrd="1" destOrd="0" presId="urn:microsoft.com/office/officeart/2005/8/layout/pyramid3"/>
    <dgm:cxn modelId="{AA0406CF-F3DE-43C7-9160-E5BEC53CF052}" type="presOf" srcId="{5F7D481D-7718-49CB-A4A3-FBA25CB5F93A}" destId="{B09120BF-2F22-4B87-8817-8FBBDAACDEB2}" srcOrd="1" destOrd="0" presId="urn:microsoft.com/office/officeart/2005/8/layout/pyramid3"/>
    <dgm:cxn modelId="{B844DCD6-228F-4617-A832-2D4F6596687C}" type="presOf" srcId="{48E02CC6-2557-4DFF-9B80-5DB6C9350473}" destId="{5C30F580-D7E2-43F6-9888-6944B6424207}" srcOrd="0" destOrd="0" presId="urn:microsoft.com/office/officeart/2005/8/layout/pyramid3"/>
    <dgm:cxn modelId="{A3B24FDE-9F1F-4469-A4A7-19FC4843CF41}" srcId="{35E4D0A0-71C0-4BB9-BD38-34F9FFCCDED9}" destId="{0EFA4CC2-C2F0-46BA-8D35-C2BEFC299988}" srcOrd="2" destOrd="0" parTransId="{92482D5F-E919-4D86-9D6F-3CB01BDAD308}" sibTransId="{55244AFC-0F49-41D1-ABDF-8A6EEE58AADD}"/>
    <dgm:cxn modelId="{37651FEF-9115-49D9-9478-66DB0EBF2340}" type="presOf" srcId="{0EFA4CC2-C2F0-46BA-8D35-C2BEFC299988}" destId="{C8DC9907-A5DC-47F0-98A4-3D6E378EAC30}" srcOrd="1" destOrd="0" presId="urn:microsoft.com/office/officeart/2005/8/layout/pyramid3"/>
    <dgm:cxn modelId="{84C35DFD-BA73-4525-87B9-F45B4328C8E8}" type="presOf" srcId="{5F7D481D-7718-49CB-A4A3-FBA25CB5F93A}" destId="{9903E700-6EE3-4DB9-94FE-FBFEA6CF43E6}" srcOrd="0" destOrd="0" presId="urn:microsoft.com/office/officeart/2005/8/layout/pyramid3"/>
    <dgm:cxn modelId="{31AC4184-A285-4148-8E82-D4C1CAAE3DEE}" type="presParOf" srcId="{220EA07D-4D61-4A67-885A-64FAAD2524C7}" destId="{AD1359C1-C33B-4E52-9093-6A345EE7C069}" srcOrd="0" destOrd="0" presId="urn:microsoft.com/office/officeart/2005/8/layout/pyramid3"/>
    <dgm:cxn modelId="{E2CD89A0-6597-4CC9-A9ED-62FC2A04A1AB}" type="presParOf" srcId="{AD1359C1-C33B-4E52-9093-6A345EE7C069}" destId="{9903E700-6EE3-4DB9-94FE-FBFEA6CF43E6}" srcOrd="0" destOrd="0" presId="urn:microsoft.com/office/officeart/2005/8/layout/pyramid3"/>
    <dgm:cxn modelId="{79637BC2-BC9A-45A3-A362-A3706111FFA2}" type="presParOf" srcId="{AD1359C1-C33B-4E52-9093-6A345EE7C069}" destId="{B09120BF-2F22-4B87-8817-8FBBDAACDEB2}" srcOrd="1" destOrd="0" presId="urn:microsoft.com/office/officeart/2005/8/layout/pyramid3"/>
    <dgm:cxn modelId="{EBE79201-3C34-4FBC-B887-9CA32B269302}" type="presParOf" srcId="{220EA07D-4D61-4A67-885A-64FAAD2524C7}" destId="{B53E4B89-9607-4FE4-AA72-893A05A296ED}" srcOrd="1" destOrd="0" presId="urn:microsoft.com/office/officeart/2005/8/layout/pyramid3"/>
    <dgm:cxn modelId="{8D7E2863-4DAF-4B04-9828-3F39F2BA4136}" type="presParOf" srcId="{B53E4B89-9607-4FE4-AA72-893A05A296ED}" destId="{5C30F580-D7E2-43F6-9888-6944B6424207}" srcOrd="0" destOrd="0" presId="urn:microsoft.com/office/officeart/2005/8/layout/pyramid3"/>
    <dgm:cxn modelId="{AE4FF8A5-1B1E-4F84-ACEA-915C2FCD8F41}" type="presParOf" srcId="{B53E4B89-9607-4FE4-AA72-893A05A296ED}" destId="{8D5929DC-D61E-4F27-89DE-FCA4678B5EF3}" srcOrd="1" destOrd="0" presId="urn:microsoft.com/office/officeart/2005/8/layout/pyramid3"/>
    <dgm:cxn modelId="{2329BDF6-650C-4204-ADAB-E6B08A68A374}" type="presParOf" srcId="{220EA07D-4D61-4A67-885A-64FAAD2524C7}" destId="{1B8C747F-D739-4D12-B01B-4324A2092EF1}" srcOrd="2" destOrd="0" presId="urn:microsoft.com/office/officeart/2005/8/layout/pyramid3"/>
    <dgm:cxn modelId="{0C574331-12EF-428C-8008-8150AFA3A444}" type="presParOf" srcId="{1B8C747F-D739-4D12-B01B-4324A2092EF1}" destId="{FF5EDD68-27DB-4AFE-8180-FE55169DB9A1}" srcOrd="0" destOrd="0" presId="urn:microsoft.com/office/officeart/2005/8/layout/pyramid3"/>
    <dgm:cxn modelId="{0C725D05-4EFA-4250-873D-3357B699991B}" type="presParOf" srcId="{1B8C747F-D739-4D12-B01B-4324A2092EF1}" destId="{C8DC9907-A5DC-47F0-98A4-3D6E378EAC30}" srcOrd="1" destOrd="0" presId="urn:microsoft.com/office/officeart/2005/8/layout/pyramid3"/>
    <dgm:cxn modelId="{E297176D-6871-41F4-AE2E-CAF6B6CAF46D}" type="presParOf" srcId="{220EA07D-4D61-4A67-885A-64FAAD2524C7}" destId="{25141043-2C29-4FCB-AED2-92A917729738}" srcOrd="3" destOrd="0" presId="urn:microsoft.com/office/officeart/2005/8/layout/pyramid3"/>
    <dgm:cxn modelId="{C80ADD95-B81A-43C4-B7DF-60EC03F333DA}" type="presParOf" srcId="{25141043-2C29-4FCB-AED2-92A917729738}" destId="{D1712D6A-55B0-49E9-B187-47DB15522E9A}" srcOrd="0" destOrd="0" presId="urn:microsoft.com/office/officeart/2005/8/layout/pyramid3"/>
    <dgm:cxn modelId="{A4EC1494-9E56-41BB-B7C2-17A2BD975AB2}" type="presParOf" srcId="{25141043-2C29-4FCB-AED2-92A917729738}" destId="{63096AF5-B7D1-4A6B-9758-A205E610D21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E700-6EE3-4DB9-94FE-FBFEA6CF43E6}">
      <dsp:nvSpPr>
        <dsp:cNvPr id="0" name=""/>
        <dsp:cNvSpPr/>
      </dsp:nvSpPr>
      <dsp:spPr>
        <a:xfrm rot="10800000">
          <a:off x="0" y="0"/>
          <a:ext cx="7560676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4</a:t>
          </a:r>
        </a:p>
      </dsp:txBody>
      <dsp:txXfrm rot="-10800000">
        <a:off x="1323118" y="0"/>
        <a:ext cx="4914439" cy="937076"/>
      </dsp:txXfrm>
    </dsp:sp>
    <dsp:sp modelId="{5C30F580-D7E2-43F6-9888-6944B6424207}">
      <dsp:nvSpPr>
        <dsp:cNvPr id="0" name=""/>
        <dsp:cNvSpPr/>
      </dsp:nvSpPr>
      <dsp:spPr>
        <a:xfrm rot="10800000">
          <a:off x="945084" y="937076"/>
          <a:ext cx="5670507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3</a:t>
          </a:r>
        </a:p>
      </dsp:txBody>
      <dsp:txXfrm rot="-10800000">
        <a:off x="1937423" y="937076"/>
        <a:ext cx="3685829" cy="937076"/>
      </dsp:txXfrm>
    </dsp:sp>
    <dsp:sp modelId="{FF5EDD68-27DB-4AFE-8180-FE55169DB9A1}">
      <dsp:nvSpPr>
        <dsp:cNvPr id="0" name=""/>
        <dsp:cNvSpPr/>
      </dsp:nvSpPr>
      <dsp:spPr>
        <a:xfrm rot="10800000">
          <a:off x="1890169" y="1874153"/>
          <a:ext cx="3780338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2</a:t>
          </a:r>
        </a:p>
      </dsp:txBody>
      <dsp:txXfrm rot="-10800000">
        <a:off x="2551728" y="1874153"/>
        <a:ext cx="2457219" cy="937076"/>
      </dsp:txXfrm>
    </dsp:sp>
    <dsp:sp modelId="{D1712D6A-55B0-49E9-B187-47DB15522E9A}">
      <dsp:nvSpPr>
        <dsp:cNvPr id="0" name=""/>
        <dsp:cNvSpPr/>
      </dsp:nvSpPr>
      <dsp:spPr>
        <a:xfrm rot="10800000">
          <a:off x="2835253" y="2811230"/>
          <a:ext cx="1890169" cy="937076"/>
        </a:xfrm>
        <a:prstGeom prst="trapezoid">
          <a:avLst>
            <a:gd name="adj" fmla="val 1008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>
              <a:solidFill>
                <a:schemeClr val="bg1"/>
              </a:solidFill>
            </a:rPr>
            <a:t>1</a:t>
          </a:r>
        </a:p>
      </dsp:txBody>
      <dsp:txXfrm rot="-10800000">
        <a:off x="2835253" y="2811230"/>
        <a:ext cx="1890169" cy="937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FBBB-3935-434B-BC46-B788F489023C}" type="datetimeFigureOut">
              <a:rPr lang="en-PH" smtClean="0"/>
              <a:t>02/01/2018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8C609-FAFD-46ED-839A-3096354BE8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150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659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439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923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6209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9180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Service request and report system is responsible for monitoring the service tickets and transform it into an escalated ticket. However,  this process cannot be done without an unattended service ticket. </a:t>
            </a:r>
            <a:br>
              <a:rPr lang="en-PH" dirty="0"/>
            </a:br>
            <a:endParaRPr lang="en-PH" dirty="0"/>
          </a:p>
          <a:p>
            <a:r>
              <a:rPr lang="en-PH" dirty="0"/>
              <a:t>Once the unattended service ticket became an escalated ticket, the escalation management module notifies the Level 1 senior employee which is the Supervisor – the supervisor must update the escalated ticket status for it to considered by the module as an In-progress ticket and also to activate the timer. If the Supervisor failed to close the ticket and exceeds by the given time, it automatically notifies and re-assign the ticket to the next level of senior employee which is the Department Manager. </a:t>
            </a:r>
            <a:br>
              <a:rPr lang="en-PH" dirty="0"/>
            </a:br>
            <a:br>
              <a:rPr lang="en-PH" dirty="0"/>
            </a:br>
            <a:r>
              <a:rPr lang="en-PH" dirty="0"/>
              <a:t>Previous owners of the ticket must enter an escalated ticket’s reason.</a:t>
            </a:r>
          </a:p>
          <a:p>
            <a:endParaRPr lang="en-PH" dirty="0"/>
          </a:p>
          <a:p>
            <a:r>
              <a:rPr lang="en-PH"/>
              <a:t>Once the tickets closed, the module sends an update of escalated ticket details to the Service Request and Report System and generates an escalation report which displays a graphical representation of how many times a certain nature of service were escalated.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4218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74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006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798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562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10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105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216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87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8C609-FAFD-46ED-839A-3096354BE88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6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BCFF8-5F4F-4469-87D0-138BD121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0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F87D5-B3DC-4E7F-9001-21472AC7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164" y="844659"/>
            <a:ext cx="9733671" cy="2149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dirty="0"/>
              <a:t>Escalation straight-up:</a:t>
            </a:r>
            <a:br>
              <a:rPr lang="en-PH" dirty="0"/>
            </a:br>
            <a:r>
              <a:rPr lang="en-PH" dirty="0"/>
              <a:t>ESCALATION MANAGEMENT MODULE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E18A-577E-46BC-A743-035ADA95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991" y="4135733"/>
            <a:ext cx="3682652" cy="203333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PH" dirty="0">
                <a:solidFill>
                  <a:schemeClr val="bg1"/>
                </a:solidFill>
              </a:rPr>
              <a:t>Alabado, Matthew Arnold</a:t>
            </a:r>
          </a:p>
          <a:p>
            <a:r>
              <a:rPr lang="en-PH" dirty="0">
                <a:solidFill>
                  <a:schemeClr val="bg1"/>
                </a:solidFill>
              </a:rPr>
              <a:t>Alconcel, Alanis Watz</a:t>
            </a:r>
          </a:p>
          <a:p>
            <a:r>
              <a:rPr lang="en-PH" dirty="0">
                <a:solidFill>
                  <a:schemeClr val="bg1"/>
                </a:solidFill>
              </a:rPr>
              <a:t>Balubal, Samantha Nicole </a:t>
            </a:r>
          </a:p>
          <a:p>
            <a:r>
              <a:rPr lang="en-PH" dirty="0">
                <a:solidFill>
                  <a:schemeClr val="bg1"/>
                </a:solidFill>
              </a:rPr>
              <a:t>Brillantes, Rachel Anne </a:t>
            </a:r>
          </a:p>
          <a:p>
            <a:r>
              <a:rPr lang="en-PH" dirty="0">
                <a:solidFill>
                  <a:schemeClr val="bg1"/>
                </a:solidFill>
              </a:rPr>
              <a:t>Burton, Kathrine Danielle</a:t>
            </a:r>
          </a:p>
          <a:p>
            <a:r>
              <a:rPr lang="en-PH" dirty="0">
                <a:solidFill>
                  <a:schemeClr val="bg1"/>
                </a:solidFill>
              </a:rPr>
              <a:t>Pamittan, Engel-Jan </a:t>
            </a:r>
          </a:p>
        </p:txBody>
      </p:sp>
    </p:spTree>
    <p:extLst>
      <p:ext uri="{BB962C8B-B14F-4D97-AF65-F5344CB8AC3E}">
        <p14:creationId xmlns:p14="http://schemas.microsoft.com/office/powerpoint/2010/main" val="27646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95A2-B06E-4310-952F-627C0B5A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4429"/>
            <a:ext cx="7729728" cy="1188720"/>
          </a:xfrm>
        </p:spPr>
        <p:txBody>
          <a:bodyPr/>
          <a:lstStyle/>
          <a:p>
            <a:r>
              <a:rPr lang="en-PH" dirty="0"/>
              <a:t>Related systems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9B7E52-36B1-4F85-930E-10A74926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79576"/>
              </p:ext>
            </p:extLst>
          </p:nvPr>
        </p:nvGraphicFramePr>
        <p:xfrm>
          <a:off x="873123" y="18212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AACBCD-6996-477B-A58C-7CC92CB2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3368"/>
              </p:ext>
            </p:extLst>
          </p:nvPr>
        </p:nvGraphicFramePr>
        <p:xfrm>
          <a:off x="873122" y="22063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Guest Experience Software System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Alert that notifies the employees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C87AC0-F344-42E4-8778-6F5D31DC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17549"/>
              </p:ext>
            </p:extLst>
          </p:nvPr>
        </p:nvGraphicFramePr>
        <p:xfrm>
          <a:off x="873120" y="2872977"/>
          <a:ext cx="10445754" cy="93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937023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HotelMGR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Request Prioritization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7E0CB-82F4-4F76-A495-8DFBD8B4F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79500"/>
              </p:ext>
            </p:extLst>
          </p:nvPr>
        </p:nvGraphicFramePr>
        <p:xfrm>
          <a:off x="873120" y="3810000"/>
          <a:ext cx="10445754" cy="133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33048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Oracle Escalation Management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Ownership assignment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De-escalation and closure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notification (escalation progress)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1C17C4-2FE3-4D05-8540-B5326875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85211"/>
              </p:ext>
            </p:extLst>
          </p:nvPr>
        </p:nvGraphicFramePr>
        <p:xfrm>
          <a:off x="873120" y="5140482"/>
          <a:ext cx="1044575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Escalation Straight-Up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Notification alert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Hierarchy level of senior employees for escalation process of unattended service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4B8-9446-4B1F-9938-A41C9A64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8930"/>
            <a:ext cx="7729728" cy="1188720"/>
          </a:xfrm>
        </p:spPr>
        <p:txBody>
          <a:bodyPr/>
          <a:lstStyle/>
          <a:p>
            <a:r>
              <a:rPr lang="en-PH" dirty="0"/>
              <a:t>GAP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C60613-B61D-4EDA-8E46-929C3DA5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202" y="1952625"/>
            <a:ext cx="6827596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6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85BF-8218-4D3F-944F-F9819462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BA5B-F5CF-42C6-949F-C66047B4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30144"/>
            <a:ext cx="7729728" cy="2218631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PH" dirty="0"/>
              <a:t>Systems Overview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Use Case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Context Flow Diagram 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DE763-5A97-414C-BB90-360E8DACE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C1A-C824-4202-9F53-72A989BD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23B3-0BC4-4E63-A8AF-16270939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Receive: Unattended service tickets 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Hierarchy Level: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1 – Supervisor (SP)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2 – Department Manager (DM)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3 – Resident Manager (RM)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4 – General Manager (GM) </a:t>
            </a:r>
          </a:p>
          <a:p>
            <a:pPr marL="228600" lvl="1" indent="0">
              <a:buNone/>
            </a:pP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B4E16-A6DC-4C01-B968-1FF9A48AA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1A5B-1568-4014-B171-768BD502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4526"/>
            <a:ext cx="7729728" cy="1188720"/>
          </a:xfrm>
        </p:spPr>
        <p:txBody>
          <a:bodyPr/>
          <a:lstStyle/>
          <a:p>
            <a:r>
              <a:rPr lang="en-PH" dirty="0"/>
              <a:t>Use case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CBCC-2BE7-40D9-9F96-A674622F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1114" y="1856936"/>
            <a:ext cx="9409771" cy="4869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5F346-DB04-4FAF-9331-90F804265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45C6-262B-4579-B307-ACA2B54C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755"/>
            <a:ext cx="7729728" cy="1188720"/>
          </a:xfrm>
        </p:spPr>
        <p:txBody>
          <a:bodyPr/>
          <a:lstStyle/>
          <a:p>
            <a:r>
              <a:rPr lang="en-PH" dirty="0"/>
              <a:t>Context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23A09-A17A-4B2D-A33C-87750170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01" y="2058945"/>
            <a:ext cx="10572198" cy="4285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E7537-2A44-47F0-A507-B4CFA6574C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7921-8FE2-413A-AE57-51C59CB4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4052"/>
            <a:ext cx="7729728" cy="1188720"/>
          </a:xfrm>
        </p:spPr>
        <p:txBody>
          <a:bodyPr/>
          <a:lstStyle/>
          <a:p>
            <a:r>
              <a:rPr lang="en-PH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71D1-3889-461D-951B-10DDDE2E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09191"/>
            <a:ext cx="7729728" cy="4374697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PH" sz="185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Objectives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Scope and Limitations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Related Systems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Gap Analysis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Proposed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5CEC20-E36D-45BC-9C55-50A4E9394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0E2-F360-4B02-AB7A-56A99CFB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6593"/>
            <a:ext cx="7729728" cy="1188720"/>
          </a:xfrm>
        </p:spPr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3B7D-35DD-4D9B-A1A8-19F8BFE3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9775"/>
            <a:ext cx="7729728" cy="4031657"/>
          </a:xfrm>
        </p:spPr>
        <p:txBody>
          <a:bodyPr/>
          <a:lstStyle/>
          <a:p>
            <a:r>
              <a:rPr lang="en-PH" sz="2000" dirty="0"/>
              <a:t>Client:  Taal Vista Hotel </a:t>
            </a:r>
          </a:p>
          <a:p>
            <a:endParaRPr lang="en-PH" sz="2000" dirty="0"/>
          </a:p>
          <a:p>
            <a:r>
              <a:rPr lang="en-PH" sz="2000" dirty="0"/>
              <a:t>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Unattended service requests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Limited escalation process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PH" sz="1800" dirty="0"/>
          </a:p>
          <a:p>
            <a:r>
              <a:rPr lang="en-PH" sz="2000" dirty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Escalation module</a:t>
            </a:r>
          </a:p>
          <a:p>
            <a:pPr marL="228600" lvl="1" indent="0">
              <a:buNone/>
            </a:pPr>
            <a:endParaRPr lang="en-PH" sz="1800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443F3-6BDF-4AC8-BCEA-9236B4B88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8E3-13E3-482C-82ED-F6CA58C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 General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4BF8-4BDA-4C8A-A0AB-9CF654B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2991743"/>
            <a:ext cx="7729729" cy="1188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000" dirty="0"/>
              <a:t>Develop a solution for Taal Vista Hotel that will produce effective escalation process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E35EF-31E0-49AA-81A2-2A104B6CD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D16-5D60-4A64-BA47-93E3DA2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424C-6822-4672-B439-44FF97A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2550"/>
            <a:ext cx="7729728" cy="33033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PH" sz="2000" dirty="0"/>
              <a:t>Gather and analyze escalation data</a:t>
            </a:r>
          </a:p>
          <a:p>
            <a:pPr>
              <a:lnSpc>
                <a:spcPct val="200000"/>
              </a:lnSpc>
            </a:pPr>
            <a:r>
              <a:rPr lang="en-PH" sz="2000" dirty="0"/>
              <a:t>Develop an Escalation Management Module</a:t>
            </a:r>
          </a:p>
          <a:p>
            <a:pPr>
              <a:lnSpc>
                <a:spcPct val="200000"/>
              </a:lnSpc>
            </a:pPr>
            <a:r>
              <a:rPr lang="en-PH" sz="2000" dirty="0"/>
              <a:t>Generate reports to further improve quality management of the hotel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FF048-5619-4B03-AD81-4A7EA2D59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8BA9-60C0-4BA7-A4CF-26A5EA75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20161"/>
            <a:ext cx="7729728" cy="1188720"/>
          </a:xfrm>
        </p:spPr>
        <p:txBody>
          <a:bodyPr/>
          <a:lstStyle/>
          <a:p>
            <a:r>
              <a:rPr lang="en-PH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0B54-F31A-43CC-838B-9EEBEADE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77518"/>
            <a:ext cx="7729728" cy="2318892"/>
          </a:xfrm>
        </p:spPr>
        <p:txBody>
          <a:bodyPr>
            <a:normAutofit/>
          </a:bodyPr>
          <a:lstStyle/>
          <a:p>
            <a:r>
              <a:rPr lang="en-PH" sz="2000" dirty="0"/>
              <a:t>Module will be initiated by an escalated service ticket</a:t>
            </a:r>
          </a:p>
          <a:p>
            <a:pPr marL="0" indent="0">
              <a:buNone/>
            </a:pPr>
            <a:endParaRPr lang="en-PH" sz="2000" dirty="0"/>
          </a:p>
          <a:p>
            <a:r>
              <a:rPr lang="en-PH" sz="2000" dirty="0"/>
              <a:t>Generate escalation reports from data gathered on the escalation process. </a:t>
            </a:r>
          </a:p>
          <a:p>
            <a:pPr marL="0" indent="0">
              <a:buNone/>
            </a:pPr>
            <a:endParaRPr lang="en-PH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F9917-B388-498F-B42E-ECD5763883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CCC3-324D-431F-A9E7-5207ACE4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9" y="331646"/>
            <a:ext cx="7729728" cy="1188720"/>
          </a:xfrm>
        </p:spPr>
        <p:txBody>
          <a:bodyPr/>
          <a:lstStyle/>
          <a:p>
            <a:r>
              <a:rPr lang="en-PH" dirty="0"/>
              <a:t>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C33472-39D6-45A0-A7CB-F8786B492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756054"/>
              </p:ext>
            </p:extLst>
          </p:nvPr>
        </p:nvGraphicFramePr>
        <p:xfrm>
          <a:off x="2230438" y="2626567"/>
          <a:ext cx="7560676" cy="3748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19F457-68F4-4992-96A1-9F3D1F7053AC}"/>
              </a:ext>
            </a:extLst>
          </p:cNvPr>
          <p:cNvSpPr txBox="1"/>
          <p:nvPr/>
        </p:nvSpPr>
        <p:spPr>
          <a:xfrm>
            <a:off x="9587132" y="3209056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General Manager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59523-0EF3-43C3-BAE2-9485B97ED0D6}"/>
              </a:ext>
            </a:extLst>
          </p:cNvPr>
          <p:cNvSpPr txBox="1"/>
          <p:nvPr/>
        </p:nvSpPr>
        <p:spPr>
          <a:xfrm>
            <a:off x="8386690" y="4072641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Resident Manager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430E5-3796-486D-8A50-D0FDACEC8D15}"/>
              </a:ext>
            </a:extLst>
          </p:cNvPr>
          <p:cNvSpPr txBox="1"/>
          <p:nvPr/>
        </p:nvSpPr>
        <p:spPr>
          <a:xfrm>
            <a:off x="7634310" y="4899541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Department Manager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8B5E4-03DB-4FFE-B539-56438C89BC9E}"/>
              </a:ext>
            </a:extLst>
          </p:cNvPr>
          <p:cNvSpPr txBox="1"/>
          <p:nvPr/>
        </p:nvSpPr>
        <p:spPr>
          <a:xfrm>
            <a:off x="6982267" y="5712524"/>
            <a:ext cx="240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Supervisor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4D9DF-D4D7-4596-BB94-B47E2CCAAE23}"/>
              </a:ext>
            </a:extLst>
          </p:cNvPr>
          <p:cNvSpPr txBox="1"/>
          <p:nvPr/>
        </p:nvSpPr>
        <p:spPr>
          <a:xfrm>
            <a:off x="2230438" y="1887676"/>
            <a:ext cx="4311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000" dirty="0"/>
              <a:t>Target Users: </a:t>
            </a:r>
          </a:p>
        </p:txBody>
      </p:sp>
    </p:spTree>
    <p:extLst>
      <p:ext uri="{BB962C8B-B14F-4D97-AF65-F5344CB8AC3E}">
        <p14:creationId xmlns:p14="http://schemas.microsoft.com/office/powerpoint/2010/main" val="286143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16C-E406-4DC5-A5FC-6E390B9F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4067"/>
            <a:ext cx="7729728" cy="1188720"/>
          </a:xfrm>
        </p:spPr>
        <p:txBody>
          <a:bodyPr/>
          <a:lstStyle/>
          <a:p>
            <a:r>
              <a:rPr lang="en-PH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796E-751B-4BCB-8153-C40B3FE7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5102"/>
            <a:ext cx="7729728" cy="2698044"/>
          </a:xfrm>
        </p:spPr>
        <p:txBody>
          <a:bodyPr>
            <a:normAutofit/>
          </a:bodyPr>
          <a:lstStyle/>
          <a:p>
            <a:r>
              <a:rPr lang="en-PH" sz="2000" dirty="0"/>
              <a:t>Limited within the quality aspect of services </a:t>
            </a:r>
          </a:p>
          <a:p>
            <a:endParaRPr lang="en-PH" sz="2000" dirty="0"/>
          </a:p>
          <a:p>
            <a:r>
              <a:rPr lang="en-PH" sz="2000" dirty="0"/>
              <a:t>When the action needed on the service-related requests must be done by the expertise of a third party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3FBC7-403B-4FAF-BACB-5738C745A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8245-D661-490E-BF31-F2E467A1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2423"/>
            <a:ext cx="7729728" cy="1188720"/>
          </a:xfrm>
        </p:spPr>
        <p:txBody>
          <a:bodyPr/>
          <a:lstStyle/>
          <a:p>
            <a:r>
              <a:rPr lang="en-PH" dirty="0"/>
              <a:t>Related Systems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4F0F1C-62DD-44F1-BCF7-F8672AC58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18342"/>
              </p:ext>
            </p:extLst>
          </p:nvPr>
        </p:nvGraphicFramePr>
        <p:xfrm>
          <a:off x="873123" y="17958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B6EE9B-F3C6-4CCB-AF5F-79E328EB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58115"/>
              </p:ext>
            </p:extLst>
          </p:nvPr>
        </p:nvGraphicFramePr>
        <p:xfrm>
          <a:off x="873122" y="21809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KNOWCROSS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(Know Glitch)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 Management Software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732EEC-DA9C-4225-ADE9-3863CC7D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32559"/>
              </p:ext>
            </p:extLst>
          </p:nvPr>
        </p:nvGraphicFramePr>
        <p:xfrm>
          <a:off x="873121" y="2844800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HotelTap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Analytic Dashboard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 notification for instant communication among employees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7D632A-DE1B-4FB9-BE86-255AED2AE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42694"/>
              </p:ext>
            </p:extLst>
          </p:nvPr>
        </p:nvGraphicFramePr>
        <p:xfrm>
          <a:off x="873121" y="3959381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FCS Computer Systems 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(Guest Services)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Smart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3BA68A-B4F9-4C86-911E-5F9A9DD64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19640"/>
              </p:ext>
            </p:extLst>
          </p:nvPr>
        </p:nvGraphicFramePr>
        <p:xfrm>
          <a:off x="873120" y="5115082"/>
          <a:ext cx="10445754" cy="150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ALICE (STAFF)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Ticketing System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Displays ticket status and owner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Simple User Interface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75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464</TotalTime>
  <Words>379</Words>
  <Application>Microsoft Office PowerPoint</Application>
  <PresentationFormat>Widescreen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Parcel</vt:lpstr>
      <vt:lpstr>Escalation straight-up: ESCALATION MANAGEMENT MODULE </vt:lpstr>
      <vt:lpstr>Overview </vt:lpstr>
      <vt:lpstr>INTRODUCTION</vt:lpstr>
      <vt:lpstr> General OBJECTIVES </vt:lpstr>
      <vt:lpstr>Specific OBJECTIVES</vt:lpstr>
      <vt:lpstr>SCOPE</vt:lpstr>
      <vt:lpstr>SCOPE</vt:lpstr>
      <vt:lpstr>LIMITATIONS</vt:lpstr>
      <vt:lpstr>Related Systems </vt:lpstr>
      <vt:lpstr>Related systems</vt:lpstr>
      <vt:lpstr>GAP ANALYSIS</vt:lpstr>
      <vt:lpstr>Proposed system </vt:lpstr>
      <vt:lpstr>Systems overview </vt:lpstr>
      <vt:lpstr>Use case </vt:lpstr>
      <vt:lpstr>Context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ESCALATION MANAGEMENT MODULE </dc:title>
  <dc:creator>Samantha Nicole Balubal</dc:creator>
  <cp:lastModifiedBy>Samantha Nicole Balubal</cp:lastModifiedBy>
  <cp:revision>36</cp:revision>
  <dcterms:created xsi:type="dcterms:W3CDTF">2017-12-11T06:09:13Z</dcterms:created>
  <dcterms:modified xsi:type="dcterms:W3CDTF">2018-01-02T16:56:19Z</dcterms:modified>
</cp:coreProperties>
</file>