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40"/>
  </p:notesMasterIdLst>
  <p:sldIdLst>
    <p:sldId id="256" r:id="rId2"/>
    <p:sldId id="257" r:id="rId3"/>
    <p:sldId id="298" r:id="rId4"/>
    <p:sldId id="294" r:id="rId5"/>
    <p:sldId id="263" r:id="rId6"/>
    <p:sldId id="299" r:id="rId7"/>
    <p:sldId id="295" r:id="rId8"/>
    <p:sldId id="260" r:id="rId9"/>
    <p:sldId id="285" r:id="rId10"/>
    <p:sldId id="284" r:id="rId11"/>
    <p:sldId id="296" r:id="rId12"/>
    <p:sldId id="283" r:id="rId13"/>
    <p:sldId id="297" r:id="rId14"/>
    <p:sldId id="280" r:id="rId15"/>
    <p:sldId id="264" r:id="rId16"/>
    <p:sldId id="265" r:id="rId17"/>
    <p:sldId id="266" r:id="rId18"/>
    <p:sldId id="272" r:id="rId19"/>
    <p:sldId id="310" r:id="rId20"/>
    <p:sldId id="273" r:id="rId21"/>
    <p:sldId id="309" r:id="rId22"/>
    <p:sldId id="275" r:id="rId23"/>
    <p:sldId id="311" r:id="rId24"/>
    <p:sldId id="267" r:id="rId25"/>
    <p:sldId id="300" r:id="rId26"/>
    <p:sldId id="271" r:id="rId27"/>
    <p:sldId id="282" r:id="rId28"/>
    <p:sldId id="301" r:id="rId29"/>
    <p:sldId id="269" r:id="rId30"/>
    <p:sldId id="302" r:id="rId31"/>
    <p:sldId id="304" r:id="rId32"/>
    <p:sldId id="305" r:id="rId33"/>
    <p:sldId id="270" r:id="rId34"/>
    <p:sldId id="303" r:id="rId35"/>
    <p:sldId id="306" r:id="rId36"/>
    <p:sldId id="307" r:id="rId37"/>
    <p:sldId id="308" r:id="rId38"/>
    <p:sldId id="27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known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23" autoAdjust="0"/>
    <p:restoredTop sz="89299" autoAdjust="0"/>
  </p:normalViewPr>
  <p:slideViewPr>
    <p:cSldViewPr snapToGrid="0">
      <p:cViewPr varScale="1">
        <p:scale>
          <a:sx n="61" d="100"/>
          <a:sy n="61" d="100"/>
        </p:scale>
        <p:origin x="10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960F8-411C-4983-A848-D79C365C3FEC}" type="datetimeFigureOut">
              <a:rPr lang="en-PH" smtClean="0"/>
              <a:t>24/10/2017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AF6AC-2F7B-4F1A-8625-86B7BAD23FC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3919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1200" dirty="0">
                <a:solidFill>
                  <a:schemeClr val="tx1"/>
                </a:solidFill>
              </a:rPr>
              <a:t>To develop a solution for the Quality Assurance Department of  Taal Vista Hotel that will produce effective Escalation Reports from the gathered complaint and escalation data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AF6AC-2F7B-4F1A-8625-86B7BAD23FCB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9135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1200" dirty="0">
                <a:solidFill>
                  <a:schemeClr val="tx1"/>
                </a:solidFill>
              </a:rPr>
              <a:t>To develop a solution for the Quality Assurance Department of  Taal Vista Hotel that will produce effective Escalation Reports from the gathered complaint and escalation data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AF6AC-2F7B-4F1A-8625-86B7BAD23FCB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283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</a:rPr>
              <a:t>Allows the staff to have access to their to-do lists through their mobile devices.</a:t>
            </a:r>
            <a:endParaRPr lang="en-PH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AF6AC-2F7B-4F1A-8625-86B7BAD23FCB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8896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Limited escalation process</a:t>
            </a:r>
            <a:endParaRPr lang="en-PH" b="0" i="0" u="none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b="1" i="0" u="none" dirty="0"/>
              <a:t>limited to just directly reporting it to the immediate supervisor with no documentation.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b="1" i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b="1" i="0" u="none" dirty="0"/>
          </a:p>
          <a:p>
            <a:pPr rtl="0" eaLnBrk="1" fontAlgn="ctr" latinLnBrk="0" hangingPunct="1"/>
            <a:r>
              <a:rPr lang="en-PH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Existing System</a:t>
            </a:r>
            <a:endParaRPr lang="en-PH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PH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Proposed Module </a:t>
            </a:r>
            <a:endParaRPr lang="en-PH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P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Records are recorded in excel </a:t>
            </a:r>
          </a:p>
          <a:p>
            <a:pPr rtl="0" eaLnBrk="1" fontAlgn="auto" latinLnBrk="0" hangingPunct="1"/>
            <a:r>
              <a:rPr lang="en-P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 gathering of escalation data </a:t>
            </a:r>
          </a:p>
          <a:p>
            <a:pPr rtl="0" eaLnBrk="1" fontAlgn="ctr" latinLnBrk="0" hangingPunct="1"/>
            <a:r>
              <a:rPr lang="en-P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Ineffective way to gather/document escalation data </a:t>
            </a:r>
          </a:p>
          <a:p>
            <a:pPr rtl="0" eaLnBrk="1" fontAlgn="ctr" latinLnBrk="0" hangingPunct="1"/>
            <a:r>
              <a:rPr lang="en-P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escalation reports produced</a:t>
            </a:r>
          </a:p>
          <a:p>
            <a:pPr rtl="0" eaLnBrk="1" fontAlgn="auto" latinLnBrk="0" hangingPunct="1"/>
            <a:r>
              <a:rPr lang="en-P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Generation of reports</a:t>
            </a:r>
          </a:p>
          <a:p>
            <a:pPr rtl="0" eaLnBrk="1" fontAlgn="ctr" latinLnBrk="0" hangingPunct="1"/>
            <a:r>
              <a:rPr lang="en-P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Means of Communication:</a:t>
            </a:r>
          </a:p>
          <a:p>
            <a:pPr rtl="0" eaLnBrk="1" fontAlgn="ctr" latinLnBrk="0" hangingPunct="1"/>
            <a:r>
              <a:rPr lang="en-P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Walkie-Talkie </a:t>
            </a:r>
          </a:p>
          <a:p>
            <a:pPr rtl="0" eaLnBrk="1" fontAlgn="auto" latinLnBrk="0" hangingPunct="1"/>
            <a:r>
              <a:rPr lang="en-P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Means of Communication:</a:t>
            </a:r>
          </a:p>
          <a:p>
            <a:pPr rtl="0" eaLnBrk="1" fontAlgn="auto" latinLnBrk="0" hangingPunct="1"/>
            <a:r>
              <a:rPr lang="en-P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 Application </a:t>
            </a:r>
          </a:p>
          <a:p>
            <a:pPr rtl="0" eaLnBrk="1" fontAlgn="ctr" latinLnBrk="0" hangingPunct="1"/>
            <a:r>
              <a:rPr lang="en-P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Limited escalation process</a:t>
            </a:r>
          </a:p>
          <a:p>
            <a:pPr rtl="0" eaLnBrk="1" fontAlgn="ctr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Unattended service tickets escalate to senior employee</a:t>
            </a:r>
            <a:endParaRPr lang="en-PH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b="1" i="0" u="none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AF6AC-2F7B-4F1A-8625-86B7BAD23FCB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9584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PH" b="1" dirty="0">
                <a:solidFill>
                  <a:schemeClr val="tx1"/>
                </a:solidFill>
              </a:rPr>
              <a:t>Receive: </a:t>
            </a:r>
            <a:r>
              <a:rPr lang="en-PH" dirty="0">
                <a:solidFill>
                  <a:schemeClr val="tx1"/>
                </a:solidFill>
              </a:rPr>
              <a:t>Unattended service tickets </a:t>
            </a:r>
            <a:endParaRPr lang="en-PH" b="1" dirty="0">
              <a:solidFill>
                <a:schemeClr val="tx1"/>
              </a:solidFill>
            </a:endParaRPr>
          </a:p>
          <a:p>
            <a:pPr marL="502920" lvl="1" indent="0">
              <a:lnSpc>
                <a:spcPct val="150000"/>
              </a:lnSpc>
              <a:buNone/>
            </a:pPr>
            <a:r>
              <a:rPr lang="en-PH" i="1" u="sng" dirty="0">
                <a:solidFill>
                  <a:schemeClr val="tx1"/>
                </a:solidFill>
              </a:rPr>
              <a:t>Unattended service tickets </a:t>
            </a:r>
            <a:r>
              <a:rPr lang="en-PH" dirty="0">
                <a:solidFill>
                  <a:schemeClr val="tx1"/>
                </a:solidFill>
              </a:rPr>
              <a:t>from </a:t>
            </a:r>
            <a:r>
              <a:rPr lang="en-PH" i="1" u="sng" dirty="0">
                <a:solidFill>
                  <a:schemeClr val="tx1"/>
                </a:solidFill>
              </a:rPr>
              <a:t>Service Recovery and Reports System Manually escalated tickets </a:t>
            </a:r>
            <a:r>
              <a:rPr lang="en-PH" dirty="0">
                <a:solidFill>
                  <a:schemeClr val="tx1"/>
                </a:solidFill>
              </a:rPr>
              <a:t>from </a:t>
            </a:r>
            <a:r>
              <a:rPr lang="en-PH" i="1" u="sng" dirty="0">
                <a:solidFill>
                  <a:schemeClr val="tx1"/>
                </a:solidFill>
              </a:rPr>
              <a:t>Receptionist</a:t>
            </a:r>
          </a:p>
          <a:p>
            <a:pPr>
              <a:lnSpc>
                <a:spcPct val="150000"/>
              </a:lnSpc>
            </a:pPr>
            <a:r>
              <a:rPr lang="en-PH" b="1" dirty="0">
                <a:solidFill>
                  <a:schemeClr val="tx1"/>
                </a:solidFill>
              </a:rPr>
              <a:t>Types of Escalation</a:t>
            </a:r>
          </a:p>
          <a:p>
            <a:pPr lvl="1">
              <a:lnSpc>
                <a:spcPct val="150000"/>
              </a:lnSpc>
            </a:pPr>
            <a:r>
              <a:rPr lang="en-PH" sz="2000" dirty="0">
                <a:solidFill>
                  <a:schemeClr val="tx1"/>
                </a:solidFill>
              </a:rPr>
              <a:t>Automatic – based on time</a:t>
            </a:r>
          </a:p>
          <a:p>
            <a:pPr lvl="1">
              <a:lnSpc>
                <a:spcPct val="150000"/>
              </a:lnSpc>
            </a:pPr>
            <a:r>
              <a:rPr lang="en-PH" sz="2000" dirty="0">
                <a:solidFill>
                  <a:schemeClr val="tx1"/>
                </a:solidFill>
              </a:rPr>
              <a:t>Manual – based on situation</a:t>
            </a:r>
          </a:p>
          <a:p>
            <a:pPr>
              <a:lnSpc>
                <a:spcPct val="150000"/>
              </a:lnSpc>
            </a:pPr>
            <a:r>
              <a:rPr lang="en-PH" b="1" dirty="0">
                <a:solidFill>
                  <a:schemeClr val="tx1"/>
                </a:solidFill>
              </a:rPr>
              <a:t>Levels of Escalation</a:t>
            </a:r>
          </a:p>
          <a:p>
            <a:pPr lvl="1">
              <a:lnSpc>
                <a:spcPct val="150000"/>
              </a:lnSpc>
            </a:pPr>
            <a:r>
              <a:rPr lang="en-PH" sz="2000" dirty="0">
                <a:solidFill>
                  <a:schemeClr val="tx1"/>
                </a:solidFill>
              </a:rPr>
              <a:t>Level 1 – Supervisor  (SUP)</a:t>
            </a:r>
          </a:p>
          <a:p>
            <a:pPr lvl="1">
              <a:lnSpc>
                <a:spcPct val="150000"/>
              </a:lnSpc>
            </a:pPr>
            <a:r>
              <a:rPr lang="en-PH" sz="2000" dirty="0">
                <a:solidFill>
                  <a:schemeClr val="tx1"/>
                </a:solidFill>
              </a:rPr>
              <a:t>Level 2 – Department Manager (DM)</a:t>
            </a:r>
          </a:p>
          <a:p>
            <a:pPr lvl="1">
              <a:lnSpc>
                <a:spcPct val="150000"/>
              </a:lnSpc>
            </a:pPr>
            <a:r>
              <a:rPr lang="en-PH" sz="2000" dirty="0">
                <a:solidFill>
                  <a:schemeClr val="tx1"/>
                </a:solidFill>
              </a:rPr>
              <a:t>Level 3 – Resident Manager (RM)</a:t>
            </a:r>
          </a:p>
          <a:p>
            <a:pPr lvl="1">
              <a:lnSpc>
                <a:spcPct val="150000"/>
              </a:lnSpc>
            </a:pPr>
            <a:r>
              <a:rPr lang="en-PH" sz="2000" dirty="0">
                <a:solidFill>
                  <a:schemeClr val="tx1"/>
                </a:solidFill>
              </a:rPr>
              <a:t>Level 4 – General Manager (GM)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AF6AC-2F7B-4F1A-8625-86B7BAD23FCB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306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5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1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8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84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2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6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4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89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9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4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33F8-3B0E-49C2-89F6-3762A945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1235675"/>
            <a:ext cx="7315200" cy="1958793"/>
          </a:xfrm>
        </p:spPr>
        <p:txBody>
          <a:bodyPr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Escalation Management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047AA-E2A7-4946-B439-94A327FF6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737358"/>
            <a:ext cx="7315200" cy="2013543"/>
          </a:xfrm>
        </p:spPr>
        <p:txBody>
          <a:bodyPr>
            <a:normAutofit fontScale="92500" lnSpcReduction="10000"/>
          </a:bodyPr>
          <a:lstStyle/>
          <a:p>
            <a:r>
              <a:rPr lang="en-PH" sz="1600" dirty="0" err="1">
                <a:solidFill>
                  <a:schemeClr val="bg1"/>
                </a:solidFill>
              </a:rPr>
              <a:t>Alabado</a:t>
            </a:r>
            <a:r>
              <a:rPr lang="en-PH" sz="1600" dirty="0">
                <a:solidFill>
                  <a:schemeClr val="bg1"/>
                </a:solidFill>
              </a:rPr>
              <a:t>, Matthew Arnold</a:t>
            </a:r>
          </a:p>
          <a:p>
            <a:r>
              <a:rPr lang="en-PH" sz="1600" dirty="0" err="1">
                <a:solidFill>
                  <a:schemeClr val="bg1"/>
                </a:solidFill>
              </a:rPr>
              <a:t>Alconcel</a:t>
            </a:r>
            <a:r>
              <a:rPr lang="en-PH" sz="1600" dirty="0">
                <a:solidFill>
                  <a:schemeClr val="bg1"/>
                </a:solidFill>
              </a:rPr>
              <a:t>, Alanis </a:t>
            </a:r>
            <a:r>
              <a:rPr lang="en-PH" sz="1600" dirty="0" err="1">
                <a:solidFill>
                  <a:schemeClr val="bg1"/>
                </a:solidFill>
              </a:rPr>
              <a:t>Watz</a:t>
            </a:r>
            <a:endParaRPr lang="en-PH" sz="1600" dirty="0">
              <a:solidFill>
                <a:schemeClr val="bg1"/>
              </a:solidFill>
            </a:endParaRPr>
          </a:p>
          <a:p>
            <a:r>
              <a:rPr lang="en-PH" sz="1600" dirty="0" err="1">
                <a:solidFill>
                  <a:schemeClr val="bg1"/>
                </a:solidFill>
              </a:rPr>
              <a:t>Balubal</a:t>
            </a:r>
            <a:r>
              <a:rPr lang="en-PH" sz="1600" dirty="0">
                <a:solidFill>
                  <a:schemeClr val="bg1"/>
                </a:solidFill>
              </a:rPr>
              <a:t>, Samantha Nicole</a:t>
            </a:r>
          </a:p>
          <a:p>
            <a:r>
              <a:rPr lang="en-PH" sz="1600" dirty="0">
                <a:solidFill>
                  <a:schemeClr val="bg1"/>
                </a:solidFill>
              </a:rPr>
              <a:t>Brillantes, Rachel Anne</a:t>
            </a:r>
          </a:p>
          <a:p>
            <a:r>
              <a:rPr lang="en-PH" sz="1600" dirty="0">
                <a:solidFill>
                  <a:schemeClr val="bg1"/>
                </a:solidFill>
              </a:rPr>
              <a:t>Burton, Kathrine Danielle</a:t>
            </a:r>
          </a:p>
          <a:p>
            <a:r>
              <a:rPr lang="en-PH" sz="1600" dirty="0" err="1">
                <a:solidFill>
                  <a:schemeClr val="bg1"/>
                </a:solidFill>
              </a:rPr>
              <a:t>Pamittan</a:t>
            </a:r>
            <a:r>
              <a:rPr lang="en-PH" sz="1600" dirty="0">
                <a:solidFill>
                  <a:schemeClr val="bg1"/>
                </a:solidFill>
              </a:rPr>
              <a:t>, Engel-Jan</a:t>
            </a:r>
          </a:p>
        </p:txBody>
      </p:sp>
    </p:spTree>
    <p:extLst>
      <p:ext uri="{BB962C8B-B14F-4D97-AF65-F5344CB8AC3E}">
        <p14:creationId xmlns:p14="http://schemas.microsoft.com/office/powerpoint/2010/main" val="104184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/>
              <a:t>RELATED SYSTEMS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0CA0D7-5F4F-445A-BF5E-915CDB119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369530"/>
              </p:ext>
            </p:extLst>
          </p:nvPr>
        </p:nvGraphicFramePr>
        <p:xfrm>
          <a:off x="3527706" y="762057"/>
          <a:ext cx="8176613" cy="5324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499">
                  <a:extLst>
                    <a:ext uri="{9D8B030D-6E8A-4147-A177-3AD203B41FA5}">
                      <a16:colId xmlns:a16="http://schemas.microsoft.com/office/drawing/2014/main" val="4136411675"/>
                    </a:ext>
                  </a:extLst>
                </a:gridCol>
                <a:gridCol w="2803328">
                  <a:extLst>
                    <a:ext uri="{9D8B030D-6E8A-4147-A177-3AD203B41FA5}">
                      <a16:colId xmlns:a16="http://schemas.microsoft.com/office/drawing/2014/main" val="2633103070"/>
                    </a:ext>
                  </a:extLst>
                </a:gridCol>
                <a:gridCol w="3079786">
                  <a:extLst>
                    <a:ext uri="{9D8B030D-6E8A-4147-A177-3AD203B41FA5}">
                      <a16:colId xmlns:a16="http://schemas.microsoft.com/office/drawing/2014/main" val="1789947122"/>
                    </a:ext>
                  </a:extLst>
                </a:gridCol>
              </a:tblGrid>
              <a:tr h="78668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SYSTEM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COMMON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UNIQUE 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30926"/>
                  </a:ext>
                </a:extLst>
              </a:tr>
              <a:tr h="10873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GESS (Guest Experience Software System)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Mobile-Enabled</a:t>
                      </a:r>
                      <a:endParaRPr lang="en-PH" sz="1600" dirty="0">
                        <a:effectLst/>
                      </a:endParaRPr>
                    </a:p>
                    <a:p>
                      <a:pPr marL="285750" lvl="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Task Escalation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>
                          <a:effectLst/>
                        </a:rPr>
                        <a:t>Automatic alert that notifies the employees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1263436"/>
                  </a:ext>
                </a:extLst>
              </a:tr>
              <a:tr h="14158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HOTELMGR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Mobile-Enabled</a:t>
                      </a:r>
                      <a:endParaRPr lang="en-PH" sz="1600" dirty="0">
                        <a:effectLst/>
                      </a:endParaRPr>
                    </a:p>
                    <a:p>
                      <a:pPr marL="285750" lvl="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Skill-Based Dispatching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Task-Tracking System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>
                          <a:effectLst/>
                        </a:rPr>
                        <a:t>Multilingual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>
                          <a:effectLst/>
                        </a:rPr>
                        <a:t>Workflow Management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>
                          <a:effectLst/>
                        </a:rPr>
                        <a:t>Request Prioritization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4481865"/>
                  </a:ext>
                </a:extLst>
              </a:tr>
              <a:tr h="2034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ORACLE ESCALATION MANAGEMENT</a:t>
                      </a:r>
                      <a:endParaRPr lang="en-US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Task-Tracking System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PH" sz="1600">
                          <a:effectLst/>
                        </a:rPr>
                        <a:t>Service Request and Task-Linking Capability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PH" sz="1600">
                          <a:effectLst/>
                        </a:rPr>
                        <a:t>Ownership assignment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PH" sz="1600">
                          <a:effectLst/>
                        </a:rPr>
                        <a:t>De-escalation &amp; closure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PH" sz="1600">
                          <a:effectLst/>
                        </a:rPr>
                        <a:t>Automatic notification (Escalation Progress)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999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73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1D48-6F80-49DD-B56F-CFB1E1BD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4ECA4-9316-4F43-8C7E-EC781BC45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PH" b="1" dirty="0">
                <a:solidFill>
                  <a:schemeClr val="tx1"/>
                </a:solidFill>
              </a:rPr>
              <a:t>Introduction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PH" b="1" dirty="0">
                <a:solidFill>
                  <a:schemeClr val="tx1"/>
                </a:solidFill>
              </a:rPr>
              <a:t>Objectives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PH" b="1" dirty="0">
                <a:solidFill>
                  <a:schemeClr val="tx1"/>
                </a:solidFill>
              </a:rPr>
              <a:t>Related Systems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PH" b="1" dirty="0">
                <a:solidFill>
                  <a:schemeClr val="tx1"/>
                </a:solidFill>
              </a:rPr>
              <a:t>Comparison of Existing and Proposed System </a:t>
            </a:r>
          </a:p>
          <a:p>
            <a:pPr marL="0" indent="0">
              <a:lnSpc>
                <a:spcPct val="200000"/>
              </a:lnSpc>
              <a:buNone/>
            </a:pP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6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521A-05AF-47A0-A333-903D2295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/>
              <a:t>EXISTING</a:t>
            </a:r>
            <a:br>
              <a:rPr lang="en-PH" b="1" dirty="0"/>
            </a:br>
            <a:r>
              <a:rPr lang="en-PH" b="1" dirty="0"/>
              <a:t>SYSTEM</a:t>
            </a:r>
            <a:br>
              <a:rPr lang="en-PH" b="1" dirty="0"/>
            </a:br>
            <a:br>
              <a:rPr lang="en-PH" b="1" dirty="0"/>
            </a:br>
            <a:r>
              <a:rPr lang="en-PH" b="1" dirty="0"/>
              <a:t>vs.</a:t>
            </a:r>
            <a:br>
              <a:rPr lang="en-PH" b="1" dirty="0"/>
            </a:br>
            <a:br>
              <a:rPr lang="en-PH" b="1" dirty="0"/>
            </a:br>
            <a:r>
              <a:rPr lang="en-PH" b="1" dirty="0"/>
              <a:t>PROPOSED</a:t>
            </a:r>
            <a:br>
              <a:rPr lang="en-PH" b="1" dirty="0"/>
            </a:br>
            <a:r>
              <a:rPr lang="en-PH" b="1" dirty="0"/>
              <a:t>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5C294E-0A5B-40F7-A6AD-FA8F0928C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634" y="763428"/>
            <a:ext cx="4140410" cy="53328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E795BB-6659-46D8-845C-01775FF70C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97" r="-297"/>
          <a:stretch/>
        </p:blipFill>
        <p:spPr>
          <a:xfrm>
            <a:off x="7658278" y="747662"/>
            <a:ext cx="4103469" cy="533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1D48-6F80-49DD-B56F-CFB1E1BD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4ECA4-9316-4F43-8C7E-EC781BC45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PH" b="1" dirty="0">
                <a:solidFill>
                  <a:schemeClr val="tx1"/>
                </a:solidFill>
              </a:rPr>
              <a:t>Introduction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PH" b="1" dirty="0">
                <a:solidFill>
                  <a:schemeClr val="tx1"/>
                </a:solidFill>
              </a:rPr>
              <a:t>Objectives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PH" b="1" dirty="0">
                <a:solidFill>
                  <a:schemeClr val="tx1"/>
                </a:solidFill>
              </a:rPr>
              <a:t>Related Systems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PH" b="1" dirty="0">
                <a:solidFill>
                  <a:schemeClr val="tx1"/>
                </a:solidFill>
              </a:rPr>
              <a:t>Comparison of Existing and Proposed System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PH" b="1" dirty="0">
                <a:solidFill>
                  <a:schemeClr val="tx1"/>
                </a:solidFill>
              </a:rPr>
              <a:t>Proposed System (Diagrams)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PH" b="1" dirty="0">
                <a:solidFill>
                  <a:schemeClr val="tx1"/>
                </a:solidFill>
              </a:rPr>
              <a:t>Proposed Systems Overview</a:t>
            </a:r>
          </a:p>
        </p:txBody>
      </p:sp>
    </p:spTree>
    <p:extLst>
      <p:ext uri="{BB962C8B-B14F-4D97-AF65-F5344CB8AC3E}">
        <p14:creationId xmlns:p14="http://schemas.microsoft.com/office/powerpoint/2010/main" val="219146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EDE2-9827-45E3-A5E8-B81A337C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58788" cy="4601183"/>
          </a:xfrm>
        </p:spPr>
        <p:txBody>
          <a:bodyPr/>
          <a:lstStyle/>
          <a:p>
            <a:pPr algn="ctr"/>
            <a:r>
              <a:rPr lang="en-PH" b="1" dirty="0"/>
              <a:t>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F000D-A969-4B5E-A91D-894C2C79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4430" y="820595"/>
            <a:ext cx="3234043" cy="52076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PH" sz="1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1"/>
                </a:solidFill>
              </a:rPr>
              <a:t>Context Flow Diagram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1"/>
                </a:solidFill>
              </a:rPr>
              <a:t>Data Flow Diagram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1"/>
                </a:solidFill>
              </a:rPr>
              <a:t>Use Case Diagram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1"/>
                </a:solidFill>
              </a:rPr>
              <a:t>Package Diagram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1"/>
                </a:solidFill>
              </a:rPr>
              <a:t>Activity Diagram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1"/>
                </a:solidFill>
              </a:rPr>
              <a:t>State Machine Diagram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1"/>
                </a:solidFill>
              </a:rPr>
              <a:t>Sequence Diagram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1"/>
                </a:solidFill>
              </a:rPr>
              <a:t>Communication Diagram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313CB-7DC2-4187-95DD-88531A6AC871}"/>
              </a:ext>
            </a:extLst>
          </p:cNvPr>
          <p:cNvSpPr txBox="1"/>
          <p:nvPr/>
        </p:nvSpPr>
        <p:spPr>
          <a:xfrm>
            <a:off x="4217432" y="200507"/>
            <a:ext cx="6593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b="1" dirty="0"/>
              <a:t>Escalation Management Module</a:t>
            </a:r>
          </a:p>
          <a:p>
            <a:endParaRPr lang="en-PH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50DC18-1F1E-4467-9303-5F70A3027D58}"/>
              </a:ext>
            </a:extLst>
          </p:cNvPr>
          <p:cNvSpPr txBox="1">
            <a:spLocks/>
          </p:cNvSpPr>
          <p:nvPr/>
        </p:nvSpPr>
        <p:spPr>
          <a:xfrm>
            <a:off x="7944115" y="1340069"/>
            <a:ext cx="3234043" cy="3281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1"/>
                </a:solidFill>
              </a:rPr>
              <a:t>Component Diagram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1"/>
                </a:solidFill>
              </a:rPr>
              <a:t>Deployment Diagram</a:t>
            </a:r>
            <a:endParaRPr lang="en-PH" sz="3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1"/>
                </a:solidFill>
              </a:rPr>
              <a:t>Entity Relationship Diagram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1"/>
                </a:solidFill>
              </a:rPr>
              <a:t>Class Diagram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1"/>
                </a:solidFill>
              </a:rPr>
              <a:t>Object Diagram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1"/>
                </a:solidFill>
              </a:rPr>
              <a:t>Interaction Overview Diagram</a:t>
            </a:r>
          </a:p>
        </p:txBody>
      </p:sp>
    </p:spTree>
    <p:extLst>
      <p:ext uri="{BB962C8B-B14F-4D97-AF65-F5344CB8AC3E}">
        <p14:creationId xmlns:p14="http://schemas.microsoft.com/office/powerpoint/2010/main" val="175251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4174-08FD-40E9-B3B1-E02418E7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08218" cy="4601183"/>
          </a:xfrm>
        </p:spPr>
        <p:txBody>
          <a:bodyPr/>
          <a:lstStyle/>
          <a:p>
            <a:pPr algn="ctr"/>
            <a:r>
              <a:rPr lang="en-PH" b="1" dirty="0"/>
              <a:t>SYSTEMS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04E71-1C3F-45DB-B1D7-9ACD2265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9144" y="1298136"/>
            <a:ext cx="7802032" cy="39555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b="1" dirty="0">
                <a:solidFill>
                  <a:schemeClr val="tx1"/>
                </a:solidFill>
              </a:rPr>
              <a:t>Receive: </a:t>
            </a:r>
            <a:r>
              <a:rPr lang="en-PH" dirty="0">
                <a:solidFill>
                  <a:schemeClr val="tx1"/>
                </a:solidFill>
              </a:rPr>
              <a:t>Unattended service tickets </a:t>
            </a:r>
            <a:endParaRPr lang="en-PH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PH" b="1" dirty="0">
                <a:solidFill>
                  <a:schemeClr val="tx1"/>
                </a:solidFill>
              </a:rPr>
              <a:t>Escalation Type: </a:t>
            </a:r>
            <a:r>
              <a:rPr lang="en-PH" sz="2000" dirty="0">
                <a:solidFill>
                  <a:schemeClr val="tx1"/>
                </a:solidFill>
              </a:rPr>
              <a:t>Automatic – based on time</a:t>
            </a:r>
          </a:p>
          <a:p>
            <a:pPr>
              <a:lnSpc>
                <a:spcPct val="150000"/>
              </a:lnSpc>
            </a:pPr>
            <a:r>
              <a:rPr lang="en-PH" b="1" dirty="0">
                <a:solidFill>
                  <a:schemeClr val="tx1"/>
                </a:solidFill>
              </a:rPr>
              <a:t>Hierarchy Levels of Escalation</a:t>
            </a:r>
          </a:p>
          <a:p>
            <a:pPr lvl="1">
              <a:lnSpc>
                <a:spcPct val="150000"/>
              </a:lnSpc>
            </a:pPr>
            <a:r>
              <a:rPr lang="en-PH" sz="2000" dirty="0">
                <a:solidFill>
                  <a:schemeClr val="tx1"/>
                </a:solidFill>
              </a:rPr>
              <a:t>Level 1 – Supervisor  (SUP)</a:t>
            </a:r>
          </a:p>
          <a:p>
            <a:pPr lvl="1">
              <a:lnSpc>
                <a:spcPct val="150000"/>
              </a:lnSpc>
            </a:pPr>
            <a:r>
              <a:rPr lang="en-PH" sz="2000" dirty="0">
                <a:solidFill>
                  <a:schemeClr val="tx1"/>
                </a:solidFill>
              </a:rPr>
              <a:t>Level 2 – Department Manager (DM)</a:t>
            </a:r>
          </a:p>
          <a:p>
            <a:pPr lvl="1">
              <a:lnSpc>
                <a:spcPct val="150000"/>
              </a:lnSpc>
            </a:pPr>
            <a:r>
              <a:rPr lang="en-PH" sz="2000" dirty="0">
                <a:solidFill>
                  <a:schemeClr val="tx1"/>
                </a:solidFill>
              </a:rPr>
              <a:t>Level 3 – Resident Manager (RM)</a:t>
            </a:r>
          </a:p>
          <a:p>
            <a:pPr lvl="1">
              <a:lnSpc>
                <a:spcPct val="150000"/>
              </a:lnSpc>
            </a:pPr>
            <a:r>
              <a:rPr lang="en-PH" sz="2000" dirty="0">
                <a:solidFill>
                  <a:schemeClr val="tx1"/>
                </a:solidFill>
              </a:rPr>
              <a:t>Level 4 – General Manager (GM)</a:t>
            </a:r>
          </a:p>
        </p:txBody>
      </p:sp>
    </p:spTree>
    <p:extLst>
      <p:ext uri="{BB962C8B-B14F-4D97-AF65-F5344CB8AC3E}">
        <p14:creationId xmlns:p14="http://schemas.microsoft.com/office/powerpoint/2010/main" val="402298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78EB-BB14-429F-9C71-7E1BBD5B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200401" cy="4601183"/>
          </a:xfrm>
        </p:spPr>
        <p:txBody>
          <a:bodyPr/>
          <a:lstStyle/>
          <a:p>
            <a:pPr algn="ctr"/>
            <a:r>
              <a:rPr lang="en-PH" b="1" dirty="0"/>
              <a:t>CONTEXT FLOW DIAGRAM</a:t>
            </a:r>
          </a:p>
        </p:txBody>
      </p:sp>
      <p:pic>
        <p:nvPicPr>
          <p:cNvPr id="6" name="Picture 5" descr="C:\Users\Watz Alconcel\AppData\Local\Microsoft\Windows\INetCache\Content.Word\cfd.png">
            <a:extLst>
              <a:ext uri="{FF2B5EF4-FFF2-40B4-BE49-F238E27FC236}">
                <a16:creationId xmlns:a16="http://schemas.microsoft.com/office/drawing/2014/main" id="{4694B5AD-6EDA-4EE0-8A8F-D5DD92B29EB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544068"/>
            <a:ext cx="8991599" cy="57925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143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37E7-2C1B-49FA-9727-992899E3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14437"/>
            <a:ext cx="2743200" cy="1559840"/>
          </a:xfrm>
        </p:spPr>
        <p:txBody>
          <a:bodyPr/>
          <a:lstStyle/>
          <a:p>
            <a:pPr algn="ctr"/>
            <a:r>
              <a:rPr lang="en-PH" b="1" dirty="0"/>
              <a:t>DATA FLOW DIAGRAM</a:t>
            </a:r>
            <a:endParaRPr lang="en-P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4BD7E4C9-D717-41EA-B7FE-525F027B3E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250"/>
            <a:ext cx="9448800" cy="67346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C29E31C-5745-43C8-9C7C-4502237CADC0}"/>
              </a:ext>
            </a:extLst>
          </p:cNvPr>
          <p:cNvSpPr/>
          <p:nvPr/>
        </p:nvSpPr>
        <p:spPr>
          <a:xfrm>
            <a:off x="0" y="3654238"/>
            <a:ext cx="274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(Level 0)</a:t>
            </a:r>
          </a:p>
        </p:txBody>
      </p:sp>
    </p:spTree>
    <p:extLst>
      <p:ext uri="{BB962C8B-B14F-4D97-AF65-F5344CB8AC3E}">
        <p14:creationId xmlns:p14="http://schemas.microsoft.com/office/powerpoint/2010/main" val="14292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BC4B5F-B03D-4ED7-BB06-5A1C38EE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6194"/>
            <a:ext cx="3460655" cy="2603115"/>
          </a:xfrm>
        </p:spPr>
        <p:txBody>
          <a:bodyPr>
            <a:normAutofit/>
          </a:bodyPr>
          <a:lstStyle/>
          <a:p>
            <a:pPr algn="ctr"/>
            <a:r>
              <a:rPr lang="en-PH" b="1" dirty="0"/>
              <a:t>DATA FLOW DIAGRAM</a:t>
            </a:r>
            <a:br>
              <a:rPr lang="en-PH" b="1" dirty="0"/>
            </a:br>
            <a:br>
              <a:rPr lang="en-PH" b="1" dirty="0"/>
            </a:br>
            <a:r>
              <a:rPr lang="en-PH" sz="2800" dirty="0">
                <a:solidFill>
                  <a:schemeClr val="bg1"/>
                </a:solidFill>
              </a:rPr>
              <a:t>(Level 1 – Process 1)</a:t>
            </a:r>
            <a:endParaRPr lang="en-PH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Screen Clipping">
            <a:extLst>
              <a:ext uri="{FF2B5EF4-FFF2-40B4-BE49-F238E27FC236}">
                <a16:creationId xmlns:a16="http://schemas.microsoft.com/office/drawing/2014/main" id="{6CA926FD-0A24-41A0-A3E1-8A46651DE0C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655" y="2190956"/>
            <a:ext cx="8534400" cy="235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37E7-2C1B-49FA-9727-992899E3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14437"/>
            <a:ext cx="2743200" cy="1559840"/>
          </a:xfrm>
        </p:spPr>
        <p:txBody>
          <a:bodyPr/>
          <a:lstStyle/>
          <a:p>
            <a:pPr algn="ctr"/>
            <a:r>
              <a:rPr lang="en-PH" b="1" dirty="0"/>
              <a:t>DATA FLOW DIAGRAM</a:t>
            </a:r>
            <a:endParaRPr lang="en-P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4BD7E4C9-D717-41EA-B7FE-525F027B3E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250"/>
            <a:ext cx="9448800" cy="67346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C29E31C-5745-43C8-9C7C-4502237CADC0}"/>
              </a:ext>
            </a:extLst>
          </p:cNvPr>
          <p:cNvSpPr/>
          <p:nvPr/>
        </p:nvSpPr>
        <p:spPr>
          <a:xfrm>
            <a:off x="0" y="3654238"/>
            <a:ext cx="274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(Level 0)</a:t>
            </a:r>
          </a:p>
        </p:txBody>
      </p:sp>
    </p:spTree>
    <p:extLst>
      <p:ext uri="{BB962C8B-B14F-4D97-AF65-F5344CB8AC3E}">
        <p14:creationId xmlns:p14="http://schemas.microsoft.com/office/powerpoint/2010/main" val="356523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1D48-6F80-49DD-B56F-CFB1E1BD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4ECA4-9316-4F43-8C7E-EC781BC45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PH" b="1" dirty="0">
                <a:solidFill>
                  <a:schemeClr val="tx1"/>
                </a:solidFill>
              </a:rPr>
              <a:t>Introduction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endParaRPr lang="en-PH" b="1" dirty="0">
              <a:solidFill>
                <a:schemeClr val="tx1"/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endParaRPr lang="en-PH" b="1" dirty="0">
              <a:solidFill>
                <a:schemeClr val="tx1"/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endParaRPr lang="en-PH" b="1" dirty="0">
              <a:solidFill>
                <a:schemeClr val="tx1"/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endParaRPr lang="en-PH" b="1" dirty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4DB2-56B6-4496-96F2-58B95191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30414"/>
            <a:ext cx="3200401" cy="2233503"/>
          </a:xfrm>
        </p:spPr>
        <p:txBody>
          <a:bodyPr/>
          <a:lstStyle/>
          <a:p>
            <a:pPr algn="ctr"/>
            <a:r>
              <a:rPr lang="en-PH" b="1" dirty="0"/>
              <a:t>DATA FLOW DIAGRAM</a:t>
            </a:r>
            <a:endParaRPr lang="en-PH" dirty="0">
              <a:solidFill>
                <a:schemeClr val="bg1"/>
              </a:solidFill>
            </a:endParaRP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9BACBA31-4F4E-4ACD-BAFB-1E5E6389BE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472739"/>
            <a:ext cx="8943340" cy="305601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06B8149D-FA61-4290-822D-72FF6009E0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3754849"/>
            <a:ext cx="8943340" cy="296980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1BDE889-4530-4D3C-AA48-4ADD87CC1656}"/>
              </a:ext>
            </a:extLst>
          </p:cNvPr>
          <p:cNvSpPr txBox="1">
            <a:spLocks/>
          </p:cNvSpPr>
          <p:nvPr/>
        </p:nvSpPr>
        <p:spPr>
          <a:xfrm>
            <a:off x="0" y="4419600"/>
            <a:ext cx="3200401" cy="113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2800" dirty="0">
                <a:solidFill>
                  <a:schemeClr val="bg1"/>
                </a:solidFill>
              </a:rPr>
              <a:t>(Level 2 – Process 3)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7D4804-597F-4876-909D-0950F36CA3B1}"/>
              </a:ext>
            </a:extLst>
          </p:cNvPr>
          <p:cNvSpPr txBox="1">
            <a:spLocks/>
          </p:cNvSpPr>
          <p:nvPr/>
        </p:nvSpPr>
        <p:spPr>
          <a:xfrm>
            <a:off x="0" y="2488686"/>
            <a:ext cx="3200401" cy="113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2800" dirty="0">
                <a:solidFill>
                  <a:schemeClr val="bg1"/>
                </a:solidFill>
              </a:rPr>
              <a:t>(Level 1 – Process 3)</a:t>
            </a:r>
            <a:endParaRPr lang="en-P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81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37E7-2C1B-49FA-9727-992899E3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14436"/>
            <a:ext cx="2743200" cy="3705755"/>
          </a:xfrm>
        </p:spPr>
        <p:txBody>
          <a:bodyPr/>
          <a:lstStyle/>
          <a:p>
            <a:pPr algn="ctr"/>
            <a:r>
              <a:rPr lang="en-PH" b="1" dirty="0"/>
              <a:t>DATA FLOW DIAGRAM</a:t>
            </a:r>
            <a:br>
              <a:rPr lang="en-PH" dirty="0"/>
            </a:br>
            <a:br>
              <a:rPr lang="en-PH" dirty="0"/>
            </a:br>
            <a:r>
              <a:rPr lang="en-PH" dirty="0"/>
              <a:t>(</a:t>
            </a:r>
            <a:r>
              <a:rPr lang="en-PH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0)</a:t>
            </a:r>
            <a:endParaRPr lang="en-P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4BD7E4C9-D717-41EA-B7FE-525F027B3E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250"/>
            <a:ext cx="9448800" cy="673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BC4B5F-B03D-4ED7-BB06-5A1C38EE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14436"/>
            <a:ext cx="3438144" cy="3705755"/>
          </a:xfrm>
        </p:spPr>
        <p:txBody>
          <a:bodyPr/>
          <a:lstStyle/>
          <a:p>
            <a:pPr algn="ctr"/>
            <a:r>
              <a:rPr lang="en-PH" b="1" dirty="0"/>
              <a:t>DATA FLOW DIAGRAM</a:t>
            </a:r>
            <a:br>
              <a:rPr lang="en-PH" dirty="0"/>
            </a:br>
            <a:br>
              <a:rPr lang="en-PH" dirty="0"/>
            </a:br>
            <a:r>
              <a:rPr lang="en-PH" sz="2800" dirty="0"/>
              <a:t>(</a:t>
            </a:r>
            <a:r>
              <a:rPr lang="en-PH" sz="2800" dirty="0">
                <a:solidFill>
                  <a:schemeClr val="bg1"/>
                </a:solidFill>
              </a:rPr>
              <a:t>Level 1 – Process 4)</a:t>
            </a:r>
            <a:endParaRPr lang="en-PH" dirty="0">
              <a:solidFill>
                <a:schemeClr val="bg1"/>
              </a:solidFill>
            </a:endParaRPr>
          </a:p>
        </p:txBody>
      </p:sp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F2BAEF4A-AF6D-4AF6-9651-730A5CCAB97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2"/>
          <a:stretch/>
        </p:blipFill>
        <p:spPr>
          <a:xfrm>
            <a:off x="3438144" y="1514436"/>
            <a:ext cx="8540496" cy="347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37E7-2C1B-49FA-9727-992899E3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14437"/>
            <a:ext cx="2743200" cy="1559840"/>
          </a:xfrm>
        </p:spPr>
        <p:txBody>
          <a:bodyPr/>
          <a:lstStyle/>
          <a:p>
            <a:pPr algn="ctr"/>
            <a:r>
              <a:rPr lang="en-PH" b="1" dirty="0"/>
              <a:t>DATA FLOW DIAGRAM</a:t>
            </a:r>
            <a:endParaRPr lang="en-P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4BD7E4C9-D717-41EA-B7FE-525F027B3E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250"/>
            <a:ext cx="9448800" cy="67346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C29E31C-5745-43C8-9C7C-4502237CADC0}"/>
              </a:ext>
            </a:extLst>
          </p:cNvPr>
          <p:cNvSpPr/>
          <p:nvPr/>
        </p:nvSpPr>
        <p:spPr>
          <a:xfrm>
            <a:off x="0" y="3654238"/>
            <a:ext cx="274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(Level 0)</a:t>
            </a:r>
          </a:p>
        </p:txBody>
      </p:sp>
    </p:spTree>
    <p:extLst>
      <p:ext uri="{BB962C8B-B14F-4D97-AF65-F5344CB8AC3E}">
        <p14:creationId xmlns:p14="http://schemas.microsoft.com/office/powerpoint/2010/main" val="357833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EE87-F032-4ACB-99E1-F89F448C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40939"/>
            <a:ext cx="2860182" cy="4601183"/>
          </a:xfrm>
        </p:spPr>
        <p:txBody>
          <a:bodyPr/>
          <a:lstStyle/>
          <a:p>
            <a:pPr algn="ctr"/>
            <a:r>
              <a:rPr lang="en-PH" b="1" dirty="0"/>
              <a:t>USE 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CF53DF-7A05-4D9D-8A24-D3F04F513C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860182" y="741055"/>
            <a:ext cx="9331818" cy="5400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075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D8AF-10DC-41C6-A539-811DBC73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123835"/>
            <a:ext cx="2967487" cy="4601183"/>
          </a:xfrm>
        </p:spPr>
        <p:txBody>
          <a:bodyPr>
            <a:normAutofit/>
          </a:bodyPr>
          <a:lstStyle/>
          <a:p>
            <a:pPr algn="ctr"/>
            <a:r>
              <a:rPr lang="en-PH" b="1" dirty="0"/>
              <a:t>PACKAGE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6D20D8-9453-45D7-AEB5-446B57850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0" r="1000"/>
          <a:stretch/>
        </p:blipFill>
        <p:spPr>
          <a:xfrm>
            <a:off x="2967487" y="704210"/>
            <a:ext cx="9224513" cy="5473685"/>
          </a:xfrm>
        </p:spPr>
      </p:pic>
    </p:spTree>
    <p:extLst>
      <p:ext uri="{BB962C8B-B14F-4D97-AF65-F5344CB8AC3E}">
        <p14:creationId xmlns:p14="http://schemas.microsoft.com/office/powerpoint/2010/main" val="29939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7514-D6A1-42EC-871F-7AB059373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875" y="1128409"/>
            <a:ext cx="3491345" cy="4601183"/>
          </a:xfrm>
        </p:spPr>
        <p:txBody>
          <a:bodyPr/>
          <a:lstStyle/>
          <a:p>
            <a:pPr algn="ctr"/>
            <a:r>
              <a:rPr lang="en-PH" b="1" dirty="0"/>
              <a:t>ACTIVITY DIAGRAM</a:t>
            </a:r>
            <a:br>
              <a:rPr lang="en-PH" dirty="0"/>
            </a:br>
            <a:br>
              <a:rPr lang="en-PH" dirty="0"/>
            </a:br>
            <a:r>
              <a:rPr lang="en-PH" sz="2800" dirty="0">
                <a:solidFill>
                  <a:schemeClr val="bg1"/>
                </a:solidFill>
              </a:rPr>
              <a:t>(Service Recovery and Report System – Higher level Employee )</a:t>
            </a:r>
            <a:br>
              <a:rPr lang="en-PH" sz="2800" dirty="0"/>
            </a:br>
            <a:endParaRPr lang="en-PH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19F1D-7D15-42BC-B209-7E9BCA165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1125" y="1"/>
            <a:ext cx="455474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860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7514-D6A1-42EC-871F-7AB059373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391593" cy="4601183"/>
          </a:xfrm>
        </p:spPr>
        <p:txBody>
          <a:bodyPr/>
          <a:lstStyle/>
          <a:p>
            <a:pPr algn="ctr"/>
            <a:r>
              <a:rPr lang="en-PH" b="1" dirty="0"/>
              <a:t>ACTIVITY DIAGRAM</a:t>
            </a:r>
            <a:br>
              <a:rPr lang="en-PH" dirty="0"/>
            </a:br>
            <a:br>
              <a:rPr lang="en-PH" dirty="0">
                <a:solidFill>
                  <a:schemeClr val="bg1"/>
                </a:solidFill>
              </a:rPr>
            </a:br>
            <a:r>
              <a:rPr lang="en-PH" sz="2800" dirty="0">
                <a:solidFill>
                  <a:schemeClr val="bg1"/>
                </a:solidFill>
              </a:rPr>
              <a:t>(Generation of Escalation Report)</a:t>
            </a:r>
            <a:br>
              <a:rPr lang="en-PH" dirty="0">
                <a:solidFill>
                  <a:schemeClr val="bg1"/>
                </a:solidFill>
              </a:rPr>
            </a:br>
            <a:endParaRPr lang="en-PH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2F6460-C068-4A74-8EF2-784E5CAE8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87442" y="-962230"/>
            <a:ext cx="6416216" cy="6756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434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6EB4-D2D4-4562-A6FA-6C8E144C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374967" cy="4601183"/>
          </a:xfrm>
        </p:spPr>
        <p:txBody>
          <a:bodyPr/>
          <a:lstStyle/>
          <a:p>
            <a:pPr algn="ctr"/>
            <a:r>
              <a:rPr lang="en-PH" b="1" dirty="0"/>
              <a:t>STATE MACHINE DIAGRAM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3F3C23-AF50-4B77-ACD8-28473414A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3539" y="46029"/>
            <a:ext cx="6302008" cy="6756798"/>
          </a:xfrm>
        </p:spPr>
      </p:pic>
    </p:spTree>
    <p:extLst>
      <p:ext uri="{BB962C8B-B14F-4D97-AF65-F5344CB8AC3E}">
        <p14:creationId xmlns:p14="http://schemas.microsoft.com/office/powerpoint/2010/main" val="156818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72F1-9439-48E5-B56D-181B0F45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408"/>
            <a:ext cx="2833854" cy="4601183"/>
          </a:xfrm>
        </p:spPr>
        <p:txBody>
          <a:bodyPr/>
          <a:lstStyle/>
          <a:p>
            <a:pPr algn="ctr"/>
            <a:r>
              <a:rPr lang="en-PH" b="1" dirty="0"/>
              <a:t>SEQUENCE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1D692E-BB9D-4C44-B3D4-BA2428D735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33854" y="0"/>
            <a:ext cx="9358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4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5656-2521-4646-880E-E874E1503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24844" cy="4601183"/>
          </a:xfrm>
        </p:spPr>
        <p:txBody>
          <a:bodyPr/>
          <a:lstStyle/>
          <a:p>
            <a:pPr algn="ctr"/>
            <a:r>
              <a:rPr lang="en-PH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EA487-6166-4BB8-AF52-432323363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6813" y="864108"/>
            <a:ext cx="7810176" cy="5120640"/>
          </a:xfrm>
        </p:spPr>
        <p:txBody>
          <a:bodyPr>
            <a:normAutofit/>
          </a:bodyPr>
          <a:lstStyle/>
          <a:p>
            <a:r>
              <a:rPr lang="en-PH" sz="2400" b="1" dirty="0"/>
              <a:t>Client: </a:t>
            </a:r>
            <a:r>
              <a:rPr lang="en-PH" sz="2400" dirty="0"/>
              <a:t>Taal Vista Hotel </a:t>
            </a:r>
          </a:p>
          <a:p>
            <a:pPr marL="0" indent="0">
              <a:buNone/>
            </a:pPr>
            <a:endParaRPr lang="en-PH" sz="2400" b="1" dirty="0"/>
          </a:p>
          <a:p>
            <a:r>
              <a:rPr lang="en-PH" sz="2400" b="1" dirty="0"/>
              <a:t>Problems: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2200" dirty="0"/>
              <a:t>Unattended service requests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2200" dirty="0"/>
              <a:t>Limited escalation process</a:t>
            </a:r>
          </a:p>
          <a:p>
            <a:endParaRPr lang="en-PH" sz="2400" b="1" dirty="0"/>
          </a:p>
          <a:p>
            <a:r>
              <a:rPr lang="en-PH" sz="2400" b="1" dirty="0"/>
              <a:t>Solutions: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2000" dirty="0"/>
              <a:t>Escalation process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2000" dirty="0"/>
              <a:t>Escalation reports </a:t>
            </a:r>
          </a:p>
        </p:txBody>
      </p:sp>
    </p:spTree>
    <p:extLst>
      <p:ext uri="{BB962C8B-B14F-4D97-AF65-F5344CB8AC3E}">
        <p14:creationId xmlns:p14="http://schemas.microsoft.com/office/powerpoint/2010/main" val="16960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0924-ED3C-41A0-BC69-DA2CD1F8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9754" y="1106177"/>
            <a:ext cx="3525874" cy="4601183"/>
          </a:xfrm>
        </p:spPr>
        <p:txBody>
          <a:bodyPr>
            <a:normAutofit/>
          </a:bodyPr>
          <a:lstStyle/>
          <a:p>
            <a:pPr algn="ctr"/>
            <a:r>
              <a:rPr lang="en-PH" sz="3200" b="1" dirty="0">
                <a:solidFill>
                  <a:schemeClr val="bg1"/>
                </a:solidFill>
              </a:rPr>
              <a:t>COMMUNICATION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DB5F26-1AD6-4340-BD34-32857AA3E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244" y="915992"/>
            <a:ext cx="8815755" cy="4981555"/>
          </a:xfrm>
        </p:spPr>
      </p:pic>
    </p:spTree>
    <p:extLst>
      <p:ext uri="{BB962C8B-B14F-4D97-AF65-F5344CB8AC3E}">
        <p14:creationId xmlns:p14="http://schemas.microsoft.com/office/powerpoint/2010/main" val="351985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6F88-C5E3-4CB9-B10D-AD496E49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32955"/>
            <a:ext cx="3230772" cy="4601183"/>
          </a:xfrm>
        </p:spPr>
        <p:txBody>
          <a:bodyPr/>
          <a:lstStyle/>
          <a:p>
            <a:pPr algn="ctr"/>
            <a:r>
              <a:rPr lang="en-PH" b="1" dirty="0"/>
              <a:t>COMPONENT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9BF3FA-3763-4F18-8509-7F4F31931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0772" y="1132955"/>
            <a:ext cx="8961228" cy="4592065"/>
          </a:xfrm>
        </p:spPr>
      </p:pic>
    </p:spTree>
    <p:extLst>
      <p:ext uri="{BB962C8B-B14F-4D97-AF65-F5344CB8AC3E}">
        <p14:creationId xmlns:p14="http://schemas.microsoft.com/office/powerpoint/2010/main" val="187155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7C57-69AF-4059-8141-4084AEF4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1333"/>
            <a:ext cx="3402910" cy="4601183"/>
          </a:xfrm>
        </p:spPr>
        <p:txBody>
          <a:bodyPr/>
          <a:lstStyle/>
          <a:p>
            <a:pPr algn="ctr"/>
            <a:r>
              <a:rPr lang="en-PH" b="1" dirty="0"/>
              <a:t>DEPLOYMENT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CFCA71-ADF7-486E-97F8-F6DB5F7AD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910" y="437555"/>
            <a:ext cx="8782541" cy="5928740"/>
          </a:xfrm>
        </p:spPr>
      </p:pic>
    </p:spTree>
    <p:extLst>
      <p:ext uri="{BB962C8B-B14F-4D97-AF65-F5344CB8AC3E}">
        <p14:creationId xmlns:p14="http://schemas.microsoft.com/office/powerpoint/2010/main" val="101235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DDC9-A1F4-438D-AF08-79CEEC40D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4" y="1112680"/>
            <a:ext cx="3277682" cy="4601183"/>
          </a:xfrm>
        </p:spPr>
        <p:txBody>
          <a:bodyPr/>
          <a:lstStyle/>
          <a:p>
            <a:pPr algn="ctr"/>
            <a:r>
              <a:rPr lang="en-PH" b="1" dirty="0"/>
              <a:t>ENTITY RELATIONSHIP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1F17E-EA84-44E4-BBD4-4D1EAF689A07}"/>
              </a:ext>
            </a:extLst>
          </p:cNvPr>
          <p:cNvPicPr/>
          <p:nvPr/>
        </p:nvPicPr>
        <p:blipFill rotWithShape="1">
          <a:blip r:embed="rId2"/>
          <a:srcRect l="1394" r="7504"/>
          <a:stretch/>
        </p:blipFill>
        <p:spPr bwMode="auto">
          <a:xfrm>
            <a:off x="3421116" y="118278"/>
            <a:ext cx="8770884" cy="65899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533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AF1F-D311-45EA-B371-32B976DD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23837"/>
            <a:ext cx="2543695" cy="4601183"/>
          </a:xfrm>
        </p:spPr>
        <p:txBody>
          <a:bodyPr/>
          <a:lstStyle/>
          <a:p>
            <a:pPr algn="ctr"/>
            <a:r>
              <a:rPr lang="en-PH" b="1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992C5D-FC1F-4A2F-8F62-887C3C34D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698" y="241541"/>
            <a:ext cx="9531262" cy="6435306"/>
          </a:xfrm>
        </p:spPr>
      </p:pic>
    </p:spTree>
    <p:extLst>
      <p:ext uri="{BB962C8B-B14F-4D97-AF65-F5344CB8AC3E}">
        <p14:creationId xmlns:p14="http://schemas.microsoft.com/office/powerpoint/2010/main" val="33844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8C52-E80E-4FF7-919B-4E033DE2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605" y="1123837"/>
            <a:ext cx="2674189" cy="4601183"/>
          </a:xfrm>
        </p:spPr>
        <p:txBody>
          <a:bodyPr/>
          <a:lstStyle/>
          <a:p>
            <a:pPr algn="ctr"/>
            <a:r>
              <a:rPr lang="en-PH" b="1" dirty="0"/>
              <a:t>OBJECT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864A24-76AD-4D34-B4F2-C445EE24F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9683" y="743062"/>
            <a:ext cx="9557873" cy="5364441"/>
          </a:xfrm>
        </p:spPr>
      </p:pic>
    </p:spTree>
    <p:extLst>
      <p:ext uri="{BB962C8B-B14F-4D97-AF65-F5344CB8AC3E}">
        <p14:creationId xmlns:p14="http://schemas.microsoft.com/office/powerpoint/2010/main" val="21327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7561-392B-46C0-AA02-298FF99C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23837"/>
            <a:ext cx="2764556" cy="4601183"/>
          </a:xfrm>
        </p:spPr>
        <p:txBody>
          <a:bodyPr>
            <a:normAutofit/>
          </a:bodyPr>
          <a:lstStyle/>
          <a:p>
            <a:pPr algn="ctr"/>
            <a:r>
              <a:rPr lang="en-PH" sz="3200" b="1" dirty="0"/>
              <a:t>INTERACTION OVERVIEW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5EDA25-745B-4149-8E60-8B7B35C25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4556" y="718461"/>
            <a:ext cx="9427443" cy="5423547"/>
          </a:xfrm>
        </p:spPr>
      </p:pic>
    </p:spTree>
    <p:extLst>
      <p:ext uri="{BB962C8B-B14F-4D97-AF65-F5344CB8AC3E}">
        <p14:creationId xmlns:p14="http://schemas.microsoft.com/office/powerpoint/2010/main" val="234969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19914B-4899-4EA2-85BC-3FEAF90AEB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A3EF2E-945F-4614-8B4E-6FDC52E8A779}"/>
              </a:ext>
            </a:extLst>
          </p:cNvPr>
          <p:cNvSpPr txBox="1"/>
          <p:nvPr/>
        </p:nvSpPr>
        <p:spPr>
          <a:xfrm>
            <a:off x="0" y="60682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6853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06BF-6DFB-4491-B35B-44172308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5FAC06-D2FE-47F9-8BDA-D971EB896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045091"/>
              </p:ext>
            </p:extLst>
          </p:nvPr>
        </p:nvGraphicFramePr>
        <p:xfrm>
          <a:off x="4876800" y="971437"/>
          <a:ext cx="4902200" cy="4905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100">
                  <a:extLst>
                    <a:ext uri="{9D8B030D-6E8A-4147-A177-3AD203B41FA5}">
                      <a16:colId xmlns:a16="http://schemas.microsoft.com/office/drawing/2014/main" val="1426961849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274949628"/>
                    </a:ext>
                  </a:extLst>
                </a:gridCol>
              </a:tblGrid>
              <a:tr h="800205">
                <a:tc>
                  <a:txBody>
                    <a:bodyPr/>
                    <a:lstStyle/>
                    <a:p>
                      <a:r>
                        <a:rPr lang="en-PH" dirty="0"/>
                        <a:t>Instances for Manual Escalation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30965"/>
                  </a:ext>
                </a:extLst>
              </a:tr>
              <a:tr h="562011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02792"/>
                  </a:ext>
                </a:extLst>
              </a:tr>
              <a:tr h="3543766">
                <a:tc>
                  <a:txBody>
                    <a:bodyPr/>
                    <a:lstStyle/>
                    <a:p>
                      <a:r>
                        <a:rPr lang="en-PH" dirty="0"/>
                        <a:t>Request not part of inventory</a:t>
                      </a:r>
                    </a:p>
                    <a:p>
                      <a:endParaRPr lang="en-PH" dirty="0"/>
                    </a:p>
                    <a:p>
                      <a:r>
                        <a:rPr lang="en-PH" dirty="0"/>
                        <a:t>Requires 3</a:t>
                      </a:r>
                      <a:r>
                        <a:rPr lang="en-PH" baseline="30000" dirty="0"/>
                        <a:t>rd</a:t>
                      </a:r>
                      <a:r>
                        <a:rPr lang="en-PH" dirty="0"/>
                        <a:t> party assistance</a:t>
                      </a:r>
                    </a:p>
                    <a:p>
                      <a:endParaRPr lang="en-PH" dirty="0"/>
                    </a:p>
                    <a:p>
                      <a:endParaRPr lang="en-PH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Long Term  Engineering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Nebulizer, Wheelchair, Breast Pump</a:t>
                      </a:r>
                    </a:p>
                    <a:p>
                      <a:endParaRPr lang="en-PH" dirty="0"/>
                    </a:p>
                    <a:p>
                      <a:r>
                        <a:rPr lang="en-PH" dirty="0"/>
                        <a:t>Internet, Cable TV,  Water Supply, Brownout</a:t>
                      </a:r>
                    </a:p>
                    <a:p>
                      <a:endParaRPr lang="en-PH" dirty="0"/>
                    </a:p>
                    <a:p>
                      <a:r>
                        <a:rPr lang="en-PH" dirty="0"/>
                        <a:t>Broken Pipe, AC Unit Replacement, Broken Furniture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323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87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1D48-6F80-49DD-B56F-CFB1E1BD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4ECA4-9316-4F43-8C7E-EC781BC45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PH" b="1" dirty="0">
                <a:solidFill>
                  <a:schemeClr val="tx1"/>
                </a:solidFill>
              </a:rPr>
              <a:t>Introduction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PH" b="1" dirty="0">
                <a:solidFill>
                  <a:schemeClr val="tx1"/>
                </a:solidFill>
              </a:rPr>
              <a:t>Objectives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endParaRPr lang="en-PH" b="1" dirty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n-PH" b="1" dirty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n-PH" b="1" dirty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5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CB26-A508-4C2D-87A2-84771C01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/>
              <a:t>OBJECTIVES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67E632-4ECD-4FC5-839C-70E342FD5A17}"/>
              </a:ext>
            </a:extLst>
          </p:cNvPr>
          <p:cNvSpPr txBox="1">
            <a:spLocks/>
          </p:cNvSpPr>
          <p:nvPr/>
        </p:nvSpPr>
        <p:spPr>
          <a:xfrm>
            <a:off x="3996813" y="864108"/>
            <a:ext cx="7757652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sz="2400" b="1" dirty="0"/>
              <a:t>GENERAL OBJECTIVE:</a:t>
            </a:r>
          </a:p>
          <a:p>
            <a:pPr marL="0" indent="0">
              <a:buNone/>
            </a:pPr>
            <a:endParaRPr lang="en-PH" sz="24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2200" dirty="0"/>
              <a:t>Develop a solution for Quality Assurance Department for </a:t>
            </a:r>
            <a:r>
              <a:rPr lang="en-PH" sz="2200" dirty="0" err="1"/>
              <a:t>Taal</a:t>
            </a:r>
            <a:r>
              <a:rPr lang="en-PH" sz="2200" dirty="0"/>
              <a:t> Vista</a:t>
            </a:r>
          </a:p>
          <a:p>
            <a:pPr marL="502920" lvl="1" indent="0">
              <a:buNone/>
            </a:pPr>
            <a:endParaRPr lang="en-PH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2200" dirty="0"/>
              <a:t>Escalation Reports  </a:t>
            </a:r>
          </a:p>
        </p:txBody>
      </p:sp>
    </p:spTree>
    <p:extLst>
      <p:ext uri="{BB962C8B-B14F-4D97-AF65-F5344CB8AC3E}">
        <p14:creationId xmlns:p14="http://schemas.microsoft.com/office/powerpoint/2010/main" val="131786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CB26-A508-4C2D-87A2-84771C01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/>
              <a:t>OBJECTIVES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FA9B23-33FC-40CE-8252-CE3FF2F9AD51}"/>
              </a:ext>
            </a:extLst>
          </p:cNvPr>
          <p:cNvSpPr txBox="1">
            <a:spLocks/>
          </p:cNvSpPr>
          <p:nvPr/>
        </p:nvSpPr>
        <p:spPr>
          <a:xfrm>
            <a:off x="3996813" y="864108"/>
            <a:ext cx="7757652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sz="2400" b="1" dirty="0"/>
              <a:t>SPECIFIC OBJECTIVES</a:t>
            </a:r>
          </a:p>
          <a:p>
            <a:pPr marL="0" indent="0">
              <a:buNone/>
            </a:pPr>
            <a:endParaRPr lang="en-PH" sz="24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2200" dirty="0"/>
              <a:t>Develop an Escalation Management Module</a:t>
            </a:r>
          </a:p>
          <a:p>
            <a:pPr marL="502920" lvl="1" indent="0">
              <a:buNone/>
            </a:pPr>
            <a:r>
              <a:rPr lang="en-PH" sz="2200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2200" dirty="0"/>
              <a:t>Gather escalation data </a:t>
            </a:r>
          </a:p>
          <a:p>
            <a:pPr marL="502920" lvl="1" indent="0">
              <a:buNone/>
            </a:pPr>
            <a:endParaRPr lang="en-PH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2200" dirty="0"/>
              <a:t>Formulate a forecast from Escalation Reports</a:t>
            </a:r>
          </a:p>
          <a:p>
            <a:pPr marL="502920" lvl="1" indent="0">
              <a:buNone/>
            </a:pPr>
            <a:endParaRPr lang="en-PH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2200" dirty="0"/>
              <a:t>Decrease numbers of escalation </a:t>
            </a:r>
          </a:p>
        </p:txBody>
      </p:sp>
    </p:spTree>
    <p:extLst>
      <p:ext uri="{BB962C8B-B14F-4D97-AF65-F5344CB8AC3E}">
        <p14:creationId xmlns:p14="http://schemas.microsoft.com/office/powerpoint/2010/main" val="367872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1D48-6F80-49DD-B56F-CFB1E1BD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4ECA4-9316-4F43-8C7E-EC781BC45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PH" b="1" dirty="0">
                <a:solidFill>
                  <a:schemeClr val="tx1"/>
                </a:solidFill>
              </a:rPr>
              <a:t>Introduction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PH" b="1" dirty="0">
                <a:solidFill>
                  <a:schemeClr val="tx1"/>
                </a:solidFill>
              </a:rPr>
              <a:t>Objectives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PH" b="1" dirty="0">
                <a:solidFill>
                  <a:schemeClr val="tx1"/>
                </a:solidFill>
              </a:rPr>
              <a:t>Related Systems</a:t>
            </a:r>
          </a:p>
          <a:p>
            <a:pPr marL="0" indent="0">
              <a:lnSpc>
                <a:spcPct val="200000"/>
              </a:lnSpc>
              <a:buNone/>
            </a:pPr>
            <a:endParaRPr lang="en-PH" b="1" dirty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8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0C6E-F88F-49E8-967E-D29F942D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/>
              <a:t>RELATED SYSTEMS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3663A6-CD20-4CBE-9B03-BBBCB95CF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52322"/>
              </p:ext>
            </p:extLst>
          </p:nvPr>
        </p:nvGraphicFramePr>
        <p:xfrm>
          <a:off x="3577583" y="909803"/>
          <a:ext cx="8103140" cy="5029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890">
                  <a:extLst>
                    <a:ext uri="{9D8B030D-6E8A-4147-A177-3AD203B41FA5}">
                      <a16:colId xmlns:a16="http://schemas.microsoft.com/office/drawing/2014/main" val="4136411675"/>
                    </a:ext>
                  </a:extLst>
                </a:gridCol>
                <a:gridCol w="3129203">
                  <a:extLst>
                    <a:ext uri="{9D8B030D-6E8A-4147-A177-3AD203B41FA5}">
                      <a16:colId xmlns:a16="http://schemas.microsoft.com/office/drawing/2014/main" val="2633103070"/>
                    </a:ext>
                  </a:extLst>
                </a:gridCol>
                <a:gridCol w="2701047">
                  <a:extLst>
                    <a:ext uri="{9D8B030D-6E8A-4147-A177-3AD203B41FA5}">
                      <a16:colId xmlns:a16="http://schemas.microsoft.com/office/drawing/2014/main" val="1789947122"/>
                    </a:ext>
                  </a:extLst>
                </a:gridCol>
              </a:tblGrid>
              <a:tr h="78668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SYSTEM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COMMON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UNIQUE</a:t>
                      </a:r>
                    </a:p>
                    <a:p>
                      <a:pPr algn="ctr"/>
                      <a:r>
                        <a:rPr lang="en-PH" dirty="0"/>
                        <a:t>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30926"/>
                  </a:ext>
                </a:extLst>
              </a:tr>
              <a:tr h="10873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KNOWCROSS (</a:t>
                      </a:r>
                      <a:r>
                        <a:rPr lang="en-US" sz="1600" dirty="0" err="1">
                          <a:effectLst/>
                        </a:rPr>
                        <a:t>KnowGlitch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Real-Time Communication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Hotel Management Software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1263436"/>
                  </a:ext>
                </a:extLst>
              </a:tr>
              <a:tr h="14158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MANAGEENGINE SERVICEDESK PLUS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Ticketing System</a:t>
                      </a:r>
                      <a:endParaRPr lang="en-PH" sz="1600" dirty="0">
                        <a:effectLst/>
                      </a:endParaRPr>
                    </a:p>
                    <a:p>
                      <a:pPr marL="285750" lvl="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Real-Time Communication</a:t>
                      </a:r>
                      <a:endParaRPr lang="en-PH" sz="1600" dirty="0">
                        <a:effectLst/>
                      </a:endParaRPr>
                    </a:p>
                    <a:p>
                      <a:pPr marL="285750" lvl="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Skills-Based Dispatching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/>
                        <a:t>Email to Ticket Conversion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/>
                        <a:t>Manage and Track all incidents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4481865"/>
                  </a:ext>
                </a:extLst>
              </a:tr>
              <a:tr h="17394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HOTELTAP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Real-Time Communication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Analytic Dashboards</a:t>
                      </a:r>
                      <a:endParaRPr lang="en-PH" sz="1600" dirty="0">
                        <a:effectLst/>
                      </a:endParaRPr>
                    </a:p>
                    <a:p>
                      <a:pPr marL="285750" lvl="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>
                          <a:effectLst/>
                        </a:rPr>
                        <a:t>Text Messaging Communication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Hotel Process Overview for hotel clients</a:t>
                      </a:r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999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67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dirty="0"/>
              <a:t>RELATED SYSTEMS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66D8AE-5B71-4C19-B504-1ED560D2F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94710"/>
              </p:ext>
            </p:extLst>
          </p:nvPr>
        </p:nvGraphicFramePr>
        <p:xfrm>
          <a:off x="3577583" y="909803"/>
          <a:ext cx="8103140" cy="5029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890">
                  <a:extLst>
                    <a:ext uri="{9D8B030D-6E8A-4147-A177-3AD203B41FA5}">
                      <a16:colId xmlns:a16="http://schemas.microsoft.com/office/drawing/2014/main" val="4136411675"/>
                    </a:ext>
                  </a:extLst>
                </a:gridCol>
                <a:gridCol w="3129203">
                  <a:extLst>
                    <a:ext uri="{9D8B030D-6E8A-4147-A177-3AD203B41FA5}">
                      <a16:colId xmlns:a16="http://schemas.microsoft.com/office/drawing/2014/main" val="2633103070"/>
                    </a:ext>
                  </a:extLst>
                </a:gridCol>
                <a:gridCol w="2701047">
                  <a:extLst>
                    <a:ext uri="{9D8B030D-6E8A-4147-A177-3AD203B41FA5}">
                      <a16:colId xmlns:a16="http://schemas.microsoft.com/office/drawing/2014/main" val="1789947122"/>
                    </a:ext>
                  </a:extLst>
                </a:gridCol>
              </a:tblGrid>
              <a:tr h="78668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SYSTEM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COMMON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UNIQUE</a:t>
                      </a:r>
                    </a:p>
                    <a:p>
                      <a:pPr algn="ctr"/>
                      <a:r>
                        <a:rPr lang="en-PH" dirty="0"/>
                        <a:t>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30926"/>
                  </a:ext>
                </a:extLst>
              </a:tr>
              <a:tr h="10873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FCS COMPUTER SYSTEMS (GUEST SERVICES)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Mobile-Enabled</a:t>
                      </a:r>
                      <a:endParaRPr lang="en-PH" sz="1600" dirty="0">
                        <a:effectLst/>
                      </a:endParaRPr>
                    </a:p>
                    <a:p>
                      <a:pPr marL="285750" lvl="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Task Escalation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Smart Escalation</a:t>
                      </a:r>
                      <a:endParaRPr lang="en-PH" sz="1600" dirty="0">
                        <a:effectLst/>
                      </a:endParaRPr>
                    </a:p>
                    <a:p>
                      <a:pPr marL="285750" lvl="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Intelligent job assignment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1263436"/>
                  </a:ext>
                </a:extLst>
              </a:tr>
              <a:tr h="14158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ALICE (CONCIERGE)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Mobile-Enabled</a:t>
                      </a:r>
                      <a:endParaRPr lang="en-PH" sz="1600" dirty="0">
                        <a:effectLst/>
                      </a:endParaRPr>
                    </a:p>
                    <a:p>
                      <a:pPr marL="285750" lvl="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Ticketing System</a:t>
                      </a:r>
                      <a:endParaRPr lang="en-PH" sz="1600" dirty="0">
                        <a:effectLst/>
                      </a:endParaRPr>
                    </a:p>
                    <a:p>
                      <a:pPr marL="285750" lvl="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Task-Tracking System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Accessibility of To-Do List through mobile devices (for the staff)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4481865"/>
                  </a:ext>
                </a:extLst>
              </a:tr>
              <a:tr h="17394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BUTLERPAD</a:t>
                      </a:r>
                      <a:endParaRPr lang="en-PH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Smart Data (Task Escalation)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Cloud-based</a:t>
                      </a:r>
                      <a:endParaRPr lang="en-PH" sz="1600" dirty="0">
                        <a:effectLst/>
                      </a:endParaRPr>
                    </a:p>
                    <a:p>
                      <a:pPr marL="285750" lvl="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Effective communication technology</a:t>
                      </a:r>
                      <a:endParaRPr lang="en-P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999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36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1043</TotalTime>
  <Words>702</Words>
  <Application>Microsoft Office PowerPoint</Application>
  <PresentationFormat>Widescreen</PresentationFormat>
  <Paragraphs>219</Paragraphs>
  <Slides>38</Slides>
  <Notes>5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Corbel</vt:lpstr>
      <vt:lpstr>Times New Roman</vt:lpstr>
      <vt:lpstr>Wingdings</vt:lpstr>
      <vt:lpstr>Wingdings 2</vt:lpstr>
      <vt:lpstr>Frame</vt:lpstr>
      <vt:lpstr>Escalation Management Module</vt:lpstr>
      <vt:lpstr>OVERVIEW</vt:lpstr>
      <vt:lpstr>INTRODUCTION</vt:lpstr>
      <vt:lpstr>OVERVIEW</vt:lpstr>
      <vt:lpstr>OBJECTIVES</vt:lpstr>
      <vt:lpstr>OBJECTIVES</vt:lpstr>
      <vt:lpstr>OVERVIEW</vt:lpstr>
      <vt:lpstr>RELATED SYSTEMS</vt:lpstr>
      <vt:lpstr>RELATED SYSTEMS</vt:lpstr>
      <vt:lpstr>RELATED SYSTEMS</vt:lpstr>
      <vt:lpstr>OVERVIEW</vt:lpstr>
      <vt:lpstr>EXISTING SYSTEM  vs.  PROPOSED SYSTEM</vt:lpstr>
      <vt:lpstr>OVERVIEW</vt:lpstr>
      <vt:lpstr>DIAGRAMS</vt:lpstr>
      <vt:lpstr>SYSTEMS OVERVIEW</vt:lpstr>
      <vt:lpstr>CONTEXT FLOW DIAGRAM</vt:lpstr>
      <vt:lpstr>DATA FLOW DIAGRAM</vt:lpstr>
      <vt:lpstr>DATA FLOW DIAGRAM  (Level 1 – Process 1)</vt:lpstr>
      <vt:lpstr>DATA FLOW DIAGRAM</vt:lpstr>
      <vt:lpstr>DATA FLOW DIAGRAM</vt:lpstr>
      <vt:lpstr>DATA FLOW DIAGRAM  (Level 0)</vt:lpstr>
      <vt:lpstr>DATA FLOW DIAGRAM  (Level 1 – Process 4)</vt:lpstr>
      <vt:lpstr>DATA FLOW DIAGRAM</vt:lpstr>
      <vt:lpstr>USE CASE DIAGRAM</vt:lpstr>
      <vt:lpstr>PACKAGE DIAGRAM</vt:lpstr>
      <vt:lpstr>ACTIVITY DIAGRAM  (Service Recovery and Report System – Higher level Employee ) </vt:lpstr>
      <vt:lpstr>ACTIVITY DIAGRAM  (Generation of Escalation Report) </vt:lpstr>
      <vt:lpstr>STATE MACHINE DIAGRAM </vt:lpstr>
      <vt:lpstr>SEQUENCE DIAGRAM</vt:lpstr>
      <vt:lpstr>COMMUNICATION DIAGRAM</vt:lpstr>
      <vt:lpstr>COMPONENT DIAGRAM</vt:lpstr>
      <vt:lpstr>DEPLOYMENT DIAGRAM</vt:lpstr>
      <vt:lpstr>ENTITY RELATIONSHIP DIAGRAM</vt:lpstr>
      <vt:lpstr>CLASS DIAGRAM</vt:lpstr>
      <vt:lpstr>OBJECT DIAGRAM</vt:lpstr>
      <vt:lpstr>INTERACTION OVERVIEW DIAGRAM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Escalation Management Module</dc:title>
  <dc:creator>Admin</dc:creator>
  <cp:lastModifiedBy>Rachel Anne Brillantes</cp:lastModifiedBy>
  <cp:revision>91</cp:revision>
  <dcterms:created xsi:type="dcterms:W3CDTF">2017-08-28T20:41:48Z</dcterms:created>
  <dcterms:modified xsi:type="dcterms:W3CDTF">2017-10-24T01:30:49Z</dcterms:modified>
</cp:coreProperties>
</file>