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304" r:id="rId6"/>
    <p:sldId id="305" r:id="rId7"/>
    <p:sldId id="260" r:id="rId8"/>
    <p:sldId id="261" r:id="rId9"/>
    <p:sldId id="262" r:id="rId10"/>
    <p:sldId id="263" r:id="rId11"/>
    <p:sldId id="264"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Lst>
  <p:sldSz cx="12188825" cy="6858000"/>
  <p:notesSz cx="6858000" cy="9144000"/>
  <p:embeddedFontLst>
    <p:embeddedFont>
      <p:font typeface="Verdana" panose="020B0604030504040204" pitchFamily="34" charset="0"/>
      <p:regular r:id="rId46"/>
      <p:bold r:id="rId47"/>
      <p:italic r:id="rId48"/>
      <p:boldItalic r:id="rId49"/>
    </p:embeddedFont>
    <p:embeddedFont>
      <p:font typeface="Source Sans Pro" panose="020B0604020202020204" charset="0"/>
      <p:regular r:id="rId50"/>
      <p:bold r:id="rId51"/>
      <p:italic r:id="rId52"/>
      <p:boldItalic r:id="rId53"/>
    </p:embeddedFont>
    <p:embeddedFont>
      <p:font typeface="Robot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 name="Shape 5"/>
          <p:cNvSpPr>
            <a:spLocks noGrp="1" noRot="1" noChangeAspect="1"/>
          </p:cNvSpPr>
          <p:nvPr>
            <p:ph type="sldImg" idx="3"/>
          </p:nvPr>
        </p:nvSpPr>
        <p:spPr>
          <a:xfrm>
            <a:off x="382587"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2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2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2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2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2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2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2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200" b="0" i="0" u="none" strike="noStrike" cap="none">
                <a:solidFill>
                  <a:schemeClr val="dk1"/>
                </a:solidFill>
                <a:latin typeface="Source Sans Pro"/>
                <a:ea typeface="Source Sans Pro"/>
                <a:cs typeface="Source Sans Pro"/>
                <a:sym typeface="Source Sans Pro"/>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a:t>
            </a:fld>
            <a:endParaRPr lang="en-US" sz="1200" b="0" i="0" u="none" strike="noStrike" cap="none">
              <a:solidFill>
                <a:schemeClr val="dk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39" name="Shape 13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48" name="Shape 14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0" name="Shape 21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0" name="Shape 22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9" name="Shape 22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37" name="Shape 23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46" name="Shape 24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55" name="Shape 25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2" name="Shape 9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7" name="Shape 27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86" name="Shape 28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94" name="Shape 29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02" name="Shape 30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0" name="Shape 31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7" name="Shape 31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5" name="Shape 32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5" name="Shape 33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43" name="Shape 34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1" name="Shape 35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9" name="Shape 35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67" name="Shape 36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74" name="Shape 37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82" name="Shape 38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90" name="Shape 39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98" name="Shape 39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07" name="Shape 40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17" name="Shape 41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25" name="Shape 42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35" name="Shape 43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06" name="Shape 10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3" name="Shape 44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50" name="Shape 45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6" name="Shape 4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63" name="Shape 46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06" name="Shape 10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2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06" name="Shape 10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1509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13" name="Shape 11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21" name="Shape 12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30" name="Shape 13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065213" y="533400"/>
            <a:ext cx="5029199" cy="25146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54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065212" y="3403600"/>
            <a:ext cx="5029200" cy="1397000"/>
          </a:xfrm>
          <a:prstGeom prst="rect">
            <a:avLst/>
          </a:prstGeom>
          <a:noFill/>
          <a:ln>
            <a:noFill/>
          </a:ln>
        </p:spPr>
        <p:txBody>
          <a:bodyPr lIns="91425" tIns="91425" rIns="91425" bIns="91425" anchor="t" anchorCtr="0"/>
          <a:lstStyle>
            <a:lvl1pPr marL="0" marR="0" lvl="0" indent="0" algn="l" rtl="0">
              <a:lnSpc>
                <a:spcPct val="90000"/>
              </a:lnSpc>
              <a:spcBef>
                <a:spcPts val="6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1pPr>
            <a:lvl2pPr marL="457200" marR="0" lvl="1" indent="0" algn="ctr" rtl="0">
              <a:lnSpc>
                <a:spcPct val="90000"/>
              </a:lnSpc>
              <a:spcBef>
                <a:spcPts val="1000"/>
              </a:spcBef>
              <a:buClr>
                <a:srgbClr val="595959"/>
              </a:buClr>
              <a:buFont typeface="Arial"/>
              <a:buNone/>
              <a:defRPr sz="1800" b="0" i="0" u="none" strike="noStrike" cap="none">
                <a:solidFill>
                  <a:srgbClr val="888888"/>
                </a:solidFill>
                <a:latin typeface="Source Sans Pro"/>
                <a:ea typeface="Source Sans Pro"/>
                <a:cs typeface="Source Sans Pro"/>
                <a:sym typeface="Source Sans Pro"/>
              </a:defRPr>
            </a:lvl2pPr>
            <a:lvl3pPr marL="914400" marR="0" lvl="2" indent="0" algn="ctr" rtl="0">
              <a:lnSpc>
                <a:spcPct val="90000"/>
              </a:lnSpc>
              <a:spcBef>
                <a:spcPts val="600"/>
              </a:spcBef>
              <a:buClr>
                <a:srgbClr val="595959"/>
              </a:buClr>
              <a:buFont typeface="Arial"/>
              <a:buNone/>
              <a:defRPr sz="1600" b="0" i="0" u="none" strike="noStrike" cap="none">
                <a:solidFill>
                  <a:srgbClr val="888888"/>
                </a:solidFill>
                <a:latin typeface="Source Sans Pro"/>
                <a:ea typeface="Source Sans Pro"/>
                <a:cs typeface="Source Sans Pro"/>
                <a:sym typeface="Source Sans Pro"/>
              </a:defRPr>
            </a:lvl3pPr>
            <a:lvl4pPr marL="1371600" marR="0" lvl="3" indent="0" algn="ctr"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4pPr>
            <a:lvl5pPr marL="1828800" marR="0" lvl="4" indent="0" algn="ctr"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5pPr>
            <a:lvl6pPr marL="2286000" marR="0" lvl="5"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6pPr>
            <a:lvl7pPr marL="2743200" marR="0" lvl="6"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7pPr>
            <a:lvl8pPr marL="3200400" marR="0" lvl="7"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8pPr>
            <a:lvl9pPr marL="3657600" marR="0" lvl="8"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18" name="Shape 18"/>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0" name="Shape 20"/>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rot="5400000">
            <a:off x="3313112" y="-419100"/>
            <a:ext cx="4190999" cy="8686800"/>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73" name="Shape 73"/>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4" name="Shape 74"/>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5" name="Shape 75"/>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7199312" y="2095499"/>
            <a:ext cx="5486399" cy="23622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body" idx="1"/>
          </p:nvPr>
        </p:nvSpPr>
        <p:spPr>
          <a:xfrm rot="5400000">
            <a:off x="2055812" y="-457199"/>
            <a:ext cx="5486399" cy="7467598"/>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79" name="Shape 79"/>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0" name="Shape 80"/>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1" name="Shape 81"/>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Arial"/>
              <a:buNone/>
              <a:defRPr sz="3600" i="0" u="none" strike="noStrike" cap="none">
                <a:solidFill>
                  <a:srgbClr val="0082B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1065212" y="1828800"/>
            <a:ext cx="868680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Char char="•"/>
              <a:defRPr sz="2000" i="0" u="none" strike="noStrike" cap="none">
                <a:solidFill>
                  <a:srgbClr val="595959"/>
                </a:solidFill>
                <a:latin typeface="Arial"/>
                <a:ea typeface="Arial"/>
                <a:cs typeface="Arial"/>
                <a:sym typeface="Arial"/>
              </a:defRPr>
            </a:lvl1pPr>
            <a:lvl2pPr marL="594360" marR="0" lvl="1" indent="-147319" algn="l" rtl="0">
              <a:lnSpc>
                <a:spcPct val="90000"/>
              </a:lnSpc>
              <a:spcBef>
                <a:spcPts val="1000"/>
              </a:spcBef>
              <a:buClr>
                <a:srgbClr val="595959"/>
              </a:buClr>
              <a:buSzPct val="79999"/>
              <a:buChar char="•"/>
              <a:defRPr sz="1800" i="0" u="none" strike="noStrike" cap="none">
                <a:solidFill>
                  <a:srgbClr val="595959"/>
                </a:solidFill>
                <a:latin typeface="Arial"/>
                <a:ea typeface="Arial"/>
                <a:cs typeface="Arial"/>
                <a:sym typeface="Arial"/>
              </a:defRPr>
            </a:lvl2pPr>
            <a:lvl3pPr marL="777240" marR="0" lvl="2" indent="-111759" algn="l" rtl="0">
              <a:lnSpc>
                <a:spcPct val="90000"/>
              </a:lnSpc>
              <a:spcBef>
                <a:spcPts val="600"/>
              </a:spcBef>
              <a:buClr>
                <a:srgbClr val="595959"/>
              </a:buClr>
              <a:buSzPct val="80000"/>
              <a:buChar char="•"/>
              <a:defRPr sz="1600" i="0" u="none" strike="noStrike" cap="none">
                <a:solidFill>
                  <a:srgbClr val="595959"/>
                </a:solidFill>
                <a:latin typeface="Arial"/>
                <a:ea typeface="Arial"/>
                <a:cs typeface="Arial"/>
                <a:sym typeface="Arial"/>
              </a:defRPr>
            </a:lvl3pPr>
            <a:lvl4pPr marL="960120" marR="0" lvl="3" indent="-114300" algn="l" rtl="0">
              <a:lnSpc>
                <a:spcPct val="90000"/>
              </a:lnSpc>
              <a:spcBef>
                <a:spcPts val="600"/>
              </a:spcBef>
              <a:buClr>
                <a:srgbClr val="595959"/>
              </a:buClr>
              <a:buSzPct val="80000"/>
              <a:buChar char="•"/>
              <a:defRPr sz="1400" i="0" u="none" strike="noStrike" cap="none">
                <a:solidFill>
                  <a:srgbClr val="595959"/>
                </a:solidFill>
                <a:latin typeface="Arial"/>
                <a:ea typeface="Arial"/>
                <a:cs typeface="Arial"/>
                <a:sym typeface="Arial"/>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24" name="Shape 24"/>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5" name="Shape 25"/>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6" name="Shape 26"/>
          <p:cNvSpPr txBox="1">
            <a:spLocks noGrp="1"/>
          </p:cNvSpPr>
          <p:nvPr>
            <p:ph type="sldNum" idx="12"/>
          </p:nvPr>
        </p:nvSpPr>
        <p:spPr>
          <a:xfrm>
            <a:off x="10266150" y="260350"/>
            <a:ext cx="1371600" cy="5880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000" b="1" i="0" u="none" strike="noStrike" cap="none">
                <a:solidFill>
                  <a:srgbClr val="595959"/>
                </a:solidFill>
                <a:latin typeface="Arial"/>
                <a:ea typeface="Arial"/>
                <a:cs typeface="Arial"/>
                <a:sym typeface="Arial"/>
              </a:rPr>
              <a:t>‹#›</a:t>
            </a:fld>
            <a:endParaRPr lang="en-US" sz="3000" b="1" i="0" u="none" strike="noStrike" cap="none">
              <a:solidFill>
                <a:srgbClr val="595959"/>
              </a:solidFill>
              <a:latin typeface="Arial"/>
              <a:ea typeface="Arial"/>
              <a:cs typeface="Arial"/>
              <a:sym typeface="Arial"/>
            </a:endParaRPr>
          </a:p>
        </p:txBody>
      </p:sp>
      <p:pic>
        <p:nvPicPr>
          <p:cNvPr id="27" name="Shape 27"/>
          <p:cNvPicPr preferRelativeResize="0"/>
          <p:nvPr/>
        </p:nvPicPr>
        <p:blipFill>
          <a:blip r:embed="rId2">
            <a:alphaModFix/>
          </a:blip>
          <a:stretch>
            <a:fillRect/>
          </a:stretch>
        </p:blipFill>
        <p:spPr>
          <a:xfrm>
            <a:off x="10899475" y="127000"/>
            <a:ext cx="860424" cy="8604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stretch>
            <a:fillRect/>
          </a:stretch>
        </a:blip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065213" y="533400"/>
            <a:ext cx="8686800" cy="22860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54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1065213" y="3124200"/>
            <a:ext cx="8686800" cy="1371599"/>
          </a:xfrm>
          <a:prstGeom prst="rect">
            <a:avLst/>
          </a:prstGeom>
          <a:noFill/>
          <a:ln>
            <a:noFill/>
          </a:ln>
        </p:spPr>
        <p:txBody>
          <a:bodyPr lIns="91425" tIns="91425" rIns="91425" bIns="91425" anchor="t" anchorCtr="0"/>
          <a:lstStyle>
            <a:lvl1pPr marL="0" marR="0" lvl="0" indent="0" algn="l" rtl="0">
              <a:lnSpc>
                <a:spcPct val="90000"/>
              </a:lnSpc>
              <a:spcBef>
                <a:spcPts val="6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1800" b="0" i="0" u="none" strike="noStrike" cap="none">
                <a:solidFill>
                  <a:srgbClr val="888888"/>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600" b="0" i="0" u="none" strike="noStrike" cap="none">
                <a:solidFill>
                  <a:srgbClr val="888888"/>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5pPr>
            <a:lvl6pPr marL="2286000" marR="0" lvl="5"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6pPr>
            <a:lvl7pPr marL="2743200" marR="0" lvl="6"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7pPr>
            <a:lvl8pPr marL="3200400" marR="0" lvl="7"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8pPr>
            <a:lvl9pPr marL="3657600" marR="0" lvl="8"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31" name="Shape 31"/>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Shape 32"/>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3" name="Shape 33"/>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1065212" y="1828799"/>
            <a:ext cx="4251960" cy="685801"/>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2000" b="1"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800" b="1"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1065212" y="2590800"/>
            <a:ext cx="4251960" cy="3429000"/>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38" name="Shape 38"/>
          <p:cNvSpPr txBox="1">
            <a:spLocks noGrp="1"/>
          </p:cNvSpPr>
          <p:nvPr>
            <p:ph type="body" idx="3"/>
          </p:nvPr>
        </p:nvSpPr>
        <p:spPr>
          <a:xfrm>
            <a:off x="5500053" y="1828799"/>
            <a:ext cx="4251960" cy="685801"/>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2000" b="1"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800" b="1"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9pPr>
          </a:lstStyle>
          <a:p>
            <a:endParaRPr/>
          </a:p>
        </p:txBody>
      </p:sp>
      <p:sp>
        <p:nvSpPr>
          <p:cNvPr id="39" name="Shape 39"/>
          <p:cNvSpPr txBox="1">
            <a:spLocks noGrp="1"/>
          </p:cNvSpPr>
          <p:nvPr>
            <p:ph type="body" idx="4"/>
          </p:nvPr>
        </p:nvSpPr>
        <p:spPr>
          <a:xfrm>
            <a:off x="5500053" y="2590800"/>
            <a:ext cx="4251960" cy="3429000"/>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40" name="Shape 40"/>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1" name="Shape 41"/>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2" name="Shape 42"/>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6" name="Shape 46"/>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7" name="Shape 47"/>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blipFill rotWithShape="1">
          <a:blip r:embed="rId2">
            <a:alphaModFix/>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0" name="Shape 50"/>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1" name="Shape 51"/>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bg>
      <p:bgPr>
        <a:blipFill rotWithShape="1">
          <a:blip r:embed="rId2">
            <a:alphaModFix/>
          </a:blip>
          <a:stretch>
            <a:fillRect/>
          </a:stretch>
        </a:blip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065212" y="533400"/>
            <a:ext cx="4114800" cy="15240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5865812" y="533400"/>
            <a:ext cx="5867400" cy="54863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55" name="Shape 55"/>
          <p:cNvSpPr txBox="1">
            <a:spLocks noGrp="1"/>
          </p:cNvSpPr>
          <p:nvPr>
            <p:ph type="body" idx="2"/>
          </p:nvPr>
        </p:nvSpPr>
        <p:spPr>
          <a:xfrm>
            <a:off x="1065212" y="2209800"/>
            <a:ext cx="4114800" cy="3809999"/>
          </a:xfrm>
          <a:prstGeom prst="rect">
            <a:avLst/>
          </a:prstGeom>
          <a:noFill/>
          <a:ln>
            <a:noFill/>
          </a:ln>
        </p:spPr>
        <p:txBody>
          <a:bodyPr lIns="91425" tIns="91425" rIns="91425" bIns="91425" anchor="t" anchorCtr="0"/>
          <a:lstStyle>
            <a:lvl1pPr marL="0" marR="0" lvl="0" indent="0" algn="l" rtl="0">
              <a:lnSpc>
                <a:spcPct val="110000"/>
              </a:lnSpc>
              <a:spcBef>
                <a:spcPts val="600"/>
              </a:spcBef>
              <a:buClr>
                <a:srgbClr val="595959"/>
              </a:buClr>
              <a:buFont typeface="Arial"/>
              <a:buNone/>
              <a:defRPr sz="18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1200" b="0"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000" b="0"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9pPr>
          </a:lstStyle>
          <a:p>
            <a:endParaRPr/>
          </a:p>
        </p:txBody>
      </p:sp>
      <p:sp>
        <p:nvSpPr>
          <p:cNvPr id="56" name="Shape 56"/>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7" name="Shape 57"/>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bg>
      <p:bgPr>
        <a:blipFill rotWithShape="1">
          <a:blip r:embed="rId2">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065212" y="533400"/>
            <a:ext cx="4114800" cy="15240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descr="An empty placeholder to add an image. Click on the placeholder and select the image that you wish to add"/>
          <p:cNvSpPr>
            <a:spLocks noGrp="1"/>
          </p:cNvSpPr>
          <p:nvPr>
            <p:ph type="pic" idx="2"/>
          </p:nvPr>
        </p:nvSpPr>
        <p:spPr>
          <a:xfrm>
            <a:off x="5865812" y="533400"/>
            <a:ext cx="5780172" cy="5791200"/>
          </a:xfrm>
          <a:prstGeom prst="rect">
            <a:avLst/>
          </a:prstGeom>
          <a:noFill/>
          <a:ln w="50800" cap="flat" cmpd="sng">
            <a:solidFill>
              <a:srgbClr val="595959"/>
            </a:solidFill>
            <a:prstDash val="solid"/>
            <a:miter/>
            <a:headEnd type="none" w="med" len="med"/>
            <a:tailEnd type="none" w="med" len="med"/>
          </a:ln>
        </p:spPr>
        <p:txBody>
          <a:bodyPr lIns="91425" tIns="91425" rIns="91425" bIns="91425" anchor="t" anchorCtr="0"/>
          <a:lstStyle>
            <a:lvl1pPr marL="0" marR="0" lvl="0" indent="0" algn="ctr" rtl="0">
              <a:lnSpc>
                <a:spcPct val="90000"/>
              </a:lnSpc>
              <a:spcBef>
                <a:spcPts val="18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2800" b="0"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9pPr>
          </a:lstStyle>
          <a:p>
            <a:endParaRPr/>
          </a:p>
        </p:txBody>
      </p:sp>
      <p:sp>
        <p:nvSpPr>
          <p:cNvPr id="62" name="Shape 62"/>
          <p:cNvSpPr txBox="1">
            <a:spLocks noGrp="1"/>
          </p:cNvSpPr>
          <p:nvPr>
            <p:ph type="body" idx="1"/>
          </p:nvPr>
        </p:nvSpPr>
        <p:spPr>
          <a:xfrm>
            <a:off x="1065212" y="2209800"/>
            <a:ext cx="4114800" cy="3809999"/>
          </a:xfrm>
          <a:prstGeom prst="rect">
            <a:avLst/>
          </a:prstGeom>
          <a:noFill/>
          <a:ln>
            <a:noFill/>
          </a:ln>
        </p:spPr>
        <p:txBody>
          <a:bodyPr lIns="91425" tIns="91425" rIns="91425" bIns="91425" anchor="t" anchorCtr="0"/>
          <a:lstStyle>
            <a:lvl1pPr marL="0" marR="0" lvl="0" indent="0" algn="l" rtl="0">
              <a:lnSpc>
                <a:spcPct val="110000"/>
              </a:lnSpc>
              <a:spcBef>
                <a:spcPts val="600"/>
              </a:spcBef>
              <a:buClr>
                <a:srgbClr val="595959"/>
              </a:buClr>
              <a:buFont typeface="Arial"/>
              <a:buNone/>
              <a:defRPr sz="18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1200" b="0"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000" b="0"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1065212" y="1828800"/>
            <a:ext cx="425196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66" name="Shape 66"/>
          <p:cNvSpPr txBox="1">
            <a:spLocks noGrp="1"/>
          </p:cNvSpPr>
          <p:nvPr>
            <p:ph type="body" idx="2"/>
          </p:nvPr>
        </p:nvSpPr>
        <p:spPr>
          <a:xfrm>
            <a:off x="5464598" y="1828800"/>
            <a:ext cx="425196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67" name="Shape 67"/>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8" name="Shape 68"/>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9" name="Shape 69"/>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065212" y="1828800"/>
            <a:ext cx="868680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12" name="Shape 12"/>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 name="Shape 13"/>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4" name="Shape 14"/>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hyperlink" Target="https://techmaster.vn/posts/34075/tai-sao-ban-nen-hoc-nodejs" TargetMode="External"/><Relationship Id="rId3" Type="http://schemas.openxmlformats.org/officeDocument/2006/relationships/hyperlink" Target="https://heroku.com" TargetMode="External"/><Relationship Id="rId7" Type="http://schemas.openxmlformats.org/officeDocument/2006/relationships/hyperlink" Target="https://viblo.asia/nguyen.the.linh/posts/DZrGNQjMvVB"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thayphet.net" TargetMode="External"/><Relationship Id="rId5" Type="http://schemas.openxmlformats.org/officeDocument/2006/relationships/hyperlink" Target="https://cleardb.com" TargetMode="External"/><Relationship Id="rId4" Type="http://schemas.openxmlformats.org/officeDocument/2006/relationships/hyperlink" Target="https://nodejs.org"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065201" y="889000"/>
            <a:ext cx="7736100" cy="2514600"/>
          </a:xfrm>
          <a:prstGeom prst="rect">
            <a:avLst/>
          </a:prstGeom>
          <a:noFill/>
          <a:ln>
            <a:noFill/>
          </a:ln>
        </p:spPr>
        <p:txBody>
          <a:bodyPr lIns="91425" tIns="45700" rIns="91425" bIns="45700" anchor="ctr" anchorCtr="0">
            <a:noAutofit/>
          </a:bodyPr>
          <a:lstStyle/>
          <a:p>
            <a:pPr marL="0" marR="0" lvl="0" indent="0" algn="l" rtl="0">
              <a:lnSpc>
                <a:spcPct val="80000"/>
              </a:lnSpc>
              <a:spcBef>
                <a:spcPts val="0"/>
              </a:spcBef>
              <a:buClr>
                <a:srgbClr val="0082B3"/>
              </a:buClr>
              <a:buSzPct val="25000"/>
              <a:buFont typeface="Source Sans Pro"/>
              <a:buNone/>
            </a:pPr>
            <a:r>
              <a:rPr lang="en-US" sz="5400" i="0" u="none" strike="noStrike" cap="none">
                <a:solidFill>
                  <a:srgbClr val="0082B3"/>
                </a:solidFill>
                <a:latin typeface="Arial"/>
                <a:ea typeface="Arial"/>
                <a:cs typeface="Arial"/>
                <a:sym typeface="Arial"/>
              </a:rPr>
              <a:t>Công nghệ phần mềm</a:t>
            </a:r>
          </a:p>
        </p:txBody>
      </p:sp>
      <p:sp>
        <p:nvSpPr>
          <p:cNvPr id="87" name="Shape 87"/>
          <p:cNvSpPr txBox="1">
            <a:spLocks noGrp="1"/>
          </p:cNvSpPr>
          <p:nvPr>
            <p:ph type="subTitle" idx="1"/>
          </p:nvPr>
        </p:nvSpPr>
        <p:spPr>
          <a:xfrm>
            <a:off x="1316298" y="3059350"/>
            <a:ext cx="6324600" cy="1397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rgbClr val="595959"/>
              </a:buClr>
              <a:buSzPct val="25000"/>
              <a:buFont typeface="Arial"/>
              <a:buNone/>
            </a:pPr>
            <a:r>
              <a:rPr lang="en-US" dirty="0" err="1">
                <a:latin typeface="Arial"/>
                <a:ea typeface="Arial"/>
                <a:cs typeface="Arial"/>
                <a:sym typeface="Arial"/>
              </a:rPr>
              <a:t>Đề</a:t>
            </a:r>
            <a:r>
              <a:rPr lang="en-US" dirty="0">
                <a:latin typeface="Arial"/>
                <a:ea typeface="Arial"/>
                <a:cs typeface="Arial"/>
                <a:sym typeface="Arial"/>
              </a:rPr>
              <a:t> </a:t>
            </a:r>
            <a:r>
              <a:rPr lang="en-US" dirty="0" err="1">
                <a:latin typeface="Arial"/>
                <a:ea typeface="Arial"/>
                <a:cs typeface="Arial"/>
                <a:sym typeface="Arial"/>
              </a:rPr>
              <a:t>tài</a:t>
            </a:r>
            <a:r>
              <a:rPr lang="en-US" dirty="0">
                <a:latin typeface="Arial"/>
                <a:ea typeface="Arial"/>
                <a:cs typeface="Arial"/>
                <a:sym typeface="Arial"/>
              </a:rPr>
              <a:t>: </a:t>
            </a:r>
            <a:r>
              <a:rPr lang="en-US" sz="2400" b="1" i="0" u="none" strike="noStrike" cap="none" dirty="0" err="1">
                <a:solidFill>
                  <a:srgbClr val="595959"/>
                </a:solidFill>
                <a:latin typeface="Arial"/>
                <a:ea typeface="Arial"/>
                <a:cs typeface="Arial"/>
                <a:sym typeface="Arial"/>
              </a:rPr>
              <a:t>Giới</a:t>
            </a:r>
            <a:r>
              <a:rPr lang="en-US" sz="2400" b="1" i="0" u="none" strike="noStrike" cap="none" dirty="0">
                <a:solidFill>
                  <a:srgbClr val="595959"/>
                </a:solidFill>
                <a:latin typeface="Arial"/>
                <a:ea typeface="Arial"/>
                <a:cs typeface="Arial"/>
                <a:sym typeface="Arial"/>
              </a:rPr>
              <a:t> </a:t>
            </a:r>
            <a:r>
              <a:rPr lang="en-US" sz="2400" b="1" i="0" u="none" strike="noStrike" cap="none" dirty="0" err="1">
                <a:solidFill>
                  <a:srgbClr val="595959"/>
                </a:solidFill>
                <a:latin typeface="Arial"/>
                <a:ea typeface="Arial"/>
                <a:cs typeface="Arial"/>
                <a:sym typeface="Arial"/>
              </a:rPr>
              <a:t>thiệu</a:t>
            </a:r>
            <a:r>
              <a:rPr lang="en-US" sz="2400" b="1" i="0" u="none" strike="noStrike" cap="none" dirty="0">
                <a:solidFill>
                  <a:srgbClr val="595959"/>
                </a:solidFill>
                <a:latin typeface="Arial"/>
                <a:ea typeface="Arial"/>
                <a:cs typeface="Arial"/>
                <a:sym typeface="Arial"/>
              </a:rPr>
              <a:t> </a:t>
            </a:r>
            <a:r>
              <a:rPr lang="en-US" sz="2400" b="1" i="0" u="none" strike="noStrike" cap="none" dirty="0" err="1">
                <a:solidFill>
                  <a:srgbClr val="595959"/>
                </a:solidFill>
                <a:latin typeface="Arial"/>
                <a:ea typeface="Arial"/>
                <a:cs typeface="Arial"/>
                <a:sym typeface="Arial"/>
              </a:rPr>
              <a:t>về</a:t>
            </a:r>
            <a:r>
              <a:rPr lang="en-US" sz="2400" b="1" i="0" u="none" strike="noStrike" cap="none" dirty="0">
                <a:solidFill>
                  <a:srgbClr val="595959"/>
                </a:solidFill>
                <a:latin typeface="Arial"/>
                <a:ea typeface="Arial"/>
                <a:cs typeface="Arial"/>
                <a:sym typeface="Arial"/>
              </a:rPr>
              <a:t> Node.js</a:t>
            </a:r>
          </a:p>
        </p:txBody>
      </p:sp>
      <p:pic>
        <p:nvPicPr>
          <p:cNvPr id="88" name="Shape 88"/>
          <p:cNvPicPr preferRelativeResize="0"/>
          <p:nvPr/>
        </p:nvPicPr>
        <p:blipFill rotWithShape="1">
          <a:blip r:embed="rId3">
            <a:alphaModFix/>
          </a:blip>
          <a:srcRect/>
          <a:stretch/>
        </p:blipFill>
        <p:spPr>
          <a:xfrm>
            <a:off x="608012" y="304800"/>
            <a:ext cx="2828036" cy="685799"/>
          </a:xfrm>
          <a:prstGeom prst="rect">
            <a:avLst/>
          </a:prstGeom>
          <a:noFill/>
          <a:ln>
            <a:noFill/>
          </a:ln>
        </p:spPr>
      </p:pic>
      <p:sp>
        <p:nvSpPr>
          <p:cNvPr id="89" name="Shape 89"/>
          <p:cNvSpPr txBox="1"/>
          <p:nvPr/>
        </p:nvSpPr>
        <p:spPr>
          <a:xfrm>
            <a:off x="1316300" y="3905350"/>
            <a:ext cx="6324600" cy="25146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595959"/>
              </a:buClr>
              <a:buSzPct val="25000"/>
              <a:buFont typeface="Arial"/>
              <a:buNone/>
            </a:pPr>
            <a:r>
              <a:rPr lang="en-US" sz="2220" i="0" u="none" strike="noStrike" cap="none" dirty="0">
                <a:solidFill>
                  <a:srgbClr val="595959"/>
                </a:solidFill>
              </a:rPr>
              <a:t>SVTH: 	Lê </a:t>
            </a:r>
            <a:r>
              <a:rPr lang="en-US" sz="2220" i="0" u="none" strike="noStrike" cap="none" dirty="0" err="1">
                <a:solidFill>
                  <a:srgbClr val="595959"/>
                </a:solidFill>
              </a:rPr>
              <a:t>Quốc</a:t>
            </a:r>
            <a:r>
              <a:rPr lang="en-US" sz="2220" i="0" u="none" strike="noStrike" cap="none" dirty="0">
                <a:solidFill>
                  <a:srgbClr val="595959"/>
                </a:solidFill>
              </a:rPr>
              <a:t> Nam		</a:t>
            </a:r>
          </a:p>
          <a:p>
            <a:pPr marL="0" marR="0" lvl="0" indent="0" algn="l" rtl="0">
              <a:lnSpc>
                <a:spcPct val="80000"/>
              </a:lnSpc>
              <a:spcBef>
                <a:spcPts val="600"/>
              </a:spcBef>
              <a:spcAft>
                <a:spcPts val="0"/>
              </a:spcAft>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Đoàn</a:t>
            </a:r>
            <a:r>
              <a:rPr lang="en-US" sz="2220" i="0" u="none" strike="noStrike" cap="none" dirty="0">
                <a:solidFill>
                  <a:srgbClr val="595959"/>
                </a:solidFill>
              </a:rPr>
              <a:t> </a:t>
            </a:r>
            <a:r>
              <a:rPr lang="en-US" sz="2220" i="0" u="none" strike="noStrike" cap="none" dirty="0" err="1">
                <a:solidFill>
                  <a:srgbClr val="595959"/>
                </a:solidFill>
              </a:rPr>
              <a:t>Văn</a:t>
            </a:r>
            <a:r>
              <a:rPr lang="en-US" sz="2220" i="0" u="none" strike="noStrike" cap="none" dirty="0">
                <a:solidFill>
                  <a:srgbClr val="595959"/>
                </a:solidFill>
              </a:rPr>
              <a:t> Lam </a:t>
            </a:r>
            <a:r>
              <a:rPr lang="en-US" sz="2220" i="0" u="none" strike="noStrike" cap="none" dirty="0" err="1">
                <a:solidFill>
                  <a:srgbClr val="595959"/>
                </a:solidFill>
              </a:rPr>
              <a:t>Sơn</a:t>
            </a:r>
            <a:r>
              <a:rPr lang="en-US" sz="2220" i="0" u="none" strike="noStrike" cap="none" dirty="0">
                <a:solidFill>
                  <a:srgbClr val="595959"/>
                </a:solidFill>
              </a:rPr>
              <a:t>	</a:t>
            </a:r>
          </a:p>
          <a:p>
            <a:pPr marL="0" marR="0" lvl="0" indent="0" algn="l" rtl="0">
              <a:lnSpc>
                <a:spcPct val="80000"/>
              </a:lnSpc>
              <a:spcBef>
                <a:spcPts val="600"/>
              </a:spcBef>
              <a:spcAft>
                <a:spcPts val="0"/>
              </a:spcAft>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Trần</a:t>
            </a:r>
            <a:r>
              <a:rPr lang="en-US" sz="2220" i="0" u="none" strike="noStrike" cap="none" dirty="0">
                <a:solidFill>
                  <a:srgbClr val="595959"/>
                </a:solidFill>
              </a:rPr>
              <a:t> Minh </a:t>
            </a:r>
            <a:r>
              <a:rPr lang="en-US" sz="2220" i="0" u="none" strike="noStrike" cap="none" dirty="0" err="1">
                <a:solidFill>
                  <a:srgbClr val="595959"/>
                </a:solidFill>
              </a:rPr>
              <a:t>Đức</a:t>
            </a:r>
            <a:r>
              <a:rPr lang="en-US" sz="2220" i="0" u="none" strike="noStrike" cap="none" dirty="0">
                <a:solidFill>
                  <a:srgbClr val="595959"/>
                </a:solidFill>
              </a:rPr>
              <a:t>		</a:t>
            </a:r>
          </a:p>
          <a:p>
            <a:pPr marL="457200" marR="0" lvl="0" indent="0" algn="l" rtl="0">
              <a:lnSpc>
                <a:spcPct val="80000"/>
              </a:lnSpc>
              <a:spcBef>
                <a:spcPts val="600"/>
              </a:spcBef>
              <a:spcAft>
                <a:spcPts val="0"/>
              </a:spcAft>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Nguyễn</a:t>
            </a:r>
            <a:r>
              <a:rPr lang="en-US" sz="2220" i="0" u="none" strike="noStrike" cap="none" dirty="0">
                <a:solidFill>
                  <a:srgbClr val="595959"/>
                </a:solidFill>
              </a:rPr>
              <a:t> </a:t>
            </a:r>
            <a:r>
              <a:rPr lang="en-US" sz="2220" i="0" u="none" strike="noStrike" cap="none" dirty="0" err="1">
                <a:solidFill>
                  <a:srgbClr val="595959"/>
                </a:solidFill>
              </a:rPr>
              <a:t>Hoàng</a:t>
            </a:r>
            <a:r>
              <a:rPr lang="en-US" sz="2220" i="0" u="none" strike="noStrike" cap="none" dirty="0">
                <a:solidFill>
                  <a:srgbClr val="595959"/>
                </a:solidFill>
              </a:rPr>
              <a:t> </a:t>
            </a:r>
            <a:r>
              <a:rPr lang="en-US" sz="2220" i="0" u="none" strike="noStrike" cap="none" dirty="0" err="1">
                <a:solidFill>
                  <a:srgbClr val="595959"/>
                </a:solidFill>
              </a:rPr>
              <a:t>Ân</a:t>
            </a:r>
            <a:r>
              <a:rPr lang="en-US" sz="2220" i="0" u="none" strike="noStrike" cap="none" dirty="0">
                <a:solidFill>
                  <a:srgbClr val="595959"/>
                </a:solidFill>
              </a:rPr>
              <a:t>	</a:t>
            </a:r>
          </a:p>
          <a:p>
            <a:pPr marL="0" marR="0" lvl="0" indent="0" algn="l" rtl="0">
              <a:lnSpc>
                <a:spcPct val="80000"/>
              </a:lnSpc>
              <a:spcBef>
                <a:spcPts val="600"/>
              </a:spcBef>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Đặng</a:t>
            </a:r>
            <a:r>
              <a:rPr lang="en-US" sz="2220" i="0" u="none" strike="noStrike" cap="none" dirty="0">
                <a:solidFill>
                  <a:srgbClr val="595959"/>
                </a:solidFill>
              </a:rPr>
              <a:t> </a:t>
            </a:r>
            <a:r>
              <a:rPr lang="en-US" sz="2220" i="0" u="none" strike="noStrike" cap="none" dirty="0" err="1">
                <a:solidFill>
                  <a:srgbClr val="595959"/>
                </a:solidFill>
              </a:rPr>
              <a:t>Đình</a:t>
            </a:r>
            <a:r>
              <a:rPr lang="en-US" sz="2220" i="0" u="none" strike="noStrike" cap="none" dirty="0">
                <a:solidFill>
                  <a:srgbClr val="595959"/>
                </a:solidFill>
              </a:rPr>
              <a:t> </a:t>
            </a:r>
            <a:r>
              <a:rPr lang="en-US" sz="2220" i="0" u="none" strike="noStrike" cap="none" dirty="0" err="1">
                <a:solidFill>
                  <a:srgbClr val="595959"/>
                </a:solidFill>
              </a:rPr>
              <a:t>Trí</a:t>
            </a:r>
            <a:r>
              <a:rPr lang="en-US" sz="2220" i="0" u="none" strike="noStrike" cap="none" dirty="0">
                <a:solidFill>
                  <a:srgbClr val="595959"/>
                </a:solidFill>
              </a:rPr>
              <a:t>	</a:t>
            </a:r>
            <a:r>
              <a:rPr lang="en-US" sz="2220" b="0" i="0" u="none" strike="noStrike" cap="none" dirty="0">
                <a:solidFill>
                  <a:srgbClr val="595959"/>
                </a:solidFill>
                <a:latin typeface="Source Sans Pro"/>
                <a:ea typeface="Source Sans Pro"/>
                <a:cs typeface="Source Sans Pro"/>
                <a:sym typeface="Source Sans Pro"/>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42" name="Shape 142"/>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marR="0" lvl="0" indent="-381000" rtl="0">
              <a:lnSpc>
                <a:spcPct val="90000"/>
              </a:lnSpc>
              <a:spcBef>
                <a:spcPts val="0"/>
              </a:spcBef>
              <a:buClr>
                <a:srgbClr val="333333"/>
              </a:buClr>
              <a:buSzPct val="100000"/>
            </a:pPr>
            <a:endParaRPr sz="2400">
              <a:solidFill>
                <a:srgbClr val="333333"/>
              </a:solidFill>
              <a:highlight>
                <a:srgbClr val="FFFFFF"/>
              </a:highlight>
            </a:endParaRPr>
          </a:p>
        </p:txBody>
      </p:sp>
      <p:pic>
        <p:nvPicPr>
          <p:cNvPr id="143" name="Shape 143"/>
          <p:cNvPicPr preferRelativeResize="0"/>
          <p:nvPr/>
        </p:nvPicPr>
        <p:blipFill>
          <a:blip r:embed="rId3">
            <a:alphaModFix/>
          </a:blip>
          <a:stretch>
            <a:fillRect/>
          </a:stretch>
        </p:blipFill>
        <p:spPr>
          <a:xfrm>
            <a:off x="872075" y="1797599"/>
            <a:ext cx="7204274" cy="4253399"/>
          </a:xfrm>
          <a:prstGeom prst="rect">
            <a:avLst/>
          </a:prstGeom>
          <a:noFill/>
          <a:ln>
            <a:noFill/>
          </a:ln>
        </p:spPr>
      </p:pic>
      <p:pic>
        <p:nvPicPr>
          <p:cNvPr id="144" name="Shape 144"/>
          <p:cNvPicPr preferRelativeResize="0"/>
          <p:nvPr/>
        </p:nvPicPr>
        <p:blipFill>
          <a:blip r:embed="rId4">
            <a:alphaModFix/>
          </a:blip>
          <a:stretch>
            <a:fillRect/>
          </a:stretch>
        </p:blipFill>
        <p:spPr>
          <a:xfrm>
            <a:off x="3349875" y="1600200"/>
            <a:ext cx="8176025" cy="4827125"/>
          </a:xfrm>
          <a:prstGeom prst="rect">
            <a:avLst/>
          </a:prstGeom>
          <a:noFill/>
          <a:ln>
            <a:noFill/>
          </a:ln>
        </p:spPr>
      </p:pic>
      <p:sp>
        <p:nvSpPr>
          <p:cNvPr id="145" name="Shape 145"/>
          <p:cNvSpPr txBox="1">
            <a:spLocks noGrp="1"/>
          </p:cNvSpPr>
          <p:nvPr>
            <p:ph type="sldNum" idx="12"/>
          </p:nvPr>
        </p:nvSpPr>
        <p:spPr>
          <a:xfrm>
            <a:off x="11176000" y="260350"/>
            <a:ext cx="461750"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51" name="Shape 151"/>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0" marR="0" lvl="0" indent="0" rtl="0">
              <a:lnSpc>
                <a:spcPct val="90000"/>
              </a:lnSpc>
              <a:spcBef>
                <a:spcPts val="0"/>
              </a:spcBef>
              <a:buNone/>
            </a:pPr>
            <a:r>
              <a:rPr lang="en-US" sz="2400" b="1">
                <a:solidFill>
                  <a:srgbClr val="980000"/>
                </a:solidFill>
              </a:rPr>
              <a:t>Đối tượng ‘global’ và ‘process’ hoạt động trong môi trường Node nhưng không hoạt động trong Chrome browser.</a:t>
            </a:r>
          </a:p>
          <a:p>
            <a:pPr marL="0" marR="0" lvl="0" indent="0" rtl="0">
              <a:lnSpc>
                <a:spcPct val="90000"/>
              </a:lnSpc>
              <a:spcBef>
                <a:spcPts val="0"/>
              </a:spcBef>
              <a:buNone/>
            </a:pPr>
            <a:endParaRPr sz="2400" b="1">
              <a:solidFill>
                <a:srgbClr val="980000"/>
              </a:solidFill>
            </a:endParaRPr>
          </a:p>
        </p:txBody>
      </p:sp>
      <p:pic>
        <p:nvPicPr>
          <p:cNvPr id="152" name="Shape 152"/>
          <p:cNvPicPr preferRelativeResize="0"/>
          <p:nvPr/>
        </p:nvPicPr>
        <p:blipFill>
          <a:blip r:embed="rId3">
            <a:alphaModFix/>
          </a:blip>
          <a:stretch>
            <a:fillRect/>
          </a:stretch>
        </p:blipFill>
        <p:spPr>
          <a:xfrm>
            <a:off x="2310375" y="2792301"/>
            <a:ext cx="5807249" cy="3448525"/>
          </a:xfrm>
          <a:prstGeom prst="rect">
            <a:avLst/>
          </a:prstGeom>
          <a:noFill/>
          <a:ln>
            <a:noFill/>
          </a:ln>
        </p:spPr>
      </p:pic>
      <p:sp>
        <p:nvSpPr>
          <p:cNvPr id="153" name="Shape 153"/>
          <p:cNvSpPr txBox="1">
            <a:spLocks noGrp="1"/>
          </p:cNvSpPr>
          <p:nvPr>
            <p:ph type="sldNum" idx="12"/>
          </p:nvPr>
        </p:nvSpPr>
        <p:spPr>
          <a:xfrm>
            <a:off x="11176000" y="260350"/>
            <a:ext cx="461750"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a:spcBef>
                <a:spcPts val="0"/>
              </a:spcBef>
              <a:buClr>
                <a:schemeClr val="dk1"/>
              </a:buClr>
              <a:buSzPct val="30555"/>
              <a:buFont typeface="Arial"/>
              <a:buNone/>
            </a:pPr>
            <a:r>
              <a:rPr lang="en-US"/>
              <a:t>3.Basic Web Server using http module</a:t>
            </a:r>
          </a:p>
        </p:txBody>
      </p:sp>
      <p:sp>
        <p:nvSpPr>
          <p:cNvPr id="213" name="Shape 213"/>
          <p:cNvSpPr txBox="1">
            <a:spLocks noGrp="1"/>
          </p:cNvSpPr>
          <p:nvPr>
            <p:ph type="body" idx="1"/>
          </p:nvPr>
        </p:nvSpPr>
        <p:spPr>
          <a:xfrm>
            <a:off x="725725" y="1828800"/>
            <a:ext cx="7529400" cy="4191000"/>
          </a:xfrm>
          <a:prstGeom prst="rect">
            <a:avLst/>
          </a:prstGeom>
        </p:spPr>
        <p:txBody>
          <a:bodyPr lIns="91425" tIns="91425" rIns="91425" bIns="91425" anchor="t" anchorCtr="0">
            <a:noAutofit/>
          </a:bodyPr>
          <a:lstStyle/>
          <a:p>
            <a:pPr lvl="0">
              <a:spcBef>
                <a:spcPts val="0"/>
              </a:spcBef>
              <a:buNone/>
            </a:pPr>
            <a:r>
              <a:rPr lang="en-US" sz="2400" dirty="0" err="1"/>
              <a:t>Giao</a:t>
            </a:r>
            <a:r>
              <a:rPr lang="en-US" sz="2400" dirty="0"/>
              <a:t> </a:t>
            </a:r>
            <a:r>
              <a:rPr lang="en-US" sz="2400" dirty="0" err="1"/>
              <a:t>thức</a:t>
            </a:r>
            <a:r>
              <a:rPr lang="en-US" sz="2400" dirty="0"/>
              <a:t> Http </a:t>
            </a:r>
            <a:r>
              <a:rPr lang="en-US" sz="2400" dirty="0" err="1"/>
              <a:t>là</a:t>
            </a:r>
            <a:r>
              <a:rPr lang="en-US" sz="2400" dirty="0"/>
              <a:t> </a:t>
            </a:r>
            <a:r>
              <a:rPr lang="en-US" sz="2400" dirty="0" err="1"/>
              <a:t>gì</a:t>
            </a:r>
            <a:r>
              <a:rPr lang="en-US" sz="2400" dirty="0"/>
              <a:t>?</a:t>
            </a:r>
          </a:p>
          <a:p>
            <a:pPr marL="457200" lvl="0" indent="-381000" rtl="0">
              <a:lnSpc>
                <a:spcPct val="115000"/>
              </a:lnSpc>
              <a:spcBef>
                <a:spcPts val="600"/>
              </a:spcBef>
              <a:buSzPct val="100000"/>
            </a:pPr>
            <a:r>
              <a:rPr lang="en-US" sz="2400" dirty="0" err="1"/>
              <a:t>Giao</a:t>
            </a:r>
            <a:r>
              <a:rPr lang="en-US" sz="2400" dirty="0"/>
              <a:t> </a:t>
            </a:r>
            <a:r>
              <a:rPr lang="en-US" sz="2400" dirty="0" err="1"/>
              <a:t>thức</a:t>
            </a:r>
            <a:r>
              <a:rPr lang="en-US" sz="2400" dirty="0"/>
              <a:t> Client/Server </a:t>
            </a:r>
            <a:r>
              <a:rPr lang="en-US" sz="2400" dirty="0" err="1"/>
              <a:t>trong</a:t>
            </a:r>
            <a:r>
              <a:rPr lang="en-US" sz="2400" dirty="0"/>
              <a:t> World Wide Web.</a:t>
            </a:r>
          </a:p>
          <a:p>
            <a:pPr marL="457200" lvl="0" indent="-381000" rtl="0">
              <a:lnSpc>
                <a:spcPct val="115000"/>
              </a:lnSpc>
              <a:spcBef>
                <a:spcPts val="600"/>
              </a:spcBef>
              <a:buSzPct val="100000"/>
            </a:pPr>
            <a:r>
              <a:rPr lang="en-US" sz="2400" dirty="0" err="1"/>
              <a:t>Truyền</a:t>
            </a:r>
            <a:r>
              <a:rPr lang="en-US" sz="2400" dirty="0"/>
              <a:t> </a:t>
            </a:r>
            <a:r>
              <a:rPr lang="en-US" sz="2400" dirty="0" err="1"/>
              <a:t>tải</a:t>
            </a:r>
            <a:r>
              <a:rPr lang="en-US" sz="2400" dirty="0"/>
              <a:t> </a:t>
            </a:r>
            <a:r>
              <a:rPr lang="en-US" sz="2400" dirty="0" err="1"/>
              <a:t>nội</a:t>
            </a:r>
            <a:r>
              <a:rPr lang="en-US" sz="2400" dirty="0"/>
              <a:t> dung </a:t>
            </a:r>
            <a:r>
              <a:rPr lang="en-US" sz="2400" dirty="0" err="1"/>
              <a:t>trang</a:t>
            </a:r>
            <a:r>
              <a:rPr lang="en-US" sz="2400" dirty="0"/>
              <a:t> Web </a:t>
            </a:r>
            <a:r>
              <a:rPr lang="en-US" sz="2400" dirty="0" err="1"/>
              <a:t>từ</a:t>
            </a:r>
            <a:r>
              <a:rPr lang="en-US" sz="2400" dirty="0"/>
              <a:t> Web Server </a:t>
            </a:r>
            <a:r>
              <a:rPr lang="en-US" sz="2400" dirty="0" err="1"/>
              <a:t>đến</a:t>
            </a:r>
            <a:r>
              <a:rPr lang="en-US" sz="2400" dirty="0"/>
              <a:t> </a:t>
            </a:r>
            <a:r>
              <a:rPr lang="en-US" sz="2400" dirty="0" err="1"/>
              <a:t>trình</a:t>
            </a:r>
            <a:r>
              <a:rPr lang="en-US" sz="2400" dirty="0"/>
              <a:t> </a:t>
            </a:r>
            <a:r>
              <a:rPr lang="en-US" sz="2400" dirty="0" err="1"/>
              <a:t>duyệt</a:t>
            </a:r>
            <a:r>
              <a:rPr lang="en-US" sz="2400" dirty="0"/>
              <a:t> Web ở Client.</a:t>
            </a:r>
          </a:p>
          <a:p>
            <a:pPr marL="457200" lvl="0" indent="-381000" rtl="0">
              <a:lnSpc>
                <a:spcPct val="115000"/>
              </a:lnSpc>
              <a:spcBef>
                <a:spcPts val="600"/>
              </a:spcBef>
              <a:buSzPct val="100000"/>
            </a:pPr>
            <a:r>
              <a:rPr lang="en-US" sz="2400" dirty="0" err="1"/>
              <a:t>Cơ</a:t>
            </a:r>
            <a:r>
              <a:rPr lang="en-US" sz="2400" dirty="0"/>
              <a:t> </a:t>
            </a:r>
            <a:r>
              <a:rPr lang="en-US" sz="2400" dirty="0" err="1"/>
              <a:t>chế</a:t>
            </a:r>
            <a:r>
              <a:rPr lang="en-US" sz="2400" dirty="0"/>
              <a:t> </a:t>
            </a:r>
            <a:r>
              <a:rPr lang="en-US" sz="2400" dirty="0" err="1"/>
              <a:t>hoạt</a:t>
            </a:r>
            <a:r>
              <a:rPr lang="en-US" sz="2400" dirty="0"/>
              <a:t> </a:t>
            </a:r>
            <a:r>
              <a:rPr lang="en-US" sz="2400" dirty="0" err="1"/>
              <a:t>động</a:t>
            </a:r>
            <a:r>
              <a:rPr lang="en-US" sz="2400" dirty="0"/>
              <a:t> Request-Response</a:t>
            </a:r>
          </a:p>
          <a:p>
            <a:pPr marL="0" lvl="0" indent="0" rtl="0">
              <a:lnSpc>
                <a:spcPct val="150000"/>
              </a:lnSpc>
              <a:spcBef>
                <a:spcPts val="600"/>
              </a:spcBef>
              <a:buNone/>
            </a:pPr>
            <a:endParaRPr sz="2400" dirty="0">
              <a:solidFill>
                <a:srgbClr val="606C71"/>
              </a:solidFill>
            </a:endParaRPr>
          </a:p>
          <a:p>
            <a:pPr marL="0" lvl="0" indent="0" rtl="0">
              <a:spcBef>
                <a:spcPts val="600"/>
              </a:spcBef>
              <a:buNone/>
            </a:pPr>
            <a:endParaRPr sz="2400" dirty="0">
              <a:solidFill>
                <a:srgbClr val="606C71"/>
              </a:solidFill>
            </a:endParaRPr>
          </a:p>
        </p:txBody>
      </p:sp>
      <p:pic>
        <p:nvPicPr>
          <p:cNvPr id="215" name="Shape 215"/>
          <p:cNvPicPr preferRelativeResize="0"/>
          <p:nvPr/>
        </p:nvPicPr>
        <p:blipFill>
          <a:blip r:embed="rId3">
            <a:alphaModFix/>
          </a:blip>
          <a:stretch>
            <a:fillRect/>
          </a:stretch>
        </p:blipFill>
        <p:spPr>
          <a:xfrm>
            <a:off x="8401025" y="1828800"/>
            <a:ext cx="3236650" cy="2427500"/>
          </a:xfrm>
          <a:prstGeom prst="rect">
            <a:avLst/>
          </a:prstGeom>
          <a:noFill/>
          <a:ln>
            <a:noFill/>
          </a:ln>
        </p:spPr>
      </p:pic>
      <p:sp>
        <p:nvSpPr>
          <p:cNvPr id="216" name="Shape 216"/>
          <p:cNvSpPr txBox="1">
            <a:spLocks noGrp="1"/>
          </p:cNvSpPr>
          <p:nvPr>
            <p:ph type="sldNum" idx="12"/>
          </p:nvPr>
        </p:nvSpPr>
        <p:spPr>
          <a:xfrm>
            <a:off x="11130844" y="260350"/>
            <a:ext cx="506906"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23" name="Shape 223"/>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0" rtl="0">
              <a:spcBef>
                <a:spcPts val="0"/>
              </a:spcBef>
              <a:buNone/>
            </a:pPr>
            <a:r>
              <a:rPr lang="en-US" sz="3200"/>
              <a:t>Http module trong Node.js</a:t>
            </a:r>
          </a:p>
          <a:p>
            <a:pPr marL="457200" lvl="0" indent="-381000" rtl="0">
              <a:lnSpc>
                <a:spcPct val="115000"/>
              </a:lnSpc>
              <a:spcBef>
                <a:spcPts val="600"/>
              </a:spcBef>
              <a:buSzPct val="100000"/>
            </a:pPr>
            <a:r>
              <a:rPr lang="en-US" sz="2400"/>
              <a:t>Module tích hợp sẵn của Node.js</a:t>
            </a:r>
          </a:p>
          <a:p>
            <a:pPr marL="457200" lvl="0" indent="-381000" rtl="0">
              <a:lnSpc>
                <a:spcPct val="115000"/>
              </a:lnSpc>
              <a:spcBef>
                <a:spcPts val="600"/>
              </a:spcBef>
              <a:buSzPct val="100000"/>
            </a:pPr>
            <a:r>
              <a:rPr lang="en-US" sz="2400"/>
              <a:t>Khởi tạo cổng kết nối http server (callback function)</a:t>
            </a:r>
          </a:p>
          <a:p>
            <a:pPr marL="0" lvl="0" indent="0" rtl="0">
              <a:lnSpc>
                <a:spcPct val="150000"/>
              </a:lnSpc>
              <a:spcBef>
                <a:spcPts val="600"/>
              </a:spcBef>
              <a:buNone/>
            </a:pPr>
            <a:endParaRPr sz="2400"/>
          </a:p>
          <a:p>
            <a:pPr marL="0" lvl="0" indent="0" rtl="0">
              <a:spcBef>
                <a:spcPts val="600"/>
              </a:spcBef>
              <a:buNone/>
            </a:pPr>
            <a:endParaRPr sz="2400"/>
          </a:p>
        </p:txBody>
      </p:sp>
      <p:sp>
        <p:nvSpPr>
          <p:cNvPr id="224" name="Shape 224"/>
          <p:cNvSpPr txBox="1">
            <a:spLocks noGrp="1"/>
          </p:cNvSpPr>
          <p:nvPr>
            <p:ph type="sldNum" idx="12"/>
          </p:nvPr>
        </p:nvSpPr>
        <p:spPr>
          <a:xfrm>
            <a:off x="11130844" y="260350"/>
            <a:ext cx="506906"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13</a:t>
            </a:fld>
            <a:endParaRPr lang="en-US"/>
          </a:p>
        </p:txBody>
      </p:sp>
      <p:pic>
        <p:nvPicPr>
          <p:cNvPr id="225" name="Shape 225" descr="http.jpg"/>
          <p:cNvPicPr preferRelativeResize="0"/>
          <p:nvPr/>
        </p:nvPicPr>
        <p:blipFill>
          <a:blip r:embed="rId3">
            <a:alphaModFix/>
          </a:blip>
          <a:stretch>
            <a:fillRect/>
          </a:stretch>
        </p:blipFill>
        <p:spPr>
          <a:xfrm>
            <a:off x="2551087" y="3657800"/>
            <a:ext cx="5715000" cy="2476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32" name="Shape 232"/>
          <p:cNvSpPr txBox="1">
            <a:spLocks noGrp="1"/>
          </p:cNvSpPr>
          <p:nvPr>
            <p:ph type="body" idx="1"/>
          </p:nvPr>
        </p:nvSpPr>
        <p:spPr>
          <a:xfrm>
            <a:off x="1065212" y="16002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Các câu lệnh hay dùng</a:t>
            </a:r>
          </a:p>
          <a:p>
            <a:pPr marL="457200" lvl="0" indent="-381000" rtl="0">
              <a:lnSpc>
                <a:spcPct val="150000"/>
              </a:lnSpc>
              <a:spcBef>
                <a:spcPts val="600"/>
              </a:spcBef>
              <a:buSzPct val="100000"/>
            </a:pPr>
            <a:r>
              <a:rPr lang="en-US" sz="2400" b="1"/>
              <a:t>writeHead()</a:t>
            </a:r>
            <a:r>
              <a:rPr lang="en-US" sz="2400"/>
              <a:t>:Thiết lập kiểu dữ liệu server muốn trả về</a:t>
            </a:r>
          </a:p>
          <a:p>
            <a:pPr marL="457200" lvl="0" indent="-381000" rtl="0">
              <a:lnSpc>
                <a:spcPct val="150000"/>
              </a:lnSpc>
              <a:spcBef>
                <a:spcPts val="600"/>
              </a:spcBef>
              <a:buSzPct val="100000"/>
            </a:pPr>
            <a:r>
              <a:rPr lang="en-US" sz="2400" b="1"/>
              <a:t>write()</a:t>
            </a:r>
            <a:r>
              <a:rPr lang="en-US" sz="2400"/>
              <a:t>: nội dung server trả về trình duyệt (văn bản hoặc                 code html)</a:t>
            </a:r>
          </a:p>
          <a:p>
            <a:pPr marL="457200" lvl="0" indent="-381000" rtl="0">
              <a:spcBef>
                <a:spcPts val="600"/>
              </a:spcBef>
              <a:buSzPct val="100000"/>
            </a:pPr>
            <a:r>
              <a:rPr lang="en-US" sz="2400" b="1"/>
              <a:t>url </a:t>
            </a:r>
            <a:r>
              <a:rPr lang="en-US" sz="2400"/>
              <a:t>: chứa paramter trong url tại client gửi lên server</a:t>
            </a:r>
          </a:p>
        </p:txBody>
      </p:sp>
      <p:sp>
        <p:nvSpPr>
          <p:cNvPr id="233" name="Shape 233"/>
          <p:cNvSpPr txBox="1">
            <a:spLocks noGrp="1"/>
          </p:cNvSpPr>
          <p:nvPr>
            <p:ph type="sldNum" idx="12"/>
          </p:nvPr>
        </p:nvSpPr>
        <p:spPr>
          <a:xfrm>
            <a:off x="11096978" y="260350"/>
            <a:ext cx="540772"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40" name="Shape 240"/>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69850" rtl="0">
              <a:spcBef>
                <a:spcPts val="0"/>
              </a:spcBef>
              <a:buClr>
                <a:schemeClr val="dk1"/>
              </a:buClr>
              <a:buSzPct val="45833"/>
              <a:buFont typeface="Arial"/>
              <a:buNone/>
            </a:pPr>
            <a:r>
              <a:rPr lang="en-US" sz="2400"/>
              <a:t>Tạo file index.js:</a:t>
            </a:r>
          </a:p>
          <a:p>
            <a:pPr lvl="0" rtl="0">
              <a:spcBef>
                <a:spcPts val="0"/>
              </a:spcBef>
              <a:buNone/>
            </a:pPr>
            <a:endParaRPr sz="3200" b="1">
              <a:solidFill>
                <a:srgbClr val="980000"/>
              </a:solidFill>
            </a:endParaRPr>
          </a:p>
          <a:p>
            <a:pPr marL="0" lvl="0" indent="0" rtl="0">
              <a:spcBef>
                <a:spcPts val="600"/>
              </a:spcBef>
              <a:buNone/>
            </a:pPr>
            <a:endParaRPr sz="2400">
              <a:solidFill>
                <a:srgbClr val="000000"/>
              </a:solidFill>
            </a:endParaRPr>
          </a:p>
        </p:txBody>
      </p:sp>
      <p:sp>
        <p:nvSpPr>
          <p:cNvPr id="241" name="Shape 241"/>
          <p:cNvSpPr txBox="1">
            <a:spLocks noGrp="1"/>
          </p:cNvSpPr>
          <p:nvPr>
            <p:ph type="sldNum" idx="12"/>
          </p:nvPr>
        </p:nvSpPr>
        <p:spPr>
          <a:xfrm>
            <a:off x="11119556" y="260350"/>
            <a:ext cx="518194"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15</a:t>
            </a:fld>
            <a:endParaRPr lang="en-US"/>
          </a:p>
        </p:txBody>
      </p:sp>
      <p:pic>
        <p:nvPicPr>
          <p:cNvPr id="242" name="Shape 242"/>
          <p:cNvPicPr preferRelativeResize="0"/>
          <p:nvPr/>
        </p:nvPicPr>
        <p:blipFill>
          <a:blip r:embed="rId3">
            <a:alphaModFix/>
          </a:blip>
          <a:stretch>
            <a:fillRect/>
          </a:stretch>
        </p:blipFill>
        <p:spPr>
          <a:xfrm>
            <a:off x="1159138" y="2633650"/>
            <a:ext cx="8686799" cy="32821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49" name="Shape 249"/>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Chạy demo:</a:t>
            </a:r>
          </a:p>
          <a:p>
            <a:pPr marL="0" lvl="0" indent="0" rtl="0">
              <a:spcBef>
                <a:spcPts val="0"/>
              </a:spcBef>
              <a:buNone/>
            </a:pPr>
            <a:r>
              <a:rPr lang="en-US" sz="2400" b="1"/>
              <a:t>$ node index.js</a:t>
            </a:r>
          </a:p>
          <a:p>
            <a:pPr lvl="0" rtl="0">
              <a:spcBef>
                <a:spcPts val="0"/>
              </a:spcBef>
              <a:buNone/>
            </a:pPr>
            <a:endParaRPr sz="3200" b="1">
              <a:solidFill>
                <a:srgbClr val="980000"/>
              </a:solidFill>
            </a:endParaRPr>
          </a:p>
          <a:p>
            <a:pPr marL="0" lvl="0" indent="0" rtl="0">
              <a:spcBef>
                <a:spcPts val="600"/>
              </a:spcBef>
              <a:buNone/>
            </a:pPr>
            <a:endParaRPr sz="2400">
              <a:solidFill>
                <a:srgbClr val="000000"/>
              </a:solidFill>
            </a:endParaRPr>
          </a:p>
        </p:txBody>
      </p:sp>
      <p:sp>
        <p:nvSpPr>
          <p:cNvPr id="250" name="Shape 250"/>
          <p:cNvSpPr txBox="1">
            <a:spLocks noGrp="1"/>
          </p:cNvSpPr>
          <p:nvPr>
            <p:ph type="sldNum" idx="12"/>
          </p:nvPr>
        </p:nvSpPr>
        <p:spPr>
          <a:xfrm>
            <a:off x="11142132" y="260350"/>
            <a:ext cx="495617"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16</a:t>
            </a:fld>
            <a:endParaRPr lang="en-US"/>
          </a:p>
        </p:txBody>
      </p:sp>
      <p:pic>
        <p:nvPicPr>
          <p:cNvPr id="251" name="Shape 251"/>
          <p:cNvPicPr preferRelativeResize="0"/>
          <p:nvPr/>
        </p:nvPicPr>
        <p:blipFill>
          <a:blip r:embed="rId3">
            <a:alphaModFix/>
          </a:blip>
          <a:stretch>
            <a:fillRect/>
          </a:stretch>
        </p:blipFill>
        <p:spPr>
          <a:xfrm>
            <a:off x="1311275" y="2891041"/>
            <a:ext cx="8686800" cy="28215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58" name="Shape 258"/>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0" rtl="0">
              <a:spcBef>
                <a:spcPts val="600"/>
              </a:spcBef>
              <a:buNone/>
            </a:pPr>
            <a:r>
              <a:rPr lang="en-US" sz="2400"/>
              <a:t>Kết quả:</a:t>
            </a:r>
          </a:p>
        </p:txBody>
      </p:sp>
      <p:sp>
        <p:nvSpPr>
          <p:cNvPr id="259" name="Shape 259"/>
          <p:cNvSpPr txBox="1">
            <a:spLocks noGrp="1"/>
          </p:cNvSpPr>
          <p:nvPr>
            <p:ph type="sldNum" idx="12"/>
          </p:nvPr>
        </p:nvSpPr>
        <p:spPr>
          <a:xfrm>
            <a:off x="11108266" y="260350"/>
            <a:ext cx="529483"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17</a:t>
            </a:fld>
            <a:endParaRPr lang="en-US" dirty="0"/>
          </a:p>
        </p:txBody>
      </p:sp>
      <p:pic>
        <p:nvPicPr>
          <p:cNvPr id="260" name="Shape 260"/>
          <p:cNvPicPr preferRelativeResize="0"/>
          <p:nvPr/>
        </p:nvPicPr>
        <p:blipFill>
          <a:blip r:embed="rId3">
            <a:alphaModFix/>
          </a:blip>
          <a:stretch>
            <a:fillRect/>
          </a:stretch>
        </p:blipFill>
        <p:spPr>
          <a:xfrm>
            <a:off x="1518775" y="2576998"/>
            <a:ext cx="7552649" cy="37086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065212" y="533400"/>
            <a:ext cx="8686800" cy="1066799"/>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solidFill>
                  <a:srgbClr val="0082B3"/>
                </a:solidFill>
                <a:latin typeface="Arial"/>
                <a:ea typeface="Arial"/>
                <a:cs typeface="Arial"/>
                <a:sym typeface="Arial"/>
              </a:rPr>
              <a:t>4. Web Server using Express module</a:t>
            </a:r>
          </a:p>
        </p:txBody>
      </p:sp>
      <p:sp>
        <p:nvSpPr>
          <p:cNvPr id="266" name="Shape 266"/>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18</a:t>
            </a:fld>
            <a:endParaRPr lang="en-US" dirty="0"/>
          </a:p>
        </p:txBody>
      </p:sp>
      <p:sp>
        <p:nvSpPr>
          <p:cNvPr id="267" name="Shape 267"/>
          <p:cNvSpPr txBox="1">
            <a:spLocks noGrp="1"/>
          </p:cNvSpPr>
          <p:nvPr>
            <p:ph type="body" idx="1"/>
          </p:nvPr>
        </p:nvSpPr>
        <p:spPr>
          <a:xfrm>
            <a:off x="1065199" y="1828800"/>
            <a:ext cx="7914300" cy="4191000"/>
          </a:xfrm>
          <a:prstGeom prst="rect">
            <a:avLst/>
          </a:prstGeom>
        </p:spPr>
        <p:txBody>
          <a:bodyPr lIns="91425" tIns="91425" rIns="91425" bIns="91425" anchor="t" anchorCtr="0">
            <a:noAutofit/>
          </a:bodyPr>
          <a:lstStyle/>
          <a:p>
            <a:pPr marL="0" lvl="0" indent="0" rtl="0">
              <a:spcBef>
                <a:spcPts val="0"/>
              </a:spcBef>
              <a:buNone/>
            </a:pPr>
            <a:r>
              <a:rPr lang="en-US" sz="2400">
                <a:highlight>
                  <a:srgbClr val="FFFFFF"/>
                </a:highlight>
              </a:rPr>
              <a:t>Express là một framework dùng để xây dựng các ứng dụng web, cung cấp một lượng lớn của tính năng mạnh mẽ để phát triển các ứng dụng web và mobile. </a:t>
            </a:r>
          </a:p>
          <a:p>
            <a:pPr marL="0" lvl="0" indent="0" rtl="0">
              <a:spcBef>
                <a:spcPts val="0"/>
              </a:spcBef>
              <a:buNone/>
            </a:pPr>
            <a:endParaRPr sz="2400">
              <a:highlight>
                <a:srgbClr val="FFFFFF"/>
              </a:highlight>
            </a:endParaRPr>
          </a:p>
          <a:p>
            <a:pPr marL="0" lvl="0" indent="0" rtl="0">
              <a:spcBef>
                <a:spcPts val="0"/>
              </a:spcBef>
              <a:buNone/>
            </a:pPr>
            <a:r>
              <a:rPr lang="en-US" sz="2400">
                <a:highlight>
                  <a:srgbClr val="FFFFFF"/>
                </a:highlight>
              </a:rPr>
              <a:t>Nó rất dễ dàng để phát triển các ứng dụng nhanh dựa trên Node.js cho các ứng dụng Web.</a:t>
            </a:r>
          </a:p>
          <a:p>
            <a:pPr lvl="0">
              <a:spcBef>
                <a:spcPts val="0"/>
              </a:spcBef>
              <a:buNone/>
            </a:pPr>
            <a:endParaRPr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solidFill>
                  <a:srgbClr val="0082B3"/>
                </a:solidFill>
                <a:latin typeface="Arial"/>
                <a:ea typeface="Arial"/>
                <a:cs typeface="Arial"/>
                <a:sym typeface="Arial"/>
              </a:rPr>
              <a:t>4. Web Server using Express module</a:t>
            </a:r>
          </a:p>
        </p:txBody>
      </p:sp>
      <p:sp>
        <p:nvSpPr>
          <p:cNvPr id="273" name="Shape 273"/>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19</a:t>
            </a:fld>
            <a:endParaRPr lang="en-US" dirty="0"/>
          </a:p>
        </p:txBody>
      </p:sp>
      <p:sp>
        <p:nvSpPr>
          <p:cNvPr id="274" name="Shape 274"/>
          <p:cNvSpPr txBox="1">
            <a:spLocks noGrp="1"/>
          </p:cNvSpPr>
          <p:nvPr>
            <p:ph type="body" idx="1"/>
          </p:nvPr>
        </p:nvSpPr>
        <p:spPr>
          <a:xfrm>
            <a:off x="1065199" y="1828800"/>
            <a:ext cx="9201000" cy="4191000"/>
          </a:xfrm>
          <a:prstGeom prst="rect">
            <a:avLst/>
          </a:prstGeom>
        </p:spPr>
        <p:txBody>
          <a:bodyPr lIns="91425" tIns="91425" rIns="91425" bIns="91425" anchor="t" anchorCtr="0">
            <a:noAutofit/>
          </a:bodyPr>
          <a:lstStyle/>
          <a:p>
            <a:pPr marL="0" lvl="0" indent="0" rtl="0">
              <a:spcBef>
                <a:spcPts val="0"/>
              </a:spcBef>
              <a:buNone/>
            </a:pPr>
            <a:r>
              <a:rPr lang="en-US" sz="2400"/>
              <a:t>Các tính năng cơ bản:</a:t>
            </a:r>
          </a:p>
          <a:p>
            <a:pPr marL="457200" lvl="0" indent="-381000" rtl="0">
              <a:spcBef>
                <a:spcPts val="0"/>
              </a:spcBef>
              <a:buSzPct val="100000"/>
            </a:pPr>
            <a:r>
              <a:rPr lang="en-US" sz="2400"/>
              <a:t>Tạo các lớp trung gian để trả về các HTTP request.</a:t>
            </a:r>
          </a:p>
          <a:p>
            <a:pPr marL="457200" lvl="0" indent="-381000" rtl="0">
              <a:spcBef>
                <a:spcPts val="0"/>
              </a:spcBef>
              <a:buSzPct val="100000"/>
            </a:pPr>
            <a:r>
              <a:rPr lang="en-US" sz="2400"/>
              <a:t>Định nghĩ bảng routing.</a:t>
            </a:r>
          </a:p>
          <a:p>
            <a:pPr marL="457200" lvl="0" indent="-381000" rtl="0">
              <a:spcBef>
                <a:spcPts val="0"/>
              </a:spcBef>
              <a:buSzPct val="100000"/>
            </a:pPr>
            <a:r>
              <a:rPr lang="en-US" sz="2400"/>
              <a:t>Trả về các trang HTML dựa vào tham số.</a:t>
            </a:r>
          </a:p>
          <a:p>
            <a:pPr lvl="0" rtl="0">
              <a:spcBef>
                <a:spcPts val="0"/>
              </a:spcBef>
              <a:buNone/>
            </a:pPr>
            <a:endParaRPr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065200" y="874425"/>
            <a:ext cx="8686800" cy="7059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b="1" i="0" u="none" strike="noStrike" cap="none">
                <a:solidFill>
                  <a:srgbClr val="0082B3"/>
                </a:solidFill>
                <a:latin typeface="Source Sans Pro"/>
                <a:ea typeface="Source Sans Pro"/>
                <a:cs typeface="Source Sans Pro"/>
                <a:sym typeface="Source Sans Pro"/>
              </a:rPr>
              <a:t>Mục lục</a:t>
            </a:r>
          </a:p>
        </p:txBody>
      </p:sp>
      <p:sp>
        <p:nvSpPr>
          <p:cNvPr id="95" name="Shape 95"/>
          <p:cNvSpPr txBox="1">
            <a:spLocks noGrp="1"/>
          </p:cNvSpPr>
          <p:nvPr>
            <p:ph type="body" idx="1"/>
          </p:nvPr>
        </p:nvSpPr>
        <p:spPr>
          <a:xfrm>
            <a:off x="1065200" y="1781169"/>
            <a:ext cx="8686800" cy="903300"/>
          </a:xfrm>
          <a:prstGeom prst="rect">
            <a:avLst/>
          </a:prstGeom>
          <a:noFill/>
          <a:ln>
            <a:noFill/>
          </a:ln>
        </p:spPr>
        <p:txBody>
          <a:bodyPr lIns="91425" tIns="45700" rIns="91425" bIns="45700" anchor="t" anchorCtr="0">
            <a:noAutofit/>
          </a:bodyPr>
          <a:lstStyle/>
          <a:p>
            <a:pPr marL="274320" marR="0" lvl="0" indent="-287020" algn="l" rtl="0">
              <a:lnSpc>
                <a:spcPct val="90000"/>
              </a:lnSpc>
              <a:spcBef>
                <a:spcPts val="0"/>
              </a:spcBef>
              <a:spcAft>
                <a:spcPts val="0"/>
              </a:spcAft>
              <a:buClr>
                <a:srgbClr val="595959"/>
              </a:buClr>
              <a:buSzPct val="100000"/>
              <a:buFont typeface="Arial"/>
              <a:buAutoNum type="arabicPeriod"/>
            </a:pPr>
            <a:r>
              <a:rPr lang="en-US" sz="2400" b="1" i="0" u="none" strike="noStrike" cap="none" dirty="0">
                <a:solidFill>
                  <a:srgbClr val="595959"/>
                </a:solidFill>
              </a:rPr>
              <a:t>Node.js </a:t>
            </a:r>
            <a:r>
              <a:rPr lang="en-US" sz="2400" b="1" i="0" u="none" strike="noStrike" cap="none" dirty="0" err="1">
                <a:solidFill>
                  <a:srgbClr val="595959"/>
                </a:solidFill>
              </a:rPr>
              <a:t>là</a:t>
            </a:r>
            <a:r>
              <a:rPr lang="en-US" sz="2400" b="1" i="0" u="none" strike="noStrike" cap="none" dirty="0">
                <a:solidFill>
                  <a:srgbClr val="595959"/>
                </a:solidFill>
              </a:rPr>
              <a:t> </a:t>
            </a:r>
            <a:r>
              <a:rPr lang="en-US" sz="2400" b="1" i="0" u="none" strike="noStrike" cap="none" dirty="0" err="1">
                <a:solidFill>
                  <a:srgbClr val="595959"/>
                </a:solidFill>
              </a:rPr>
              <a:t>gì</a:t>
            </a:r>
            <a:r>
              <a:rPr lang="en-US" sz="2400" b="1" i="0" u="none" strike="noStrike" cap="none" dirty="0">
                <a:solidFill>
                  <a:srgbClr val="595959"/>
                </a:solidFill>
              </a:rPr>
              <a:t> </a:t>
            </a:r>
            <a:r>
              <a:rPr lang="en-US" sz="2400" b="1" i="0" u="none" strike="noStrike" cap="none" dirty="0" err="1">
                <a:solidFill>
                  <a:srgbClr val="595959"/>
                </a:solidFill>
              </a:rPr>
              <a:t>và</a:t>
            </a:r>
            <a:r>
              <a:rPr lang="en-US" sz="2400" b="1" i="0" u="none" strike="noStrike" cap="none" dirty="0">
                <a:solidFill>
                  <a:srgbClr val="595959"/>
                </a:solidFill>
              </a:rPr>
              <a:t> </a:t>
            </a:r>
            <a:r>
              <a:rPr lang="en-US" sz="2400" b="1" i="0" u="none" strike="noStrike" cap="none" dirty="0" err="1">
                <a:solidFill>
                  <a:srgbClr val="595959"/>
                </a:solidFill>
              </a:rPr>
              <a:t>cách</a:t>
            </a:r>
            <a:r>
              <a:rPr lang="en-US" sz="2400" b="1" i="0" u="none" strike="noStrike" cap="none" dirty="0">
                <a:solidFill>
                  <a:srgbClr val="595959"/>
                </a:solidFill>
              </a:rPr>
              <a:t> </a:t>
            </a:r>
            <a:r>
              <a:rPr lang="en-US" sz="2400" b="1" i="0" u="none" strike="noStrike" cap="none" dirty="0" err="1">
                <a:solidFill>
                  <a:srgbClr val="595959"/>
                </a:solidFill>
              </a:rPr>
              <a:t>cài</a:t>
            </a:r>
            <a:r>
              <a:rPr lang="en-US" sz="2400" b="1" i="0" u="none" strike="noStrike" cap="none" dirty="0">
                <a:solidFill>
                  <a:srgbClr val="595959"/>
                </a:solidFill>
              </a:rPr>
              <a:t> </a:t>
            </a:r>
            <a:r>
              <a:rPr lang="en-US" sz="2400" b="1" i="0" u="none" strike="noStrike" cap="none" dirty="0" err="1">
                <a:solidFill>
                  <a:srgbClr val="595959"/>
                </a:solidFill>
              </a:rPr>
              <a:t>đặt</a:t>
            </a:r>
            <a:endParaRPr lang="en-US" sz="2400" b="1" i="0" u="none" strike="noStrike" cap="none" dirty="0">
              <a:solidFill>
                <a:srgbClr val="595959"/>
              </a:solidFill>
            </a:endParaRP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dirty="0">
                <a:solidFill>
                  <a:srgbClr val="595959"/>
                </a:solidFill>
              </a:rPr>
              <a:t>Node.js Syntax</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dirty="0">
                <a:solidFill>
                  <a:srgbClr val="595959"/>
                </a:solidFill>
              </a:rPr>
              <a:t>Basic Web Server using the HTTP module</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dirty="0">
                <a:solidFill>
                  <a:srgbClr val="595959"/>
                </a:solidFill>
              </a:rPr>
              <a:t>Web Server using the Express module</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dirty="0">
                <a:solidFill>
                  <a:srgbClr val="595959"/>
                </a:solidFill>
              </a:rPr>
              <a:t>Connect MySQL with Node.js</a:t>
            </a:r>
          </a:p>
          <a:p>
            <a:pPr marL="274320" marR="0" lvl="0" indent="-287020" algn="l" rtl="0">
              <a:lnSpc>
                <a:spcPct val="90000"/>
              </a:lnSpc>
              <a:spcBef>
                <a:spcPts val="1800"/>
              </a:spcBef>
              <a:buClr>
                <a:srgbClr val="595959"/>
              </a:buClr>
              <a:buSzPct val="100000"/>
              <a:buFont typeface="Arial"/>
              <a:buAutoNum type="arabicPeriod"/>
            </a:pPr>
            <a:r>
              <a:rPr lang="en-US" sz="2400" b="1" i="0" u="none" strike="noStrike" cap="none" dirty="0">
                <a:solidFill>
                  <a:srgbClr val="595959"/>
                </a:solidFill>
              </a:rPr>
              <a:t>Deploy on Heroku </a:t>
            </a:r>
            <a:r>
              <a:rPr lang="en-US" sz="2400" b="1" i="0" u="none" strike="noStrike" cap="none" dirty="0" err="1">
                <a:solidFill>
                  <a:srgbClr val="595959"/>
                </a:solidFill>
              </a:rPr>
              <a:t>và</a:t>
            </a:r>
            <a:r>
              <a:rPr lang="en-US" sz="2400" b="1" i="0" u="none" strike="noStrike" cap="none" dirty="0">
                <a:solidFill>
                  <a:srgbClr val="595959"/>
                </a:solidFill>
              </a:rPr>
              <a:t> Demo</a:t>
            </a:r>
          </a:p>
        </p:txBody>
      </p:sp>
      <p:sp>
        <p:nvSpPr>
          <p:cNvPr id="96" name="Shape 96"/>
          <p:cNvSpPr txBox="1">
            <a:spLocks noGrp="1"/>
          </p:cNvSpPr>
          <p:nvPr>
            <p:ph type="sldNum" idx="12"/>
          </p:nvPr>
        </p:nvSpPr>
        <p:spPr>
          <a:xfrm>
            <a:off x="8532811" y="6155267"/>
            <a:ext cx="1219200" cy="273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sz="1200" b="0">
                <a:latin typeface="Source Sans Pro"/>
                <a:ea typeface="Source Sans Pro"/>
                <a:cs typeface="Source Sans Pro"/>
                <a:sym typeface="Source Sans Pro"/>
              </a:rPr>
              <a:t>2</a:t>
            </a:fld>
            <a:endParaRPr lang="en-US" sz="1200" b="0">
              <a:latin typeface="Source Sans Pro"/>
              <a:ea typeface="Source Sans Pro"/>
              <a:cs typeface="Source Sans Pro"/>
              <a:sym typeface="Source Sans Pr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065212" y="533400"/>
            <a:ext cx="8686800" cy="1066799"/>
          </a:xfrm>
          <a:prstGeom prst="rect">
            <a:avLst/>
          </a:prstGeom>
          <a:noFill/>
          <a:ln>
            <a:noFill/>
          </a:ln>
        </p:spPr>
        <p:txBody>
          <a:bodyPr lIns="91425" tIns="45700" rIns="91425" bIns="45700" anchor="b" anchorCtr="0">
            <a:noAutofit/>
          </a:bodyPr>
          <a:lstStyle/>
          <a:p>
            <a:pPr lvl="0" rtl="0">
              <a:spcBef>
                <a:spcPts val="0"/>
              </a:spcBef>
              <a:buClr>
                <a:srgbClr val="0082B3"/>
              </a:buClr>
              <a:buSzPct val="25000"/>
              <a:buFont typeface="Source Sans Pro"/>
              <a:buNone/>
            </a:pPr>
            <a:r>
              <a:rPr lang="en-US">
                <a:latin typeface="Arial"/>
                <a:ea typeface="Arial"/>
                <a:cs typeface="Arial"/>
                <a:sym typeface="Arial"/>
              </a:rPr>
              <a:t>4. Web Server using Express module</a:t>
            </a:r>
          </a:p>
        </p:txBody>
      </p:sp>
      <p:sp>
        <p:nvSpPr>
          <p:cNvPr id="280" name="Shape 280"/>
          <p:cNvSpPr txBox="1">
            <a:spLocks noGrp="1"/>
          </p:cNvSpPr>
          <p:nvPr>
            <p:ph type="sldNum" idx="12"/>
          </p:nvPr>
        </p:nvSpPr>
        <p:spPr>
          <a:xfrm>
            <a:off x="11164711" y="260350"/>
            <a:ext cx="473038"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20</a:t>
            </a:fld>
            <a:endParaRPr lang="en-US"/>
          </a:p>
        </p:txBody>
      </p:sp>
      <p:sp>
        <p:nvSpPr>
          <p:cNvPr id="281" name="Shape 281"/>
          <p:cNvSpPr txBox="1"/>
          <p:nvPr/>
        </p:nvSpPr>
        <p:spPr>
          <a:xfrm>
            <a:off x="1259650" y="1866125"/>
            <a:ext cx="7449000" cy="8709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282" name="Shape 282"/>
          <p:cNvPicPr preferRelativeResize="0"/>
          <p:nvPr/>
        </p:nvPicPr>
        <p:blipFill rotWithShape="1">
          <a:blip r:embed="rId3">
            <a:alphaModFix/>
          </a:blip>
          <a:srcRect r="29666"/>
          <a:stretch/>
        </p:blipFill>
        <p:spPr>
          <a:xfrm>
            <a:off x="4799600" y="2040264"/>
            <a:ext cx="6274800" cy="4450775"/>
          </a:xfrm>
          <a:prstGeom prst="rect">
            <a:avLst/>
          </a:prstGeom>
          <a:noFill/>
          <a:ln>
            <a:noFill/>
          </a:ln>
        </p:spPr>
      </p:pic>
      <p:sp>
        <p:nvSpPr>
          <p:cNvPr id="283" name="Shape 283"/>
          <p:cNvSpPr txBox="1">
            <a:spLocks noGrp="1"/>
          </p:cNvSpPr>
          <p:nvPr>
            <p:ph type="body" idx="1"/>
          </p:nvPr>
        </p:nvSpPr>
        <p:spPr>
          <a:xfrm>
            <a:off x="1065206" y="1828800"/>
            <a:ext cx="3720600" cy="4239900"/>
          </a:xfrm>
          <a:prstGeom prst="rect">
            <a:avLst/>
          </a:prstGeom>
        </p:spPr>
        <p:txBody>
          <a:bodyPr lIns="91425" tIns="91425" rIns="91425" bIns="91425" anchor="t" anchorCtr="0">
            <a:noAutofit/>
          </a:bodyPr>
          <a:lstStyle/>
          <a:p>
            <a:pPr marL="0" lvl="0" indent="-69850" rtl="0">
              <a:spcBef>
                <a:spcPts val="0"/>
              </a:spcBef>
              <a:buClr>
                <a:schemeClr val="dk1"/>
              </a:buClr>
              <a:buSzPct val="45833"/>
              <a:buFont typeface="Arial"/>
              <a:buNone/>
            </a:pPr>
            <a:r>
              <a:rPr lang="en-US" sz="2400"/>
              <a:t>Cài đặt module Express</a:t>
            </a:r>
          </a:p>
          <a:p>
            <a:pPr marL="0" lvl="0" indent="-69850" rtl="0">
              <a:spcBef>
                <a:spcPts val="0"/>
              </a:spcBef>
              <a:buClr>
                <a:schemeClr val="dk1"/>
              </a:buClr>
              <a:buSzPct val="45833"/>
              <a:buFont typeface="Arial"/>
              <a:buNone/>
            </a:pPr>
            <a:r>
              <a:rPr lang="en-US" sz="2400" b="1"/>
              <a:t>$ npm install express</a:t>
            </a:r>
          </a:p>
          <a:p>
            <a:pPr marL="0" lvl="0" indent="-69850" rtl="0">
              <a:spcBef>
                <a:spcPts val="0"/>
              </a:spcBef>
              <a:buClr>
                <a:schemeClr val="dk1"/>
              </a:buClr>
              <a:buSzPct val="45833"/>
              <a:buFont typeface="Arial"/>
              <a:buNone/>
            </a:pPr>
            <a:endParaRPr sz="2400"/>
          </a:p>
          <a:p>
            <a:pPr lvl="0">
              <a:spcBef>
                <a:spcPts val="0"/>
              </a:spcBef>
              <a:buNone/>
            </a:pPr>
            <a:endParaRPr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sldNum" idx="12"/>
          </p:nvPr>
        </p:nvSpPr>
        <p:spPr>
          <a:xfrm>
            <a:off x="11119556" y="260350"/>
            <a:ext cx="518193"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21</a:t>
            </a:fld>
            <a:endParaRPr lang="en-US" dirty="0"/>
          </a:p>
        </p:txBody>
      </p:sp>
      <p:sp>
        <p:nvSpPr>
          <p:cNvPr id="289" name="Shape 289"/>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290" name="Shape 290"/>
          <p:cNvSpPr txBox="1">
            <a:spLocks noGrp="1"/>
          </p:cNvSpPr>
          <p:nvPr>
            <p:ph type="body" idx="1"/>
          </p:nvPr>
        </p:nvSpPr>
        <p:spPr>
          <a:xfrm>
            <a:off x="1142987" y="16002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Tạo file test.js:</a:t>
            </a:r>
          </a:p>
        </p:txBody>
      </p:sp>
      <p:pic>
        <p:nvPicPr>
          <p:cNvPr id="291" name="Shape 291"/>
          <p:cNvPicPr preferRelativeResize="0"/>
          <p:nvPr/>
        </p:nvPicPr>
        <p:blipFill>
          <a:blip r:embed="rId3">
            <a:alphaModFix/>
          </a:blip>
          <a:stretch>
            <a:fillRect/>
          </a:stretch>
        </p:blipFill>
        <p:spPr>
          <a:xfrm>
            <a:off x="3706748" y="1789300"/>
            <a:ext cx="6725800" cy="41169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fld id="{00000000-1234-1234-1234-123412341234}" type="slidenum">
              <a:rPr lang="en-US"/>
              <a:pPr/>
              <a:t>22</a:t>
            </a:fld>
            <a:endParaRPr lang="en-US" dirty="0"/>
          </a:p>
        </p:txBody>
      </p:sp>
      <p:sp>
        <p:nvSpPr>
          <p:cNvPr id="297" name="Shape 297"/>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298" name="Shape 298"/>
          <p:cNvSpPr txBox="1">
            <a:spLocks noGrp="1"/>
          </p:cNvSpPr>
          <p:nvPr>
            <p:ph type="body" idx="1"/>
          </p:nvPr>
        </p:nvSpPr>
        <p:spPr>
          <a:xfrm>
            <a:off x="1142987" y="16002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Chạy demo:</a:t>
            </a:r>
          </a:p>
          <a:p>
            <a:pPr marL="0" lvl="0" indent="0" rtl="0">
              <a:spcBef>
                <a:spcPts val="0"/>
              </a:spcBef>
              <a:buNone/>
            </a:pPr>
            <a:r>
              <a:rPr lang="en-US" sz="2400" b="1"/>
              <a:t>$ node test.js</a:t>
            </a:r>
          </a:p>
          <a:p>
            <a:pPr marL="0" lvl="0" indent="0" rtl="0">
              <a:spcBef>
                <a:spcPts val="0"/>
              </a:spcBef>
              <a:buNone/>
            </a:pPr>
            <a:endParaRPr sz="2400"/>
          </a:p>
          <a:p>
            <a:pPr marL="0" lvl="0" indent="0" rtl="0">
              <a:spcBef>
                <a:spcPts val="0"/>
              </a:spcBef>
              <a:buNone/>
            </a:pPr>
            <a:endParaRPr sz="2400" b="1"/>
          </a:p>
        </p:txBody>
      </p:sp>
      <p:pic>
        <p:nvPicPr>
          <p:cNvPr id="299" name="Shape 299"/>
          <p:cNvPicPr preferRelativeResize="0"/>
          <p:nvPr/>
        </p:nvPicPr>
        <p:blipFill>
          <a:blip r:embed="rId3">
            <a:alphaModFix/>
          </a:blip>
          <a:stretch>
            <a:fillRect/>
          </a:stretch>
        </p:blipFill>
        <p:spPr>
          <a:xfrm>
            <a:off x="1906487" y="2791724"/>
            <a:ext cx="8375849" cy="23416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11142132" y="260350"/>
            <a:ext cx="495617" cy="588000"/>
          </a:xfrm>
          <a:prstGeom prst="rect">
            <a:avLst/>
          </a:prstGeom>
          <a:noFill/>
          <a:ln>
            <a:noFill/>
          </a:ln>
        </p:spPr>
        <p:txBody>
          <a:bodyPr lIns="91425" tIns="45700" rIns="91425" bIns="45700" anchor="ctr" anchorCtr="0">
            <a:noAutofit/>
          </a:bodyPr>
          <a:lstStyle/>
          <a:p>
            <a:fld id="{00000000-1234-1234-1234-123412341234}" type="slidenum">
              <a:rPr lang="en-US"/>
              <a:pPr/>
              <a:t>23</a:t>
            </a:fld>
            <a:endParaRPr lang="en-US" dirty="0"/>
          </a:p>
        </p:txBody>
      </p:sp>
      <p:sp>
        <p:nvSpPr>
          <p:cNvPr id="305" name="Shape 305"/>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306" name="Shape 306"/>
          <p:cNvSpPr txBox="1">
            <a:spLocks noGrp="1"/>
          </p:cNvSpPr>
          <p:nvPr>
            <p:ph type="body" idx="1"/>
          </p:nvPr>
        </p:nvSpPr>
        <p:spPr>
          <a:xfrm>
            <a:off x="1142987" y="1600200"/>
            <a:ext cx="8686800" cy="4191000"/>
          </a:xfrm>
          <a:prstGeom prst="rect">
            <a:avLst/>
          </a:prstGeom>
        </p:spPr>
        <p:txBody>
          <a:bodyPr lIns="91425" tIns="91425" rIns="91425" bIns="91425" anchor="t" anchorCtr="0">
            <a:noAutofit/>
          </a:bodyPr>
          <a:lstStyle/>
          <a:p>
            <a:pPr marL="0" lvl="0" indent="0" algn="just" rtl="0">
              <a:spcBef>
                <a:spcPts val="0"/>
              </a:spcBef>
              <a:buNone/>
            </a:pPr>
            <a:r>
              <a:rPr lang="en-US" sz="2400"/>
              <a:t>Kết quả:</a:t>
            </a:r>
          </a:p>
          <a:p>
            <a:pPr marL="0" lvl="0" indent="0" rtl="0">
              <a:spcBef>
                <a:spcPts val="0"/>
              </a:spcBef>
              <a:buNone/>
            </a:pPr>
            <a:endParaRPr sz="3200" b="1">
              <a:solidFill>
                <a:srgbClr val="980000"/>
              </a:solidFill>
            </a:endParaRPr>
          </a:p>
          <a:p>
            <a:pPr marL="0" lvl="0" indent="0" rtl="0">
              <a:spcBef>
                <a:spcPts val="0"/>
              </a:spcBef>
              <a:buNone/>
            </a:pPr>
            <a:endParaRPr sz="3200" b="1">
              <a:solidFill>
                <a:srgbClr val="980000"/>
              </a:solidFill>
            </a:endParaRPr>
          </a:p>
        </p:txBody>
      </p:sp>
      <p:pic>
        <p:nvPicPr>
          <p:cNvPr id="307" name="Shape 307"/>
          <p:cNvPicPr preferRelativeResize="0"/>
          <p:nvPr/>
        </p:nvPicPr>
        <p:blipFill>
          <a:blip r:embed="rId3">
            <a:alphaModFix/>
          </a:blip>
          <a:stretch>
            <a:fillRect/>
          </a:stretch>
        </p:blipFill>
        <p:spPr>
          <a:xfrm>
            <a:off x="2703418" y="2591250"/>
            <a:ext cx="6781983" cy="3199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sldNum" idx="12"/>
          </p:nvPr>
        </p:nvSpPr>
        <p:spPr>
          <a:xfrm>
            <a:off x="11108266" y="260350"/>
            <a:ext cx="529483"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24</a:t>
            </a:fld>
            <a:endParaRPr lang="en-US" dirty="0"/>
          </a:p>
        </p:txBody>
      </p:sp>
      <p:sp>
        <p:nvSpPr>
          <p:cNvPr id="313" name="Shape 313"/>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314" name="Shape 314"/>
          <p:cNvSpPr txBox="1">
            <a:spLocks noGrp="1"/>
          </p:cNvSpPr>
          <p:nvPr>
            <p:ph type="body" idx="1"/>
          </p:nvPr>
        </p:nvSpPr>
        <p:spPr>
          <a:xfrm>
            <a:off x="1159437" y="1731775"/>
            <a:ext cx="8686800" cy="41910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0" lvl="0" indent="0" rtl="0">
              <a:spcBef>
                <a:spcPts val="0"/>
              </a:spcBef>
              <a:buNone/>
            </a:pPr>
            <a:r>
              <a:rPr lang="en-US" sz="2400"/>
              <a:t>Các hàm cơ bản trong Express</a:t>
            </a:r>
          </a:p>
          <a:p>
            <a:pPr marL="457200" lvl="0" indent="-381000" rtl="0">
              <a:spcBef>
                <a:spcPts val="0"/>
              </a:spcBef>
              <a:buSzPct val="100000"/>
            </a:pPr>
            <a:r>
              <a:rPr lang="en-US" sz="2400"/>
              <a:t>Hàm set() </a:t>
            </a:r>
          </a:p>
          <a:p>
            <a:pPr marL="457200" lvl="0" indent="-381000" rtl="0">
              <a:spcBef>
                <a:spcPts val="0"/>
              </a:spcBef>
              <a:buSzPct val="100000"/>
            </a:pPr>
            <a:r>
              <a:rPr lang="en-US" sz="2400"/>
              <a:t>Hàm get() </a:t>
            </a:r>
          </a:p>
          <a:p>
            <a:pPr marL="457200" lvl="0" indent="-381000" rtl="0">
              <a:spcBef>
                <a:spcPts val="0"/>
              </a:spcBef>
              <a:buSzPct val="100000"/>
            </a:pPr>
            <a:r>
              <a:rPr lang="en-US" sz="2400"/>
              <a:t>Hàm enable() </a:t>
            </a:r>
          </a:p>
          <a:p>
            <a:pPr marL="457200" lvl="0" indent="-381000" rtl="0">
              <a:spcBef>
                <a:spcPts val="0"/>
              </a:spcBef>
              <a:buSzPct val="100000"/>
            </a:pPr>
            <a:r>
              <a:rPr lang="en-US" sz="2400"/>
              <a:t>Hàm disable() </a:t>
            </a:r>
          </a:p>
          <a:p>
            <a:pPr marL="457200" lvl="0" indent="-381000" rtl="0">
              <a:spcBef>
                <a:spcPts val="0"/>
              </a:spcBef>
              <a:buSzPct val="100000"/>
            </a:pPr>
            <a:r>
              <a:rPr lang="en-US" sz="2400"/>
              <a:t>Hàm disabled()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20" name="Shape 320"/>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25</a:t>
            </a:fld>
            <a:endParaRPr lang="en-US"/>
          </a:p>
        </p:txBody>
      </p:sp>
      <p:sp>
        <p:nvSpPr>
          <p:cNvPr id="321" name="Shape 321"/>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53333"/>
              <a:buFont typeface="Arial"/>
              <a:buNone/>
            </a:pPr>
            <a:r>
              <a:rPr lang="en-US" sz="3000"/>
              <a:t>Cấu trúc:</a:t>
            </a:r>
          </a:p>
          <a:p>
            <a:pPr marL="274320" marR="0" lvl="0" indent="-236220" algn="l" rtl="0">
              <a:lnSpc>
                <a:spcPct val="90000"/>
              </a:lnSpc>
              <a:spcBef>
                <a:spcPts val="0"/>
              </a:spcBef>
              <a:buClr>
                <a:srgbClr val="595959"/>
              </a:buClr>
              <a:buSzPct val="53333"/>
              <a:buFont typeface="Arial"/>
              <a:buNone/>
            </a:pPr>
            <a:r>
              <a:rPr lang="en-US" sz="3000"/>
              <a:t>  ---node_modules</a:t>
            </a:r>
            <a:br>
              <a:rPr lang="en-US" sz="3000"/>
            </a:br>
            <a:r>
              <a:rPr lang="en-US" sz="3000"/>
              <a:t>-----+ mysql</a:t>
            </a:r>
            <a:br>
              <a:rPr lang="en-US" sz="3000"/>
            </a:br>
            <a:r>
              <a:rPr lang="en-US" sz="3000"/>
              <a:t>-----+ express</a:t>
            </a:r>
            <a:br>
              <a:rPr lang="en-US" sz="3000"/>
            </a:br>
            <a:r>
              <a:rPr lang="en-US" sz="3000"/>
              <a:t>---index.js</a:t>
            </a:r>
            <a:br>
              <a:rPr lang="en-US" sz="3000"/>
            </a:br>
            <a:r>
              <a:rPr lang="en-US" sz="3000"/>
              <a:t>---package.json</a:t>
            </a:r>
          </a:p>
        </p:txBody>
      </p:sp>
      <p:pic>
        <p:nvPicPr>
          <p:cNvPr id="322" name="Shape 322"/>
          <p:cNvPicPr preferRelativeResize="0"/>
          <p:nvPr/>
        </p:nvPicPr>
        <p:blipFill>
          <a:blip r:embed="rId3">
            <a:alphaModFix/>
          </a:blip>
          <a:stretch>
            <a:fillRect/>
          </a:stretch>
        </p:blipFill>
        <p:spPr>
          <a:xfrm>
            <a:off x="7047121" y="2176650"/>
            <a:ext cx="2704875" cy="2504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28" name="Shape 328"/>
          <p:cNvSpPr txBox="1">
            <a:spLocks noGrp="1"/>
          </p:cNvSpPr>
          <p:nvPr>
            <p:ph type="sldNum" idx="12"/>
          </p:nvPr>
        </p:nvSpPr>
        <p:spPr>
          <a:xfrm>
            <a:off x="11142132" y="260350"/>
            <a:ext cx="495617"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26</a:t>
            </a:fld>
            <a:endParaRPr lang="en-US" dirty="0"/>
          </a:p>
        </p:txBody>
      </p:sp>
      <p:sp>
        <p:nvSpPr>
          <p:cNvPr id="329" name="Shape 329"/>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Chạy lệnh:</a:t>
            </a:r>
          </a:p>
          <a:p>
            <a:pPr marL="274320" marR="0" lvl="0" indent="-236220" algn="l" rtl="0">
              <a:lnSpc>
                <a:spcPct val="90000"/>
              </a:lnSpc>
              <a:spcBef>
                <a:spcPts val="0"/>
              </a:spcBef>
              <a:buClr>
                <a:srgbClr val="595959"/>
              </a:buClr>
              <a:buSzPct val="66666"/>
              <a:buFont typeface="Arial"/>
              <a:buNone/>
            </a:pPr>
            <a:r>
              <a:rPr lang="en-US" sz="2400" b="1"/>
              <a:t>$ npm install mysql</a:t>
            </a: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30" name="Shape 330"/>
          <p:cNvPicPr preferRelativeResize="0"/>
          <p:nvPr/>
        </p:nvPicPr>
        <p:blipFill rotWithShape="1">
          <a:blip r:embed="rId3">
            <a:alphaModFix/>
          </a:blip>
          <a:srcRect r="71117"/>
          <a:stretch/>
        </p:blipFill>
        <p:spPr>
          <a:xfrm>
            <a:off x="1065200" y="3055800"/>
            <a:ext cx="5003473" cy="2964000"/>
          </a:xfrm>
          <a:prstGeom prst="rect">
            <a:avLst/>
          </a:prstGeom>
          <a:noFill/>
          <a:ln>
            <a:noFill/>
          </a:ln>
        </p:spPr>
      </p:pic>
      <p:pic>
        <p:nvPicPr>
          <p:cNvPr id="331" name="Shape 331"/>
          <p:cNvPicPr preferRelativeResize="0"/>
          <p:nvPr/>
        </p:nvPicPr>
        <p:blipFill>
          <a:blip r:embed="rId4">
            <a:alphaModFix/>
          </a:blip>
          <a:stretch>
            <a:fillRect/>
          </a:stretch>
        </p:blipFill>
        <p:spPr>
          <a:xfrm>
            <a:off x="7095947" y="1828801"/>
            <a:ext cx="3170194" cy="1358432"/>
          </a:xfrm>
          <a:prstGeom prst="rect">
            <a:avLst/>
          </a:prstGeom>
          <a:noFill/>
          <a:ln>
            <a:noFill/>
          </a:ln>
        </p:spPr>
      </p:pic>
      <p:pic>
        <p:nvPicPr>
          <p:cNvPr id="332" name="Shape 332"/>
          <p:cNvPicPr preferRelativeResize="0"/>
          <p:nvPr/>
        </p:nvPicPr>
        <p:blipFill>
          <a:blip r:embed="rId5">
            <a:alphaModFix/>
          </a:blip>
          <a:stretch>
            <a:fillRect/>
          </a:stretch>
        </p:blipFill>
        <p:spPr>
          <a:xfrm>
            <a:off x="7095953" y="3187236"/>
            <a:ext cx="3170194" cy="13975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38" name="Shape 338"/>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27</a:t>
            </a:fld>
            <a:endParaRPr lang="en-US"/>
          </a:p>
        </p:txBody>
      </p:sp>
      <p:sp>
        <p:nvSpPr>
          <p:cNvPr id="339" name="Shape 339"/>
          <p:cNvSpPr txBox="1">
            <a:spLocks noGrp="1"/>
          </p:cNvSpPr>
          <p:nvPr>
            <p:ph type="body" idx="1"/>
          </p:nvPr>
        </p:nvSpPr>
        <p:spPr>
          <a:xfrm>
            <a:off x="1065198" y="1828800"/>
            <a:ext cx="97299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Tạo file index.js</a:t>
            </a:r>
          </a:p>
          <a:p>
            <a:pPr marL="274320" marR="0" lvl="0" indent="-236220" algn="l" rtl="0">
              <a:lnSpc>
                <a:spcPct val="90000"/>
              </a:lnSpc>
              <a:spcBef>
                <a:spcPts val="0"/>
              </a:spcBef>
              <a:buClr>
                <a:srgbClr val="595959"/>
              </a:buClr>
              <a:buSzPct val="66666"/>
              <a:buFont typeface="Arial"/>
              <a:buNone/>
            </a:pPr>
            <a:r>
              <a:rPr lang="en-US" sz="2400"/>
              <a:t>Khai báo mysql:</a:t>
            </a:r>
          </a:p>
          <a:p>
            <a:pPr marL="274320" marR="0" lvl="0" indent="-236220" algn="l" rtl="0">
              <a:lnSpc>
                <a:spcPct val="90000"/>
              </a:lnSpc>
              <a:spcBef>
                <a:spcPts val="0"/>
              </a:spcBef>
              <a:buClr>
                <a:srgbClr val="595959"/>
              </a:buClr>
              <a:buSzPct val="66666"/>
              <a:buFont typeface="Arial"/>
              <a:buNone/>
            </a:pPr>
            <a:endParaRPr sz="2400"/>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40" name="Shape 340"/>
          <p:cNvPicPr preferRelativeResize="0"/>
          <p:nvPr/>
        </p:nvPicPr>
        <p:blipFill>
          <a:blip r:embed="rId3">
            <a:alphaModFix/>
          </a:blip>
          <a:stretch>
            <a:fillRect/>
          </a:stretch>
        </p:blipFill>
        <p:spPr>
          <a:xfrm>
            <a:off x="2529850" y="2859762"/>
            <a:ext cx="4334200" cy="21290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46" name="Shape 346"/>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28</a:t>
            </a:fld>
            <a:endParaRPr lang="en-US" dirty="0"/>
          </a:p>
        </p:txBody>
      </p:sp>
      <p:sp>
        <p:nvSpPr>
          <p:cNvPr id="347" name="Shape 347"/>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Kiểm tra kết nối:</a:t>
            </a:r>
          </a:p>
          <a:p>
            <a:pPr marL="731520" marR="0" lvl="0" indent="-204469" algn="l" rtl="0">
              <a:lnSpc>
                <a:spcPct val="90000"/>
              </a:lnSpc>
              <a:spcBef>
                <a:spcPts val="0"/>
              </a:spcBef>
              <a:buClr>
                <a:schemeClr val="dk1"/>
              </a:buClr>
              <a:buSzPct val="45833"/>
              <a:buFont typeface="Arial"/>
              <a:buNone/>
            </a:pPr>
            <a:endParaRPr sz="2400"/>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48" name="Shape 348"/>
          <p:cNvPicPr preferRelativeResize="0"/>
          <p:nvPr/>
        </p:nvPicPr>
        <p:blipFill>
          <a:blip r:embed="rId3">
            <a:alphaModFix/>
          </a:blip>
          <a:stretch>
            <a:fillRect/>
          </a:stretch>
        </p:blipFill>
        <p:spPr>
          <a:xfrm>
            <a:off x="2466525" y="2710587"/>
            <a:ext cx="5261749" cy="24274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54" name="Shape 354"/>
          <p:cNvSpPr txBox="1">
            <a:spLocks noGrp="1"/>
          </p:cNvSpPr>
          <p:nvPr>
            <p:ph type="sldNum" idx="12"/>
          </p:nvPr>
        </p:nvSpPr>
        <p:spPr>
          <a:xfrm>
            <a:off x="11108266" y="260350"/>
            <a:ext cx="529483" cy="588000"/>
          </a:xfrm>
          <a:prstGeom prst="rect">
            <a:avLst/>
          </a:prstGeom>
          <a:noFill/>
          <a:ln>
            <a:noFill/>
          </a:ln>
        </p:spPr>
        <p:txBody>
          <a:bodyPr lIns="91425" tIns="45700" rIns="91425" bIns="45700" anchor="ctr" anchorCtr="0">
            <a:noAutofit/>
          </a:bodyPr>
          <a:lstStyle/>
          <a:p>
            <a:fld id="{00000000-1234-1234-1234-123412341234}" type="slidenum">
              <a:rPr lang="en-US"/>
              <a:pPr/>
              <a:t>29</a:t>
            </a:fld>
            <a:endParaRPr lang="en-US" dirty="0"/>
          </a:p>
        </p:txBody>
      </p:sp>
      <p:sp>
        <p:nvSpPr>
          <p:cNvPr id="355" name="Shape 355"/>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Chạy query và xuất dữ liệu:</a:t>
            </a:r>
          </a:p>
          <a:p>
            <a:pPr marL="731520" marR="0" lvl="0" indent="-204469" algn="l" rtl="0">
              <a:lnSpc>
                <a:spcPct val="90000"/>
              </a:lnSpc>
              <a:spcBef>
                <a:spcPts val="0"/>
              </a:spcBef>
              <a:buClr>
                <a:schemeClr val="dk1"/>
              </a:buClr>
              <a:buSzPct val="36666"/>
              <a:buFont typeface="Arial"/>
              <a:buNone/>
            </a:pPr>
            <a:endParaRPr sz="3000">
              <a:solidFill>
                <a:srgbClr val="000000"/>
              </a:solidFill>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p:txBody>
      </p:sp>
      <p:pic>
        <p:nvPicPr>
          <p:cNvPr id="356" name="Shape 356"/>
          <p:cNvPicPr preferRelativeResize="0"/>
          <p:nvPr/>
        </p:nvPicPr>
        <p:blipFill>
          <a:blip r:embed="rId3">
            <a:alphaModFix/>
          </a:blip>
          <a:stretch>
            <a:fillRect/>
          </a:stretch>
        </p:blipFill>
        <p:spPr>
          <a:xfrm>
            <a:off x="1636775" y="2896425"/>
            <a:ext cx="9568975" cy="1922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065212" y="533400"/>
            <a:ext cx="8686800" cy="1066799"/>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b="1" i="0" u="none" strike="noStrike" cap="none">
                <a:solidFill>
                  <a:srgbClr val="0082B3"/>
                </a:solidFill>
                <a:latin typeface="Source Sans Pro"/>
                <a:ea typeface="Source Sans Pro"/>
                <a:cs typeface="Source Sans Pro"/>
                <a:sym typeface="Source Sans Pro"/>
              </a:rPr>
              <a:t>Node.js là gì</a:t>
            </a:r>
            <a:r>
              <a:rPr lang="en-US">
                <a:latin typeface="Source Sans Pro"/>
                <a:ea typeface="Source Sans Pro"/>
                <a:cs typeface="Source Sans Pro"/>
                <a:sym typeface="Source Sans Pro"/>
              </a:rPr>
              <a:t>?</a:t>
            </a:r>
          </a:p>
        </p:txBody>
      </p:sp>
      <p:sp>
        <p:nvSpPr>
          <p:cNvPr id="102" name="Shape 102"/>
          <p:cNvSpPr txBox="1">
            <a:spLocks noGrp="1"/>
          </p:cNvSpPr>
          <p:nvPr>
            <p:ph type="body" idx="1"/>
          </p:nvPr>
        </p:nvSpPr>
        <p:spPr>
          <a:xfrm>
            <a:off x="1065197" y="1828800"/>
            <a:ext cx="9591513" cy="4191000"/>
          </a:xfrm>
          <a:prstGeom prst="rect">
            <a:avLst/>
          </a:prstGeom>
          <a:noFill/>
          <a:ln>
            <a:noFill/>
          </a:ln>
        </p:spPr>
        <p:txBody>
          <a:bodyPr lIns="91425" tIns="45700" rIns="91425" bIns="45700" anchor="t" anchorCtr="0">
            <a:noAutofit/>
          </a:bodyPr>
          <a:lstStyle/>
          <a:p>
            <a:pPr marL="457200" lvl="0" indent="-381000">
              <a:lnSpc>
                <a:spcPct val="115000"/>
              </a:lnSpc>
              <a:spcBef>
                <a:spcPts val="0"/>
              </a:spcBef>
              <a:buSzPct val="100000"/>
              <a:buFont typeface="Roboto"/>
            </a:pPr>
            <a:r>
              <a:rPr lang="en-US" sz="2400" dirty="0">
                <a:highlight>
                  <a:srgbClr val="FFFFFF"/>
                </a:highlight>
                <a:latin typeface="+mn-lt"/>
                <a:ea typeface="Roboto"/>
                <a:cs typeface="Roboto"/>
                <a:sym typeface="Roboto"/>
              </a:rPr>
              <a:t>Node.js </a:t>
            </a:r>
            <a:r>
              <a:rPr lang="en-US" sz="2400" dirty="0" err="1">
                <a:highlight>
                  <a:srgbClr val="FFFFFF"/>
                </a:highlight>
                <a:latin typeface="+mn-lt"/>
                <a:ea typeface="Roboto"/>
                <a:cs typeface="Roboto"/>
                <a:sym typeface="Roboto"/>
              </a:rPr>
              <a:t>là</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một</a:t>
            </a:r>
            <a:r>
              <a:rPr lang="en-US" sz="2400" dirty="0">
                <a:highlight>
                  <a:srgbClr val="FFFFFF"/>
                </a:highlight>
                <a:latin typeface="+mn-lt"/>
                <a:ea typeface="Roboto"/>
                <a:cs typeface="Roboto"/>
                <a:sym typeface="Roboto"/>
              </a:rPr>
              <a:t> platform, </a:t>
            </a:r>
            <a:r>
              <a:rPr lang="en-US" sz="2400" dirty="0" err="1">
                <a:highlight>
                  <a:srgbClr val="FFFFFF"/>
                </a:highlight>
                <a:latin typeface="+mn-lt"/>
                <a:ea typeface="Roboto"/>
                <a:cs typeface="Roboto"/>
                <a:sym typeface="Roboto"/>
              </a:rPr>
              <a:t>được</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xây</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dựng</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dựa</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trên</a:t>
            </a:r>
            <a:r>
              <a:rPr lang="en-US" sz="2400" dirty="0">
                <a:highlight>
                  <a:srgbClr val="FFFFFF"/>
                </a:highlight>
                <a:latin typeface="+mn-lt"/>
                <a:ea typeface="Roboto"/>
                <a:cs typeface="Roboto"/>
                <a:sym typeface="Roboto"/>
              </a:rPr>
              <a:t> </a:t>
            </a:r>
            <a:r>
              <a:rPr lang="vi-VN" sz="2400" dirty="0">
                <a:highlight>
                  <a:srgbClr val="FFFFFF"/>
                </a:highlight>
                <a:latin typeface="+mn-lt"/>
                <a:ea typeface="Roboto"/>
                <a:cs typeface="Roboto"/>
                <a:sym typeface="Roboto"/>
              </a:rPr>
              <a:t>trình biên dịch Google’s Chrome V8 Javascript, được viết chính bằng Javascript.</a:t>
            </a:r>
            <a:endParaRPr lang="en-US" sz="2400" dirty="0">
              <a:highlight>
                <a:srgbClr val="FFFFFF"/>
              </a:highlight>
              <a:latin typeface="+mn-lt"/>
              <a:ea typeface="Roboto"/>
              <a:cs typeface="Roboto"/>
              <a:sym typeface="Roboto"/>
            </a:endParaRPr>
          </a:p>
          <a:p>
            <a:pPr marL="457200" lvl="0" indent="-381000">
              <a:lnSpc>
                <a:spcPct val="115000"/>
              </a:lnSpc>
              <a:spcBef>
                <a:spcPts val="0"/>
              </a:spcBef>
              <a:buSzPct val="100000"/>
              <a:buFont typeface="Roboto"/>
            </a:pPr>
            <a:endParaRPr sz="2400" dirty="0">
              <a:highlight>
                <a:srgbClr val="FFFFFF"/>
              </a:highlight>
              <a:latin typeface="+mn-lt"/>
              <a:ea typeface="Roboto"/>
              <a:cs typeface="Roboto"/>
              <a:sym typeface="Roboto"/>
            </a:endParaRPr>
          </a:p>
          <a:p>
            <a:pPr marL="457200" lvl="0" indent="-381000" rtl="0">
              <a:lnSpc>
                <a:spcPct val="115000"/>
              </a:lnSpc>
              <a:spcBef>
                <a:spcPts val="0"/>
              </a:spcBef>
              <a:buSzPct val="100000"/>
              <a:buFont typeface="Roboto"/>
            </a:pPr>
            <a:r>
              <a:rPr lang="en-US" sz="2400" dirty="0" err="1">
                <a:highlight>
                  <a:srgbClr val="FFFFFF"/>
                </a:highlight>
                <a:latin typeface="+mn-lt"/>
                <a:ea typeface="Roboto"/>
                <a:cs typeface="Roboto"/>
                <a:sym typeface="Roboto"/>
              </a:rPr>
              <a:t>NodeJS</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là</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sử</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dụng</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các</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mô</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hình</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lập</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trình</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như</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hướng</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sự</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kiện</a:t>
            </a:r>
            <a:r>
              <a:rPr lang="en-US" sz="2400" dirty="0">
                <a:highlight>
                  <a:srgbClr val="FFFFFF"/>
                </a:highlight>
                <a:latin typeface="+mn-lt"/>
                <a:ea typeface="Roboto"/>
                <a:cs typeface="Roboto"/>
                <a:sym typeface="Roboto"/>
              </a:rPr>
              <a:t> (event-driven), </a:t>
            </a:r>
            <a:r>
              <a:rPr lang="en-US" sz="2400" dirty="0" err="1">
                <a:highlight>
                  <a:srgbClr val="FFFFFF"/>
                </a:highlight>
                <a:latin typeface="+mn-lt"/>
                <a:ea typeface="Roboto"/>
                <a:cs typeface="Roboto"/>
                <a:sym typeface="Roboto"/>
              </a:rPr>
              <a:t>không</a:t>
            </a:r>
            <a:r>
              <a:rPr lang="en-US" sz="2400" dirty="0">
                <a:highlight>
                  <a:srgbClr val="FFFFFF"/>
                </a:highlight>
                <a:latin typeface="+mn-lt"/>
                <a:ea typeface="Roboto"/>
                <a:cs typeface="Roboto"/>
                <a:sym typeface="Roboto"/>
              </a:rPr>
              <a:t> </a:t>
            </a:r>
            <a:r>
              <a:rPr lang="en-US" sz="2400" dirty="0" err="1">
                <a:highlight>
                  <a:srgbClr val="FFFFFF"/>
                </a:highlight>
                <a:latin typeface="+mn-lt"/>
                <a:ea typeface="Roboto"/>
                <a:cs typeface="Roboto"/>
                <a:sym typeface="Roboto"/>
              </a:rPr>
              <a:t>chặn</a:t>
            </a:r>
            <a:r>
              <a:rPr lang="en-US" sz="2400" dirty="0">
                <a:highlight>
                  <a:srgbClr val="FFFFFF"/>
                </a:highlight>
                <a:latin typeface="+mn-lt"/>
                <a:ea typeface="Roboto"/>
                <a:cs typeface="Roboto"/>
                <a:sym typeface="Roboto"/>
              </a:rPr>
              <a:t> I/O (Non-blocking I/O)</a:t>
            </a:r>
          </a:p>
          <a:p>
            <a:pPr marL="76200" lvl="0" indent="0" rtl="0">
              <a:lnSpc>
                <a:spcPct val="115000"/>
              </a:lnSpc>
              <a:spcBef>
                <a:spcPts val="0"/>
              </a:spcBef>
              <a:buSzPct val="100000"/>
              <a:buNone/>
            </a:pPr>
            <a:endParaRPr lang="en-US" sz="2400" dirty="0">
              <a:highlight>
                <a:srgbClr val="FFFFFF"/>
              </a:highlight>
              <a:latin typeface="+mn-lt"/>
              <a:ea typeface="Roboto"/>
              <a:cs typeface="Roboto"/>
              <a:sym typeface="Roboto"/>
            </a:endParaRPr>
          </a:p>
          <a:p>
            <a:pPr marL="457200" lvl="0" indent="-381000">
              <a:lnSpc>
                <a:spcPct val="115000"/>
              </a:lnSpc>
              <a:spcBef>
                <a:spcPts val="0"/>
              </a:spcBef>
              <a:buSzPct val="100000"/>
              <a:buFont typeface="Roboto"/>
            </a:pPr>
            <a:r>
              <a:rPr lang="vi-VN" sz="2400" dirty="0">
                <a:highlight>
                  <a:srgbClr val="FFFFFF"/>
                </a:highlight>
              </a:rPr>
              <a:t>Node.js hướng đến việc tạo nên những </a:t>
            </a:r>
            <a:r>
              <a:rPr lang="vi-VN" sz="2400" b="1" dirty="0">
                <a:highlight>
                  <a:srgbClr val="FFFFFF"/>
                </a:highlight>
              </a:rPr>
              <a:t>realtime websites</a:t>
            </a:r>
            <a:r>
              <a:rPr lang="vi-VN" sz="2400" dirty="0">
                <a:latin typeface="+mn-lt"/>
                <a:ea typeface="Roboto"/>
                <a:cs typeface="Roboto"/>
                <a:sym typeface="Roboto"/>
              </a:rPr>
              <a:t> thông qua cơ chế websocket.</a:t>
            </a:r>
            <a:endParaRPr lang="en-US" sz="2400" dirty="0">
              <a:highlight>
                <a:srgbClr val="FFFFFF"/>
              </a:highlight>
              <a:latin typeface="+mn-lt"/>
              <a:ea typeface="Roboto"/>
              <a:cs typeface="Roboto"/>
              <a:sym typeface="Roboto"/>
            </a:endParaRPr>
          </a:p>
          <a:p>
            <a:pPr marL="0" lvl="0" indent="0" rtl="0">
              <a:lnSpc>
                <a:spcPct val="115000"/>
              </a:lnSpc>
              <a:spcBef>
                <a:spcPts val="0"/>
              </a:spcBef>
              <a:buNone/>
            </a:pPr>
            <a:endParaRPr sz="2400" dirty="0">
              <a:highlight>
                <a:srgbClr val="FFFFFF"/>
              </a:highlight>
              <a:latin typeface="+mn-lt"/>
              <a:ea typeface="Roboto"/>
              <a:cs typeface="Roboto"/>
              <a:sym typeface="Roboto"/>
            </a:endParaRPr>
          </a:p>
          <a:p>
            <a:pPr marL="457200" marR="0" lvl="0" indent="-381000" rtl="0">
              <a:lnSpc>
                <a:spcPct val="90000"/>
              </a:lnSpc>
              <a:spcBef>
                <a:spcPts val="0"/>
              </a:spcBef>
              <a:buSzPct val="100000"/>
              <a:buFont typeface="Source Sans Pro"/>
            </a:pPr>
            <a:r>
              <a:rPr lang="en-US" sz="2400" dirty="0">
                <a:highlight>
                  <a:srgbClr val="FFFFFF"/>
                </a:highlight>
                <a:latin typeface="+mn-lt"/>
                <a:ea typeface="Roboto"/>
                <a:cs typeface="Roboto"/>
                <a:sym typeface="Source Sans Pro"/>
              </a:rPr>
              <a:t>Node.js' package ecosystem: </a:t>
            </a:r>
            <a:r>
              <a:rPr lang="en-US" sz="2400" dirty="0" err="1">
                <a:highlight>
                  <a:srgbClr val="FFFFFF"/>
                </a:highlight>
                <a:latin typeface="+mn-lt"/>
                <a:ea typeface="Roboto"/>
                <a:cs typeface="Roboto"/>
                <a:sym typeface="Source Sans Pro"/>
              </a:rPr>
              <a:t>npm</a:t>
            </a:r>
            <a:endParaRPr lang="en-US" sz="2400" dirty="0">
              <a:highlight>
                <a:srgbClr val="FFFFFF"/>
              </a:highlight>
              <a:latin typeface="+mn-lt"/>
              <a:ea typeface="Roboto"/>
              <a:cs typeface="Roboto"/>
              <a:sym typeface="Source Sans Pro"/>
            </a:endParaRPr>
          </a:p>
        </p:txBody>
      </p:sp>
      <p:sp>
        <p:nvSpPr>
          <p:cNvPr id="103" name="Shape 103"/>
          <p:cNvSpPr txBox="1">
            <a:spLocks noGrp="1"/>
          </p:cNvSpPr>
          <p:nvPr>
            <p:ph type="sldNum" idx="12"/>
          </p:nvPr>
        </p:nvSpPr>
        <p:spPr>
          <a:xfrm>
            <a:off x="11164710" y="260350"/>
            <a:ext cx="473039"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62" name="Shape 362"/>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30</a:t>
            </a:fld>
            <a:endParaRPr lang="en-US" dirty="0"/>
          </a:p>
        </p:txBody>
      </p:sp>
      <p:sp>
        <p:nvSpPr>
          <p:cNvPr id="363" name="Shape 363"/>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Đóng kết nối</a:t>
            </a: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64" name="Shape 364"/>
          <p:cNvPicPr preferRelativeResize="0"/>
          <p:nvPr/>
        </p:nvPicPr>
        <p:blipFill>
          <a:blip r:embed="rId3">
            <a:alphaModFix/>
          </a:blip>
          <a:stretch>
            <a:fillRect/>
          </a:stretch>
        </p:blipFill>
        <p:spPr>
          <a:xfrm>
            <a:off x="1664901" y="2694700"/>
            <a:ext cx="3570224" cy="85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70" name="Shape 370"/>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31</a:t>
            </a:fld>
            <a:endParaRPr lang="en-US" dirty="0"/>
          </a:p>
        </p:txBody>
      </p:sp>
      <p:pic>
        <p:nvPicPr>
          <p:cNvPr id="371" name="Shape 371"/>
          <p:cNvPicPr preferRelativeResize="0"/>
          <p:nvPr/>
        </p:nvPicPr>
        <p:blipFill>
          <a:blip r:embed="rId3">
            <a:alphaModFix/>
          </a:blip>
          <a:stretch>
            <a:fillRect/>
          </a:stretch>
        </p:blipFill>
        <p:spPr>
          <a:xfrm>
            <a:off x="1566800" y="1797550"/>
            <a:ext cx="6235548" cy="4953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77" name="Shape 377"/>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32</a:t>
            </a:fld>
            <a:endParaRPr lang="en-US" dirty="0"/>
          </a:p>
        </p:txBody>
      </p:sp>
      <p:sp>
        <p:nvSpPr>
          <p:cNvPr id="378" name="Shape 378"/>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731520" marR="0" lvl="0" indent="-204469" algn="l" rtl="0">
              <a:lnSpc>
                <a:spcPct val="90000"/>
              </a:lnSpc>
              <a:spcBef>
                <a:spcPts val="0"/>
              </a:spcBef>
              <a:buClr>
                <a:schemeClr val="dk1"/>
              </a:buClr>
              <a:buSzPct val="36666"/>
              <a:buFont typeface="Arial"/>
              <a:buNone/>
            </a:pPr>
            <a:r>
              <a:rPr lang="en-US" sz="3000">
                <a:solidFill>
                  <a:srgbClr val="000000"/>
                </a:solidFill>
              </a:rPr>
              <a:t>Chạy Mysql trên XAMPP:</a:t>
            </a: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p:txBody>
      </p:sp>
      <p:pic>
        <p:nvPicPr>
          <p:cNvPr id="379" name="Shape 379"/>
          <p:cNvPicPr preferRelativeResize="0"/>
          <p:nvPr/>
        </p:nvPicPr>
        <p:blipFill>
          <a:blip r:embed="rId3">
            <a:alphaModFix/>
          </a:blip>
          <a:stretch>
            <a:fillRect/>
          </a:stretch>
        </p:blipFill>
        <p:spPr>
          <a:xfrm>
            <a:off x="2495487" y="2438150"/>
            <a:ext cx="6362700" cy="4133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85" name="Shape 385"/>
          <p:cNvSpPr txBox="1">
            <a:spLocks noGrp="1"/>
          </p:cNvSpPr>
          <p:nvPr>
            <p:ph type="sldNum" idx="12"/>
          </p:nvPr>
        </p:nvSpPr>
        <p:spPr>
          <a:xfrm>
            <a:off x="11142132" y="260350"/>
            <a:ext cx="495617"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33</a:t>
            </a:fld>
            <a:endParaRPr lang="en-US" dirty="0"/>
          </a:p>
        </p:txBody>
      </p:sp>
      <p:sp>
        <p:nvSpPr>
          <p:cNvPr id="386" name="Shape 386"/>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731520" marR="0" lvl="0" indent="-204469" algn="l" rtl="0">
              <a:lnSpc>
                <a:spcPct val="90000"/>
              </a:lnSpc>
              <a:spcBef>
                <a:spcPts val="0"/>
              </a:spcBef>
              <a:buClr>
                <a:schemeClr val="dk1"/>
              </a:buClr>
              <a:buSzPct val="45833"/>
              <a:buFont typeface="Arial"/>
              <a:buNone/>
            </a:pPr>
            <a:r>
              <a:rPr lang="en-US" sz="2400"/>
              <a:t>Kết quả:</a:t>
            </a: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87" name="Shape 387"/>
          <p:cNvPicPr preferRelativeResize="0"/>
          <p:nvPr/>
        </p:nvPicPr>
        <p:blipFill>
          <a:blip r:embed="rId3">
            <a:alphaModFix/>
          </a:blip>
          <a:stretch>
            <a:fillRect/>
          </a:stretch>
        </p:blipFill>
        <p:spPr>
          <a:xfrm>
            <a:off x="1997475" y="2508687"/>
            <a:ext cx="7667625" cy="3419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393" name="Shape 393"/>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34</a:t>
            </a:fld>
            <a:endParaRPr lang="en-US" dirty="0"/>
          </a:p>
        </p:txBody>
      </p:sp>
      <p:sp>
        <p:nvSpPr>
          <p:cNvPr id="394" name="Shape 394"/>
          <p:cNvSpPr txBox="1">
            <a:spLocks noGrp="1"/>
          </p:cNvSpPr>
          <p:nvPr>
            <p:ph type="body" idx="1"/>
          </p:nvPr>
        </p:nvSpPr>
        <p:spPr>
          <a:xfrm>
            <a:off x="1065212" y="1735625"/>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53333"/>
              <a:buFont typeface="Arial"/>
              <a:buNone/>
            </a:pPr>
            <a:r>
              <a:rPr lang="en-US" sz="3000">
                <a:solidFill>
                  <a:srgbClr val="000000"/>
                </a:solidFill>
              </a:rPr>
              <a:t>Chọn add-on ClearDB MySQL làm quản trị CSDL, dùng một phần mềm quản trị có sở dữ liệu như Navicat để kết nối đến cơ sở dữ liệu</a:t>
            </a:r>
          </a:p>
        </p:txBody>
      </p:sp>
      <p:pic>
        <p:nvPicPr>
          <p:cNvPr id="395" name="Shape 395"/>
          <p:cNvPicPr preferRelativeResize="0"/>
          <p:nvPr/>
        </p:nvPicPr>
        <p:blipFill>
          <a:blip r:embed="rId3">
            <a:alphaModFix/>
          </a:blip>
          <a:stretch>
            <a:fillRect/>
          </a:stretch>
        </p:blipFill>
        <p:spPr>
          <a:xfrm>
            <a:off x="4608787" y="3612325"/>
            <a:ext cx="2132012" cy="20493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01" name="Shape 401"/>
          <p:cNvSpPr txBox="1">
            <a:spLocks noGrp="1"/>
          </p:cNvSpPr>
          <p:nvPr>
            <p:ph type="sldNum" idx="12"/>
          </p:nvPr>
        </p:nvSpPr>
        <p:spPr>
          <a:xfrm>
            <a:off x="11108266" y="260350"/>
            <a:ext cx="529483"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35</a:t>
            </a:fld>
            <a:endParaRPr lang="en-US" dirty="0"/>
          </a:p>
        </p:txBody>
      </p:sp>
      <p:sp>
        <p:nvSpPr>
          <p:cNvPr id="402" name="Shape 402"/>
          <p:cNvSpPr txBox="1">
            <a:spLocks noGrp="1"/>
          </p:cNvSpPr>
          <p:nvPr>
            <p:ph type="body" idx="1"/>
          </p:nvPr>
        </p:nvSpPr>
        <p:spPr>
          <a:xfrm>
            <a:off x="1065204" y="1735625"/>
            <a:ext cx="57600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53333"/>
              <a:buFont typeface="Arial"/>
              <a:buNone/>
            </a:pPr>
            <a:r>
              <a:rPr lang="en-US" sz="3000">
                <a:solidFill>
                  <a:srgbClr val="000000"/>
                </a:solidFill>
              </a:rPr>
              <a:t>Có thể sử dụng Navicat để quản trị cơ sở dữ liệu. Các thông số thiết lập được lấy từ Heroku dashboard</a:t>
            </a:r>
          </a:p>
        </p:txBody>
      </p:sp>
      <p:pic>
        <p:nvPicPr>
          <p:cNvPr id="403" name="Shape 403"/>
          <p:cNvPicPr preferRelativeResize="0"/>
          <p:nvPr/>
        </p:nvPicPr>
        <p:blipFill>
          <a:blip r:embed="rId3">
            <a:alphaModFix/>
          </a:blip>
          <a:stretch>
            <a:fillRect/>
          </a:stretch>
        </p:blipFill>
        <p:spPr>
          <a:xfrm>
            <a:off x="7159401" y="1600200"/>
            <a:ext cx="4478349" cy="5100750"/>
          </a:xfrm>
          <a:prstGeom prst="rect">
            <a:avLst/>
          </a:prstGeom>
          <a:noFill/>
          <a:ln>
            <a:noFill/>
          </a:ln>
        </p:spPr>
      </p:pic>
      <p:pic>
        <p:nvPicPr>
          <p:cNvPr id="404" name="Shape 404"/>
          <p:cNvPicPr preferRelativeResize="0"/>
          <p:nvPr/>
        </p:nvPicPr>
        <p:blipFill rotWithShape="1">
          <a:blip r:embed="rId4">
            <a:alphaModFix/>
          </a:blip>
          <a:srcRect r="25628"/>
          <a:stretch/>
        </p:blipFill>
        <p:spPr>
          <a:xfrm>
            <a:off x="1609999" y="3919575"/>
            <a:ext cx="4867774" cy="29384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10" name="Shape 410"/>
          <p:cNvSpPr txBox="1">
            <a:spLocks noGrp="1"/>
          </p:cNvSpPr>
          <p:nvPr>
            <p:ph type="sldNum" idx="12"/>
          </p:nvPr>
        </p:nvSpPr>
        <p:spPr>
          <a:xfrm>
            <a:off x="11153422" y="260350"/>
            <a:ext cx="484328"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36</a:t>
            </a:fld>
            <a:endParaRPr lang="en-US"/>
          </a:p>
        </p:txBody>
      </p:sp>
      <p:sp>
        <p:nvSpPr>
          <p:cNvPr id="411" name="Shape 411"/>
          <p:cNvSpPr txBox="1">
            <a:spLocks noGrp="1"/>
          </p:cNvSpPr>
          <p:nvPr>
            <p:ph type="body" idx="1"/>
          </p:nvPr>
        </p:nvSpPr>
        <p:spPr>
          <a:xfrm>
            <a:off x="1065200" y="1735625"/>
            <a:ext cx="8095200" cy="6765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Kết nối ClearDB MySQL trong Project Nodejs</a:t>
            </a:r>
          </a:p>
        </p:txBody>
      </p:sp>
      <p:pic>
        <p:nvPicPr>
          <p:cNvPr id="412" name="Shape 412"/>
          <p:cNvPicPr preferRelativeResize="0"/>
          <p:nvPr/>
        </p:nvPicPr>
        <p:blipFill>
          <a:blip r:embed="rId3">
            <a:alphaModFix/>
          </a:blip>
          <a:stretch>
            <a:fillRect/>
          </a:stretch>
        </p:blipFill>
        <p:spPr>
          <a:xfrm>
            <a:off x="2948329" y="2542000"/>
            <a:ext cx="5058821" cy="524886"/>
          </a:xfrm>
          <a:prstGeom prst="rect">
            <a:avLst/>
          </a:prstGeom>
          <a:noFill/>
          <a:ln>
            <a:noFill/>
          </a:ln>
        </p:spPr>
      </p:pic>
      <p:pic>
        <p:nvPicPr>
          <p:cNvPr id="413" name="Shape 413"/>
          <p:cNvPicPr preferRelativeResize="0"/>
          <p:nvPr/>
        </p:nvPicPr>
        <p:blipFill>
          <a:blip r:embed="rId4">
            <a:alphaModFix/>
          </a:blip>
          <a:stretch>
            <a:fillRect/>
          </a:stretch>
        </p:blipFill>
        <p:spPr>
          <a:xfrm>
            <a:off x="2948325" y="4003125"/>
            <a:ext cx="5648325" cy="2819400"/>
          </a:xfrm>
          <a:prstGeom prst="rect">
            <a:avLst/>
          </a:prstGeom>
          <a:noFill/>
          <a:ln>
            <a:noFill/>
          </a:ln>
        </p:spPr>
      </p:pic>
      <p:sp>
        <p:nvSpPr>
          <p:cNvPr id="414" name="Shape 414"/>
          <p:cNvSpPr txBox="1">
            <a:spLocks noGrp="1"/>
          </p:cNvSpPr>
          <p:nvPr>
            <p:ph type="body" idx="1"/>
          </p:nvPr>
        </p:nvSpPr>
        <p:spPr>
          <a:xfrm>
            <a:off x="1065200" y="3326625"/>
            <a:ext cx="8095200" cy="6765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hoặc như sau cho môi trường 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20" name="Shape 420"/>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37</a:t>
            </a:fld>
            <a:endParaRPr lang="en-US" dirty="0"/>
          </a:p>
        </p:txBody>
      </p:sp>
      <p:sp>
        <p:nvSpPr>
          <p:cNvPr id="421" name="Shape 421"/>
          <p:cNvSpPr txBox="1">
            <a:spLocks noGrp="1"/>
          </p:cNvSpPr>
          <p:nvPr>
            <p:ph type="body" idx="1"/>
          </p:nvPr>
        </p:nvSpPr>
        <p:spPr>
          <a:xfrm>
            <a:off x="1065212" y="1735625"/>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Có thể dùng </a:t>
            </a:r>
            <a:r>
              <a:rPr lang="en-US" sz="2400" b="1"/>
              <a:t>github</a:t>
            </a:r>
            <a:r>
              <a:rPr lang="en-US" sz="2400"/>
              <a:t>, </a:t>
            </a:r>
            <a:r>
              <a:rPr lang="en-US" sz="2400" b="1"/>
              <a:t>heroku git</a:t>
            </a:r>
            <a:r>
              <a:rPr lang="en-US" sz="2400"/>
              <a:t> hoặc </a:t>
            </a:r>
            <a:r>
              <a:rPr lang="en-US" sz="2400" b="1"/>
              <a:t>Dropbox </a:t>
            </a:r>
            <a:r>
              <a:rPr lang="en-US" sz="2400"/>
              <a:t>để tiến hành deploy lên server Heroku</a:t>
            </a:r>
          </a:p>
        </p:txBody>
      </p:sp>
      <p:pic>
        <p:nvPicPr>
          <p:cNvPr id="422" name="Shape 422"/>
          <p:cNvPicPr preferRelativeResize="0"/>
          <p:nvPr/>
        </p:nvPicPr>
        <p:blipFill>
          <a:blip r:embed="rId3">
            <a:alphaModFix/>
          </a:blip>
          <a:stretch>
            <a:fillRect/>
          </a:stretch>
        </p:blipFill>
        <p:spPr>
          <a:xfrm>
            <a:off x="2378448" y="2833887"/>
            <a:ext cx="8343874" cy="40241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28" name="Shape 428"/>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38</a:t>
            </a:fld>
            <a:endParaRPr lang="en-US" dirty="0"/>
          </a:p>
        </p:txBody>
      </p:sp>
      <p:sp>
        <p:nvSpPr>
          <p:cNvPr id="429" name="Shape 429"/>
          <p:cNvSpPr txBox="1">
            <a:spLocks noGrp="1"/>
          </p:cNvSpPr>
          <p:nvPr>
            <p:ph type="body" idx="1"/>
          </p:nvPr>
        </p:nvSpPr>
        <p:spPr>
          <a:xfrm>
            <a:off x="1065200" y="1744762"/>
            <a:ext cx="8686800" cy="12264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Dùng Heroku CLI để thêm git repository vào project đã tạo.</a:t>
            </a:r>
          </a:p>
        </p:txBody>
      </p:sp>
      <p:pic>
        <p:nvPicPr>
          <p:cNvPr id="430" name="Shape 430"/>
          <p:cNvPicPr preferRelativeResize="0"/>
          <p:nvPr/>
        </p:nvPicPr>
        <p:blipFill>
          <a:blip r:embed="rId3">
            <a:alphaModFix/>
          </a:blip>
          <a:stretch>
            <a:fillRect/>
          </a:stretch>
        </p:blipFill>
        <p:spPr>
          <a:xfrm>
            <a:off x="2664375" y="2671687"/>
            <a:ext cx="5356451" cy="626574"/>
          </a:xfrm>
          <a:prstGeom prst="rect">
            <a:avLst/>
          </a:prstGeom>
          <a:noFill/>
          <a:ln>
            <a:noFill/>
          </a:ln>
        </p:spPr>
      </p:pic>
      <p:sp>
        <p:nvSpPr>
          <p:cNvPr id="431" name="Shape 431"/>
          <p:cNvSpPr txBox="1">
            <a:spLocks noGrp="1"/>
          </p:cNvSpPr>
          <p:nvPr>
            <p:ph type="body" idx="1"/>
          </p:nvPr>
        </p:nvSpPr>
        <p:spPr>
          <a:xfrm>
            <a:off x="1065187" y="3693837"/>
            <a:ext cx="8686800" cy="12264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Sau đó dùng lệnh </a:t>
            </a:r>
            <a:r>
              <a:rPr lang="en-US" sz="2400">
                <a:solidFill>
                  <a:srgbClr val="F5F5F5"/>
                </a:solidFill>
                <a:highlight>
                  <a:srgbClr val="2A2A2A"/>
                </a:highlight>
                <a:latin typeface="Verdana"/>
                <a:ea typeface="Verdana"/>
                <a:cs typeface="Verdana"/>
                <a:sym typeface="Verdana"/>
              </a:rPr>
              <a:t>git remote -v</a:t>
            </a:r>
            <a:r>
              <a:rPr lang="en-US" sz="2400">
                <a:highlight>
                  <a:srgbClr val="2A2A2A"/>
                </a:highlight>
                <a:latin typeface="Verdana"/>
                <a:ea typeface="Verdana"/>
                <a:cs typeface="Verdana"/>
                <a:sym typeface="Verdana"/>
              </a:rPr>
              <a:t> </a:t>
            </a:r>
            <a:r>
              <a:rPr lang="en-US" sz="2400"/>
              <a:t>để kiểm tra</a:t>
            </a:r>
          </a:p>
        </p:txBody>
      </p:sp>
      <p:pic>
        <p:nvPicPr>
          <p:cNvPr id="432" name="Shape 432"/>
          <p:cNvPicPr preferRelativeResize="0"/>
          <p:nvPr/>
        </p:nvPicPr>
        <p:blipFill>
          <a:blip r:embed="rId4">
            <a:alphaModFix/>
          </a:blip>
          <a:stretch>
            <a:fillRect/>
          </a:stretch>
        </p:blipFill>
        <p:spPr>
          <a:xfrm>
            <a:off x="2664375" y="4369737"/>
            <a:ext cx="5751577" cy="143998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38" name="Shape 438"/>
          <p:cNvSpPr txBox="1">
            <a:spLocks noGrp="1"/>
          </p:cNvSpPr>
          <p:nvPr>
            <p:ph type="sldNum" idx="12"/>
          </p:nvPr>
        </p:nvSpPr>
        <p:spPr>
          <a:xfrm>
            <a:off x="11168198" y="260350"/>
            <a:ext cx="469551"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39</a:t>
            </a:fld>
            <a:endParaRPr lang="en-US" dirty="0"/>
          </a:p>
        </p:txBody>
      </p:sp>
      <p:sp>
        <p:nvSpPr>
          <p:cNvPr id="439" name="Shape 439"/>
          <p:cNvSpPr txBox="1">
            <a:spLocks noGrp="1"/>
          </p:cNvSpPr>
          <p:nvPr>
            <p:ph type="body" idx="1"/>
          </p:nvPr>
        </p:nvSpPr>
        <p:spPr>
          <a:xfrm>
            <a:off x="1065212" y="1735625"/>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dirty="0" err="1"/>
              <a:t>Dùng</a:t>
            </a:r>
            <a:r>
              <a:rPr lang="en-US" sz="2400" dirty="0"/>
              <a:t> </a:t>
            </a:r>
            <a:r>
              <a:rPr lang="en-US" sz="2400" dirty="0" err="1"/>
              <a:t>git</a:t>
            </a:r>
            <a:r>
              <a:rPr lang="en-US" sz="2400" dirty="0"/>
              <a:t> </a:t>
            </a:r>
            <a:r>
              <a:rPr lang="en-US" sz="2400" dirty="0" err="1"/>
              <a:t>để</a:t>
            </a:r>
            <a:r>
              <a:rPr lang="en-US" sz="2400" dirty="0"/>
              <a:t> </a:t>
            </a:r>
            <a:r>
              <a:rPr lang="en-US" sz="2400" dirty="0" err="1"/>
              <a:t>tiến</a:t>
            </a:r>
            <a:r>
              <a:rPr lang="en-US" sz="2400" dirty="0"/>
              <a:t> </a:t>
            </a:r>
            <a:r>
              <a:rPr lang="en-US" sz="2400" dirty="0" err="1"/>
              <a:t>hành</a:t>
            </a:r>
            <a:r>
              <a:rPr lang="en-US" sz="2400" dirty="0"/>
              <a:t> deploy </a:t>
            </a:r>
            <a:r>
              <a:rPr lang="en-US" sz="2400" dirty="0" err="1"/>
              <a:t>lên</a:t>
            </a:r>
            <a:r>
              <a:rPr lang="en-US" sz="2400" dirty="0"/>
              <a:t> server Heroku</a:t>
            </a:r>
          </a:p>
        </p:txBody>
      </p:sp>
      <p:pic>
        <p:nvPicPr>
          <p:cNvPr id="440" name="Shape 440"/>
          <p:cNvPicPr preferRelativeResize="0"/>
          <p:nvPr/>
        </p:nvPicPr>
        <p:blipFill rotWithShape="1">
          <a:blip r:embed="rId3">
            <a:alphaModFix/>
          </a:blip>
          <a:srcRect b="36301"/>
          <a:stretch/>
        </p:blipFill>
        <p:spPr>
          <a:xfrm>
            <a:off x="1281425" y="2564450"/>
            <a:ext cx="9886774" cy="33621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b="1" i="0" u="none" strike="noStrike" cap="none">
                <a:solidFill>
                  <a:srgbClr val="0082B3"/>
                </a:solidFill>
                <a:latin typeface="Source Sans Pro"/>
                <a:ea typeface="Source Sans Pro"/>
                <a:cs typeface="Source Sans Pro"/>
                <a:sym typeface="Source Sans Pro"/>
              </a:rPr>
              <a:t>Node.js là gì</a:t>
            </a:r>
            <a:r>
              <a:rPr lang="en-US">
                <a:latin typeface="Source Sans Pro"/>
                <a:ea typeface="Source Sans Pro"/>
                <a:cs typeface="Source Sans Pro"/>
                <a:sym typeface="Source Sans Pro"/>
              </a:rPr>
              <a:t>?</a:t>
            </a:r>
          </a:p>
        </p:txBody>
      </p:sp>
      <p:pic>
        <p:nvPicPr>
          <p:cNvPr id="109" name="Shape 109"/>
          <p:cNvPicPr preferRelativeResize="0"/>
          <p:nvPr/>
        </p:nvPicPr>
        <p:blipFill>
          <a:blip r:embed="rId3">
            <a:alphaModFix/>
          </a:blip>
          <a:stretch>
            <a:fillRect/>
          </a:stretch>
        </p:blipFill>
        <p:spPr>
          <a:xfrm>
            <a:off x="2167372" y="1828798"/>
            <a:ext cx="6606903" cy="3948125"/>
          </a:xfrm>
          <a:prstGeom prst="rect">
            <a:avLst/>
          </a:prstGeom>
          <a:noFill/>
          <a:ln>
            <a:noFill/>
          </a:ln>
        </p:spPr>
      </p:pic>
      <p:sp>
        <p:nvSpPr>
          <p:cNvPr id="110" name="Shape 110"/>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1065212" y="533400"/>
            <a:ext cx="4114800" cy="15240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Kết quả</a:t>
            </a:r>
          </a:p>
        </p:txBody>
      </p:sp>
      <p:sp>
        <p:nvSpPr>
          <p:cNvPr id="446" name="Shape 446"/>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40</a:t>
            </a:fld>
            <a:endParaRPr lang="en-US" sz="1200" b="0" i="0" u="none" strike="noStrike" cap="none">
              <a:solidFill>
                <a:srgbClr val="595959"/>
              </a:solidFill>
              <a:latin typeface="Source Sans Pro"/>
              <a:ea typeface="Source Sans Pro"/>
              <a:cs typeface="Source Sans Pro"/>
              <a:sym typeface="Source Sans Pro"/>
            </a:endParaRPr>
          </a:p>
        </p:txBody>
      </p:sp>
      <p:pic>
        <p:nvPicPr>
          <p:cNvPr id="447" name="Shape 447"/>
          <p:cNvPicPr preferRelativeResize="0"/>
          <p:nvPr/>
        </p:nvPicPr>
        <p:blipFill>
          <a:blip r:embed="rId3">
            <a:alphaModFix/>
          </a:blip>
          <a:stretch>
            <a:fillRect/>
          </a:stretch>
        </p:blipFill>
        <p:spPr>
          <a:xfrm>
            <a:off x="3453673" y="1189012"/>
            <a:ext cx="8019499" cy="5170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1065212" y="533400"/>
            <a:ext cx="4114800" cy="15240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Q &amp; A</a:t>
            </a:r>
          </a:p>
        </p:txBody>
      </p:sp>
      <p:pic>
        <p:nvPicPr>
          <p:cNvPr id="453" name="Shape 453"/>
          <p:cNvPicPr preferRelativeResize="0"/>
          <p:nvPr/>
        </p:nvPicPr>
        <p:blipFill>
          <a:blip r:embed="rId3">
            <a:alphaModFix/>
          </a:blip>
          <a:stretch>
            <a:fillRect/>
          </a:stretch>
        </p:blipFill>
        <p:spPr>
          <a:xfrm>
            <a:off x="6594799" y="1574800"/>
            <a:ext cx="2781300" cy="3708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65200" y="1079400"/>
            <a:ext cx="8686800" cy="7956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a:t>Tài liệu tham khảo</a:t>
            </a:r>
          </a:p>
        </p:txBody>
      </p:sp>
      <p:sp>
        <p:nvSpPr>
          <p:cNvPr id="459" name="Shape 459"/>
          <p:cNvSpPr txBox="1">
            <a:spLocks noGrp="1"/>
          </p:cNvSpPr>
          <p:nvPr>
            <p:ph type="body" idx="1"/>
          </p:nvPr>
        </p:nvSpPr>
        <p:spPr>
          <a:xfrm>
            <a:off x="1065200" y="2055623"/>
            <a:ext cx="8686800" cy="1371600"/>
          </a:xfrm>
          <a:prstGeom prst="rect">
            <a:avLst/>
          </a:prstGeom>
          <a:noFill/>
          <a:ln>
            <a:noFill/>
          </a:ln>
        </p:spPr>
        <p:txBody>
          <a:bodyPr lIns="91425" tIns="45700" rIns="91425" bIns="45700" anchor="t" anchorCtr="0">
            <a:noAutofit/>
          </a:bodyPr>
          <a:lstStyle/>
          <a:p>
            <a:pPr lvl="0" rtl="0">
              <a:lnSpc>
                <a:spcPct val="90000"/>
              </a:lnSpc>
              <a:spcBef>
                <a:spcPts val="1800"/>
              </a:spcBef>
              <a:buClr>
                <a:schemeClr val="dk1"/>
              </a:buClr>
              <a:buSzPct val="45833"/>
              <a:buFont typeface="Arial"/>
              <a:buNone/>
            </a:pPr>
            <a:r>
              <a:rPr lang="en-US" sz="2400" u="sng" dirty="0">
                <a:solidFill>
                  <a:schemeClr val="accent1"/>
                </a:solidFill>
                <a:hlinkClick r:id="rId3"/>
              </a:rPr>
              <a:t>https://heroku.com</a:t>
            </a:r>
          </a:p>
          <a:p>
            <a:pPr lvl="0" rtl="0">
              <a:lnSpc>
                <a:spcPct val="90000"/>
              </a:lnSpc>
              <a:spcBef>
                <a:spcPts val="1800"/>
              </a:spcBef>
              <a:buClr>
                <a:schemeClr val="dk1"/>
              </a:buClr>
              <a:buSzPct val="45833"/>
              <a:buFont typeface="Arial"/>
              <a:buNone/>
            </a:pPr>
            <a:r>
              <a:rPr lang="en-US" sz="2400" u="sng" dirty="0">
                <a:solidFill>
                  <a:schemeClr val="accent1"/>
                </a:solidFill>
                <a:hlinkClick r:id="rId4"/>
              </a:rPr>
              <a:t>https://nodejs.org</a:t>
            </a:r>
            <a:r>
              <a:rPr lang="en-US" sz="2400" dirty="0"/>
              <a:t> </a:t>
            </a:r>
          </a:p>
          <a:p>
            <a:pPr lvl="0" rtl="0">
              <a:lnSpc>
                <a:spcPct val="90000"/>
              </a:lnSpc>
              <a:spcBef>
                <a:spcPts val="1800"/>
              </a:spcBef>
              <a:buClr>
                <a:schemeClr val="dk1"/>
              </a:buClr>
              <a:buSzPct val="45833"/>
              <a:buFont typeface="Arial"/>
              <a:buNone/>
            </a:pPr>
            <a:r>
              <a:rPr lang="en-US" sz="2400" u="sng" dirty="0">
                <a:solidFill>
                  <a:schemeClr val="accent1"/>
                </a:solidFill>
                <a:hlinkClick r:id="rId5"/>
              </a:rPr>
              <a:t>https://cleardb.com</a:t>
            </a:r>
            <a:r>
              <a:rPr lang="en-US" sz="2400" dirty="0"/>
              <a:t> </a:t>
            </a:r>
          </a:p>
          <a:p>
            <a:pPr lvl="0" rtl="0">
              <a:lnSpc>
                <a:spcPct val="90000"/>
              </a:lnSpc>
              <a:spcBef>
                <a:spcPts val="1800"/>
              </a:spcBef>
              <a:buClr>
                <a:schemeClr val="dk1"/>
              </a:buClr>
              <a:buSzPct val="45833"/>
              <a:buFont typeface="Arial"/>
              <a:buNone/>
            </a:pPr>
            <a:r>
              <a:rPr lang="en-US" sz="2400" u="sng" dirty="0">
                <a:solidFill>
                  <a:schemeClr val="accent1"/>
                </a:solidFill>
                <a:hlinkClick r:id="rId6"/>
              </a:rPr>
              <a:t>http://thayphet.net</a:t>
            </a:r>
          </a:p>
          <a:p>
            <a:pPr lvl="0" rtl="0">
              <a:lnSpc>
                <a:spcPct val="90000"/>
              </a:lnSpc>
              <a:spcBef>
                <a:spcPts val="1800"/>
              </a:spcBef>
              <a:buClr>
                <a:schemeClr val="dk1"/>
              </a:buClr>
              <a:buSzPct val="45833"/>
              <a:buFont typeface="Arial"/>
              <a:buNone/>
            </a:pPr>
            <a:r>
              <a:rPr lang="en-US" sz="2400" u="sng" dirty="0">
                <a:solidFill>
                  <a:schemeClr val="accent1"/>
                </a:solidFill>
                <a:hlinkClick r:id="rId7"/>
              </a:rPr>
              <a:t>https://viblo.asia/nguyen.the.linh/posts/DZrGNQjMvVB</a:t>
            </a:r>
            <a:r>
              <a:rPr lang="en-US" sz="2400" dirty="0"/>
              <a:t>  </a:t>
            </a:r>
          </a:p>
          <a:p>
            <a:pPr lvl="0">
              <a:spcBef>
                <a:spcPts val="1800"/>
              </a:spcBef>
              <a:buClr>
                <a:schemeClr val="dk1"/>
              </a:buClr>
              <a:buSzPct val="45833"/>
            </a:pPr>
            <a:r>
              <a:rPr lang="en-US" dirty="0">
                <a:hlinkClick r:id="rId8"/>
              </a:rPr>
              <a:t>https://techmaster.vn/posts/34075/tai-sao-ban-nen-hoc-nodejs</a:t>
            </a:r>
            <a:r>
              <a:rPr lang="en-US" dirty="0"/>
              <a:t> </a:t>
            </a:r>
            <a:endParaRPr lang="en-US" sz="2400" dirty="0"/>
          </a:p>
          <a:p>
            <a:pPr marL="0" marR="0" lvl="0" indent="0" algn="l" rtl="0">
              <a:lnSpc>
                <a:spcPct val="110000"/>
              </a:lnSpc>
              <a:spcBef>
                <a:spcPts val="0"/>
              </a:spcBef>
              <a:buClr>
                <a:srgbClr val="595959"/>
              </a:buClr>
              <a:buSzPct val="25000"/>
              <a:buFont typeface="Arial"/>
              <a:buNone/>
            </a:pPr>
            <a:endParaRPr dirty="0"/>
          </a:p>
        </p:txBody>
      </p:sp>
      <p:sp>
        <p:nvSpPr>
          <p:cNvPr id="460" name="Shape 460"/>
          <p:cNvSpPr txBox="1">
            <a:spLocks noGrp="1"/>
          </p:cNvSpPr>
          <p:nvPr>
            <p:ph type="sldNum" idx="12"/>
          </p:nvPr>
        </p:nvSpPr>
        <p:spPr>
          <a:xfrm>
            <a:off x="8532811" y="6155267"/>
            <a:ext cx="1219200" cy="2730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ctrTitle"/>
          </p:nvPr>
        </p:nvSpPr>
        <p:spPr>
          <a:xfrm>
            <a:off x="1065200" y="889000"/>
            <a:ext cx="4937700" cy="2514600"/>
          </a:xfrm>
          <a:prstGeom prst="rect">
            <a:avLst/>
          </a:prstGeom>
          <a:noFill/>
          <a:ln>
            <a:noFill/>
          </a:ln>
        </p:spPr>
        <p:txBody>
          <a:bodyPr lIns="91425" tIns="45700" rIns="91425" bIns="45700" anchor="ctr" anchorCtr="0">
            <a:noAutofit/>
          </a:bodyPr>
          <a:lstStyle/>
          <a:p>
            <a:pPr lvl="0" rtl="0">
              <a:spcBef>
                <a:spcPts val="0"/>
              </a:spcBef>
              <a:buClr>
                <a:srgbClr val="0082B3"/>
              </a:buClr>
              <a:buSzPct val="25000"/>
              <a:buFont typeface="Source Sans Pro"/>
              <a:buNone/>
            </a:pPr>
            <a:r>
              <a:rPr lang="en-US" sz="3600"/>
              <a:t>Cảm ơn thầy và các bạn đã lắng nghe.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dirty="0" err="1">
                <a:latin typeface="Source Sans Pro"/>
                <a:ea typeface="Source Sans Pro"/>
                <a:cs typeface="Source Sans Pro"/>
                <a:sym typeface="Source Sans Pro"/>
              </a:rPr>
              <a:t>Ưu</a:t>
            </a:r>
            <a:r>
              <a:rPr lang="en-US" dirty="0">
                <a:latin typeface="Source Sans Pro"/>
                <a:ea typeface="Source Sans Pro"/>
                <a:cs typeface="Source Sans Pro"/>
                <a:sym typeface="Source Sans Pro"/>
              </a:rPr>
              <a:t> </a:t>
            </a:r>
            <a:r>
              <a:rPr lang="en-US" dirty="0" err="1">
                <a:latin typeface="Source Sans Pro"/>
                <a:ea typeface="Source Sans Pro"/>
                <a:cs typeface="Source Sans Pro"/>
                <a:sym typeface="Source Sans Pro"/>
              </a:rPr>
              <a:t>điểm</a:t>
            </a:r>
            <a:endParaRPr lang="en-US" dirty="0">
              <a:latin typeface="Source Sans Pro"/>
              <a:ea typeface="Source Sans Pro"/>
              <a:cs typeface="Source Sans Pro"/>
              <a:sym typeface="Source Sans Pro"/>
            </a:endParaRPr>
          </a:p>
        </p:txBody>
      </p:sp>
      <p:sp>
        <p:nvSpPr>
          <p:cNvPr id="110" name="Shape 110"/>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a:t>
            </a:fld>
            <a:endParaRPr lang="en-US" dirty="0"/>
          </a:p>
        </p:txBody>
      </p:sp>
      <p:sp>
        <p:nvSpPr>
          <p:cNvPr id="5" name="Shape 102"/>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lvl="0" indent="-381000">
              <a:lnSpc>
                <a:spcPct val="115000"/>
              </a:lnSpc>
              <a:spcBef>
                <a:spcPts val="0"/>
              </a:spcBef>
              <a:buSzPct val="100000"/>
              <a:buFont typeface="Roboto"/>
            </a:pPr>
            <a:r>
              <a:rPr lang="en-US" sz="2400" dirty="0">
                <a:highlight>
                  <a:srgbClr val="FFFFFF"/>
                </a:highlight>
              </a:rPr>
              <a:t>T</a:t>
            </a:r>
            <a:r>
              <a:rPr lang="vi-VN" sz="2400" dirty="0">
                <a:highlight>
                  <a:srgbClr val="FFFFFF"/>
                </a:highlight>
              </a:rPr>
              <a:t>ốc độ thực thi và khả năng mở rộng.</a:t>
            </a:r>
            <a:endParaRPr lang="en-US" sz="2400" dirty="0">
              <a:highlight>
                <a:srgbClr val="FFFFFF"/>
              </a:highlight>
            </a:endParaRPr>
          </a:p>
          <a:p>
            <a:pPr marL="457200" lvl="0" indent="-381000">
              <a:lnSpc>
                <a:spcPct val="115000"/>
              </a:lnSpc>
              <a:spcBef>
                <a:spcPts val="0"/>
              </a:spcBef>
              <a:buSzPct val="100000"/>
              <a:buFont typeface="Roboto"/>
            </a:pPr>
            <a:r>
              <a:rPr lang="en-US" sz="2400" dirty="0">
                <a:highlight>
                  <a:srgbClr val="FFFFFF"/>
                </a:highlight>
              </a:rPr>
              <a:t>Node.js </a:t>
            </a:r>
            <a:r>
              <a:rPr lang="en-US" sz="2400" dirty="0" err="1">
                <a:highlight>
                  <a:srgbClr val="FFFFFF"/>
                </a:highlight>
              </a:rPr>
              <a:t>có</a:t>
            </a:r>
            <a:r>
              <a:rPr lang="en-US" sz="2400" dirty="0">
                <a:highlight>
                  <a:srgbClr val="FFFFFF"/>
                </a:highlight>
              </a:rPr>
              <a:t> </a:t>
            </a:r>
            <a:r>
              <a:rPr lang="en-US" sz="2400" dirty="0" err="1">
                <a:highlight>
                  <a:srgbClr val="FFFFFF"/>
                </a:highlight>
              </a:rPr>
              <a:t>thể</a:t>
            </a:r>
            <a:r>
              <a:rPr lang="en-US" sz="2400" dirty="0">
                <a:highlight>
                  <a:srgbClr val="FFFFFF"/>
                </a:highlight>
              </a:rPr>
              <a:t> </a:t>
            </a:r>
            <a:r>
              <a:rPr lang="en-US" sz="2400" dirty="0" err="1">
                <a:highlight>
                  <a:srgbClr val="FFFFFF"/>
                </a:highlight>
              </a:rPr>
              <a:t>xử</a:t>
            </a:r>
            <a:r>
              <a:rPr lang="en-US" sz="2400" dirty="0">
                <a:highlight>
                  <a:srgbClr val="FFFFFF"/>
                </a:highlight>
              </a:rPr>
              <a:t> </a:t>
            </a:r>
            <a:r>
              <a:rPr lang="en-US" sz="2400" dirty="0" err="1">
                <a:highlight>
                  <a:srgbClr val="FFFFFF"/>
                </a:highlight>
              </a:rPr>
              <a:t>lý</a:t>
            </a:r>
            <a:r>
              <a:rPr lang="en-US" sz="2400" dirty="0">
                <a:highlight>
                  <a:srgbClr val="FFFFFF"/>
                </a:highlight>
              </a:rPr>
              <a:t> </a:t>
            </a:r>
            <a:r>
              <a:rPr lang="en-US" sz="2400" dirty="0" err="1">
                <a:highlight>
                  <a:srgbClr val="FFFFFF"/>
                </a:highlight>
              </a:rPr>
              <a:t>hàng</a:t>
            </a:r>
            <a:r>
              <a:rPr lang="en-US" sz="2400" dirty="0">
                <a:highlight>
                  <a:srgbClr val="FFFFFF"/>
                </a:highlight>
              </a:rPr>
              <a:t> </a:t>
            </a:r>
            <a:r>
              <a:rPr lang="en-US" sz="2400" dirty="0" err="1">
                <a:highlight>
                  <a:srgbClr val="FFFFFF"/>
                </a:highlight>
              </a:rPr>
              <a:t>ngàn</a:t>
            </a:r>
            <a:r>
              <a:rPr lang="en-US" sz="2400" dirty="0">
                <a:highlight>
                  <a:srgbClr val="FFFFFF"/>
                </a:highlight>
              </a:rPr>
              <a:t> </a:t>
            </a:r>
            <a:r>
              <a:rPr lang="en-US" sz="2400" dirty="0" err="1">
                <a:highlight>
                  <a:srgbClr val="FFFFFF"/>
                </a:highlight>
              </a:rPr>
              <a:t>kết</a:t>
            </a:r>
            <a:r>
              <a:rPr lang="en-US" sz="2400" dirty="0">
                <a:highlight>
                  <a:srgbClr val="FFFFFF"/>
                </a:highlight>
              </a:rPr>
              <a:t> </a:t>
            </a:r>
            <a:r>
              <a:rPr lang="en-US" sz="2400" dirty="0" err="1">
                <a:highlight>
                  <a:srgbClr val="FFFFFF"/>
                </a:highlight>
              </a:rPr>
              <a:t>nối</a:t>
            </a:r>
            <a:r>
              <a:rPr lang="en-US" sz="2400" dirty="0">
                <a:highlight>
                  <a:srgbClr val="FFFFFF"/>
                </a:highlight>
              </a:rPr>
              <a:t> </a:t>
            </a:r>
            <a:r>
              <a:rPr lang="en-US" sz="2400" dirty="0" err="1">
                <a:highlight>
                  <a:srgbClr val="FFFFFF"/>
                </a:highlight>
              </a:rPr>
              <a:t>đồng</a:t>
            </a:r>
            <a:r>
              <a:rPr lang="en-US" sz="2400" dirty="0">
                <a:highlight>
                  <a:srgbClr val="FFFFFF"/>
                </a:highlight>
              </a:rPr>
              <a:t> </a:t>
            </a:r>
            <a:r>
              <a:rPr lang="en-US" sz="2400" dirty="0" err="1">
                <a:highlight>
                  <a:srgbClr val="FFFFFF"/>
                </a:highlight>
              </a:rPr>
              <a:t>thời</a:t>
            </a:r>
            <a:r>
              <a:rPr lang="en-US" sz="2400" dirty="0">
                <a:highlight>
                  <a:srgbClr val="FFFFFF"/>
                </a:highlight>
              </a:rPr>
              <a:t> </a:t>
            </a:r>
          </a:p>
          <a:p>
            <a:pPr marL="457200" lvl="0" indent="-381000">
              <a:lnSpc>
                <a:spcPct val="115000"/>
              </a:lnSpc>
              <a:spcBef>
                <a:spcPts val="0"/>
              </a:spcBef>
              <a:buSzPct val="100000"/>
              <a:buFont typeface="Roboto"/>
            </a:pPr>
            <a:r>
              <a:rPr lang="en-US" sz="2400" dirty="0" err="1">
                <a:highlight>
                  <a:srgbClr val="FFFFFF"/>
                </a:highlight>
                <a:sym typeface="Source Sans Pro"/>
              </a:rPr>
              <a:t>Javascript</a:t>
            </a:r>
            <a:r>
              <a:rPr lang="en-US" sz="2400" dirty="0">
                <a:highlight>
                  <a:srgbClr val="FFFFFF"/>
                </a:highlight>
                <a:sym typeface="Source Sans Pro"/>
              </a:rPr>
              <a:t> </a:t>
            </a:r>
            <a:r>
              <a:rPr lang="en-US" sz="2400" dirty="0" err="1">
                <a:highlight>
                  <a:srgbClr val="FFFFFF"/>
                </a:highlight>
                <a:sym typeface="Source Sans Pro"/>
              </a:rPr>
              <a:t>bây</a:t>
            </a:r>
            <a:r>
              <a:rPr lang="en-US" sz="2400" dirty="0">
                <a:highlight>
                  <a:srgbClr val="FFFFFF"/>
                </a:highlight>
                <a:sym typeface="Source Sans Pro"/>
              </a:rPr>
              <a:t> </a:t>
            </a:r>
            <a:r>
              <a:rPr lang="en-US" sz="2400" dirty="0" err="1">
                <a:highlight>
                  <a:srgbClr val="FFFFFF"/>
                </a:highlight>
                <a:sym typeface="Source Sans Pro"/>
              </a:rPr>
              <a:t>giờ</a:t>
            </a:r>
            <a:r>
              <a:rPr lang="en-US" sz="2400" dirty="0">
                <a:highlight>
                  <a:srgbClr val="FFFFFF"/>
                </a:highlight>
                <a:sym typeface="Source Sans Pro"/>
              </a:rPr>
              <a:t> </a:t>
            </a:r>
            <a:r>
              <a:rPr lang="en-US" sz="2400" dirty="0" err="1">
                <a:highlight>
                  <a:srgbClr val="FFFFFF"/>
                </a:highlight>
                <a:sym typeface="Source Sans Pro"/>
              </a:rPr>
              <a:t>đã</a:t>
            </a:r>
            <a:r>
              <a:rPr lang="en-US" sz="2400" dirty="0">
                <a:highlight>
                  <a:srgbClr val="FFFFFF"/>
                </a:highlight>
                <a:sym typeface="Source Sans Pro"/>
              </a:rPr>
              <a:t> </a:t>
            </a:r>
            <a:r>
              <a:rPr lang="en-US" sz="2400" dirty="0" err="1">
                <a:highlight>
                  <a:srgbClr val="FFFFFF"/>
                </a:highlight>
                <a:sym typeface="Source Sans Pro"/>
              </a:rPr>
              <a:t>xuất</a:t>
            </a:r>
            <a:r>
              <a:rPr lang="en-US" sz="2400" dirty="0">
                <a:highlight>
                  <a:srgbClr val="FFFFFF"/>
                </a:highlight>
                <a:sym typeface="Source Sans Pro"/>
              </a:rPr>
              <a:t> </a:t>
            </a:r>
            <a:r>
              <a:rPr lang="en-US" sz="2400" dirty="0" err="1">
                <a:highlight>
                  <a:srgbClr val="FFFFFF"/>
                </a:highlight>
                <a:sym typeface="Source Sans Pro"/>
              </a:rPr>
              <a:t>hiện</a:t>
            </a:r>
            <a:r>
              <a:rPr lang="en-US" sz="2400" dirty="0">
                <a:highlight>
                  <a:srgbClr val="FFFFFF"/>
                </a:highlight>
                <a:sym typeface="Source Sans Pro"/>
              </a:rPr>
              <a:t> </a:t>
            </a:r>
            <a:r>
              <a:rPr lang="en-US" sz="2400" dirty="0" err="1">
                <a:highlight>
                  <a:srgbClr val="FFFFFF"/>
                </a:highlight>
                <a:sym typeface="Source Sans Pro"/>
              </a:rPr>
              <a:t>trên</a:t>
            </a:r>
            <a:r>
              <a:rPr lang="en-US" sz="2400" dirty="0">
                <a:highlight>
                  <a:srgbClr val="FFFFFF"/>
                </a:highlight>
                <a:sym typeface="Source Sans Pro"/>
              </a:rPr>
              <a:t> </a:t>
            </a:r>
            <a:r>
              <a:rPr lang="en-US" sz="2400" dirty="0" err="1">
                <a:highlight>
                  <a:srgbClr val="FFFFFF"/>
                </a:highlight>
                <a:sym typeface="Source Sans Pro"/>
              </a:rPr>
              <a:t>cả</a:t>
            </a:r>
            <a:r>
              <a:rPr lang="en-US" sz="2400" dirty="0">
                <a:highlight>
                  <a:srgbClr val="FFFFFF"/>
                </a:highlight>
                <a:sym typeface="Source Sans Pro"/>
              </a:rPr>
              <a:t> </a:t>
            </a:r>
            <a:r>
              <a:rPr lang="en-US" sz="2400" dirty="0" err="1">
                <a:highlight>
                  <a:srgbClr val="FFFFFF"/>
                </a:highlight>
                <a:sym typeface="Source Sans Pro"/>
              </a:rPr>
              <a:t>phía</a:t>
            </a:r>
            <a:r>
              <a:rPr lang="en-US" sz="2400" dirty="0">
                <a:highlight>
                  <a:srgbClr val="FFFFFF"/>
                </a:highlight>
                <a:sym typeface="Source Sans Pro"/>
              </a:rPr>
              <a:t> server-side, </a:t>
            </a:r>
            <a:r>
              <a:rPr lang="en-US" sz="2400" dirty="0" err="1">
                <a:highlight>
                  <a:srgbClr val="FFFFFF"/>
                </a:highlight>
                <a:sym typeface="Source Sans Pro"/>
              </a:rPr>
              <a:t>cùng</a:t>
            </a:r>
            <a:r>
              <a:rPr lang="en-US" sz="2400" dirty="0">
                <a:highlight>
                  <a:srgbClr val="FFFFFF"/>
                </a:highlight>
                <a:sym typeface="Source Sans Pro"/>
              </a:rPr>
              <a:t> </a:t>
            </a:r>
            <a:r>
              <a:rPr lang="en-US" sz="2400" dirty="0" err="1">
                <a:highlight>
                  <a:srgbClr val="FFFFFF"/>
                </a:highlight>
                <a:sym typeface="Source Sans Pro"/>
              </a:rPr>
              <a:t>với</a:t>
            </a:r>
            <a:r>
              <a:rPr lang="en-US" sz="2400" dirty="0">
                <a:highlight>
                  <a:srgbClr val="FFFFFF"/>
                </a:highlight>
                <a:sym typeface="Source Sans Pro"/>
              </a:rPr>
              <a:t> </a:t>
            </a:r>
            <a:r>
              <a:rPr lang="en-US" sz="2400" dirty="0" err="1">
                <a:highlight>
                  <a:srgbClr val="FFFFFF"/>
                </a:highlight>
                <a:sym typeface="Source Sans Pro"/>
              </a:rPr>
              <a:t>sức</a:t>
            </a:r>
            <a:r>
              <a:rPr lang="en-US" sz="2400" dirty="0">
                <a:highlight>
                  <a:srgbClr val="FFFFFF"/>
                </a:highlight>
                <a:sym typeface="Source Sans Pro"/>
              </a:rPr>
              <a:t> </a:t>
            </a:r>
            <a:r>
              <a:rPr lang="en-US" sz="2400" dirty="0" err="1">
                <a:highlight>
                  <a:srgbClr val="FFFFFF"/>
                </a:highlight>
                <a:sym typeface="Source Sans Pro"/>
              </a:rPr>
              <a:t>mạnh</a:t>
            </a:r>
            <a:r>
              <a:rPr lang="en-US" sz="2400" dirty="0">
                <a:highlight>
                  <a:srgbClr val="FFFFFF"/>
                </a:highlight>
                <a:sym typeface="Source Sans Pro"/>
              </a:rPr>
              <a:t> </a:t>
            </a:r>
            <a:r>
              <a:rPr lang="en-US" sz="2400" dirty="0" err="1">
                <a:highlight>
                  <a:srgbClr val="FFFFFF"/>
                </a:highlight>
                <a:sym typeface="Source Sans Pro"/>
              </a:rPr>
              <a:t>của</a:t>
            </a:r>
            <a:r>
              <a:rPr lang="en-US" sz="2400" dirty="0">
                <a:highlight>
                  <a:srgbClr val="FFFFFF"/>
                </a:highlight>
                <a:sym typeface="Source Sans Pro"/>
              </a:rPr>
              <a:t> </a:t>
            </a:r>
            <a:r>
              <a:rPr lang="en-US" sz="2400" dirty="0" err="1">
                <a:highlight>
                  <a:srgbClr val="FFFFFF"/>
                </a:highlight>
                <a:sym typeface="Source Sans Pro"/>
              </a:rPr>
              <a:t>nó</a:t>
            </a:r>
            <a:r>
              <a:rPr lang="en-US" sz="2400" dirty="0">
                <a:highlight>
                  <a:srgbClr val="FFFFFF"/>
                </a:highlight>
                <a:sym typeface="Source Sans Pro"/>
              </a:rPr>
              <a:t> ở </a:t>
            </a:r>
            <a:r>
              <a:rPr lang="en-US" sz="2400" dirty="0" err="1">
                <a:highlight>
                  <a:srgbClr val="FFFFFF"/>
                </a:highlight>
                <a:sym typeface="Source Sans Pro"/>
              </a:rPr>
              <a:t>phía</a:t>
            </a:r>
            <a:r>
              <a:rPr lang="en-US" sz="2400" dirty="0">
                <a:highlight>
                  <a:srgbClr val="FFFFFF"/>
                </a:highlight>
                <a:sym typeface="Source Sans Pro"/>
              </a:rPr>
              <a:t> client-side </a:t>
            </a:r>
          </a:p>
          <a:p>
            <a:pPr marL="457200" lvl="0" indent="-381000">
              <a:lnSpc>
                <a:spcPct val="115000"/>
              </a:lnSpc>
              <a:spcBef>
                <a:spcPts val="0"/>
              </a:spcBef>
              <a:buSzPct val="100000"/>
              <a:buFont typeface="Roboto"/>
            </a:pPr>
            <a:r>
              <a:rPr lang="en-US" sz="2400" dirty="0" err="1">
                <a:sym typeface="Source Sans Pro"/>
              </a:rPr>
              <a:t>Dễ</a:t>
            </a:r>
            <a:r>
              <a:rPr lang="en-US" sz="2400" dirty="0">
                <a:sym typeface="Source Sans Pro"/>
              </a:rPr>
              <a:t> </a:t>
            </a:r>
            <a:r>
              <a:rPr lang="en-US" sz="2400" dirty="0" err="1">
                <a:sym typeface="Source Sans Pro"/>
              </a:rPr>
              <a:t>dàng</a:t>
            </a:r>
            <a:r>
              <a:rPr lang="en-US" sz="2400" dirty="0">
                <a:sym typeface="Source Sans Pro"/>
              </a:rPr>
              <a:t> </a:t>
            </a:r>
            <a:r>
              <a:rPr lang="en-US" sz="2400" dirty="0" err="1">
                <a:sym typeface="Source Sans Pro"/>
              </a:rPr>
              <a:t>cài</a:t>
            </a:r>
            <a:r>
              <a:rPr lang="en-US" sz="2400" dirty="0">
                <a:sym typeface="Source Sans Pro"/>
              </a:rPr>
              <a:t> </a:t>
            </a:r>
            <a:r>
              <a:rPr lang="en-US" sz="2400" dirty="0" err="1">
                <a:sym typeface="Source Sans Pro"/>
              </a:rPr>
              <a:t>đặt</a:t>
            </a:r>
            <a:r>
              <a:rPr lang="en-US" sz="2400" dirty="0">
                <a:sym typeface="Source Sans Pro"/>
              </a:rPr>
              <a:t> </a:t>
            </a:r>
            <a:r>
              <a:rPr lang="en-US" sz="2400" dirty="0" err="1">
                <a:sym typeface="Source Sans Pro"/>
              </a:rPr>
              <a:t>và</a:t>
            </a:r>
            <a:r>
              <a:rPr lang="en-US" sz="2400" dirty="0">
                <a:sym typeface="Source Sans Pro"/>
              </a:rPr>
              <a:t> </a:t>
            </a:r>
            <a:r>
              <a:rPr lang="en-US" sz="2400" dirty="0" err="1">
                <a:sym typeface="Source Sans Pro"/>
              </a:rPr>
              <a:t>chạy</a:t>
            </a:r>
            <a:r>
              <a:rPr lang="en-US" sz="2400" dirty="0">
                <a:sym typeface="Source Sans Pro"/>
              </a:rPr>
              <a:t> </a:t>
            </a:r>
            <a:r>
              <a:rPr lang="en-US" sz="2400" dirty="0" err="1">
                <a:sym typeface="Source Sans Pro"/>
              </a:rPr>
              <a:t>cục</a:t>
            </a:r>
            <a:r>
              <a:rPr lang="en-US" sz="2400" dirty="0">
                <a:sym typeface="Source Sans Pro"/>
              </a:rPr>
              <a:t> </a:t>
            </a:r>
            <a:r>
              <a:rPr lang="en-US" sz="2400" dirty="0" err="1">
                <a:sym typeface="Source Sans Pro"/>
              </a:rPr>
              <a:t>bộ</a:t>
            </a:r>
            <a:r>
              <a:rPr lang="en-US" sz="2400" dirty="0">
                <a:sym typeface="Source Sans Pro"/>
              </a:rPr>
              <a:t> </a:t>
            </a:r>
            <a:r>
              <a:rPr lang="en-US" sz="2400" dirty="0" err="1">
                <a:sym typeface="Source Sans Pro"/>
              </a:rPr>
              <a:t>trên</a:t>
            </a:r>
            <a:r>
              <a:rPr lang="en-US" sz="2400" dirty="0">
                <a:sym typeface="Source Sans Pro"/>
              </a:rPr>
              <a:t> </a:t>
            </a:r>
            <a:r>
              <a:rPr lang="en-US" sz="2400" dirty="0" err="1">
                <a:sym typeface="Source Sans Pro"/>
              </a:rPr>
              <a:t>máy</a:t>
            </a:r>
            <a:r>
              <a:rPr lang="en-US" sz="2400" dirty="0">
                <a:sym typeface="Source Sans Pro"/>
              </a:rPr>
              <a:t> </a:t>
            </a:r>
            <a:r>
              <a:rPr lang="en-US" sz="2400" dirty="0" err="1">
                <a:sym typeface="Source Sans Pro"/>
              </a:rPr>
              <a:t>tính</a:t>
            </a:r>
            <a:r>
              <a:rPr lang="en-US" sz="2400" dirty="0">
                <a:sym typeface="Source Sans Pro"/>
              </a:rPr>
              <a:t> Windows/Mac/Linux</a:t>
            </a:r>
            <a:endParaRPr lang="en-US" sz="2400" dirty="0">
              <a:highlight>
                <a:srgbClr val="FFFFFF"/>
              </a:highlight>
              <a:sym typeface="Source Sans Pro"/>
            </a:endParaRPr>
          </a:p>
        </p:txBody>
      </p:sp>
    </p:spTree>
    <p:extLst>
      <p:ext uri="{BB962C8B-B14F-4D97-AF65-F5344CB8AC3E}">
        <p14:creationId xmlns:p14="http://schemas.microsoft.com/office/powerpoint/2010/main" val="398986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dirty="0" err="1">
                <a:latin typeface="Source Sans Pro"/>
                <a:ea typeface="Source Sans Pro"/>
                <a:cs typeface="Source Sans Pro"/>
                <a:sym typeface="Source Sans Pro"/>
              </a:rPr>
              <a:t>Nhược</a:t>
            </a:r>
            <a:r>
              <a:rPr lang="en-US" dirty="0">
                <a:latin typeface="Source Sans Pro"/>
                <a:ea typeface="Source Sans Pro"/>
                <a:cs typeface="Source Sans Pro"/>
                <a:sym typeface="Source Sans Pro"/>
              </a:rPr>
              <a:t> </a:t>
            </a:r>
            <a:r>
              <a:rPr lang="en-US" dirty="0" err="1">
                <a:latin typeface="Source Sans Pro"/>
                <a:ea typeface="Source Sans Pro"/>
                <a:cs typeface="Source Sans Pro"/>
                <a:sym typeface="Source Sans Pro"/>
              </a:rPr>
              <a:t>điểm</a:t>
            </a:r>
            <a:endParaRPr lang="en-US" dirty="0">
              <a:latin typeface="Source Sans Pro"/>
              <a:ea typeface="Source Sans Pro"/>
              <a:cs typeface="Source Sans Pro"/>
              <a:sym typeface="Source Sans Pro"/>
            </a:endParaRPr>
          </a:p>
        </p:txBody>
      </p:sp>
      <p:sp>
        <p:nvSpPr>
          <p:cNvPr id="110" name="Shape 110"/>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6</a:t>
            </a:fld>
            <a:endParaRPr lang="en-US" dirty="0"/>
          </a:p>
        </p:txBody>
      </p:sp>
      <p:sp>
        <p:nvSpPr>
          <p:cNvPr id="5" name="Shape 102"/>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lvl="0" indent="-381000">
              <a:lnSpc>
                <a:spcPct val="115000"/>
              </a:lnSpc>
              <a:spcBef>
                <a:spcPts val="0"/>
              </a:spcBef>
              <a:buSzPct val="100000"/>
              <a:buFont typeface="Roboto"/>
            </a:pPr>
            <a:r>
              <a:rPr lang="en-US" sz="2400" dirty="0" err="1"/>
              <a:t>Triển</a:t>
            </a:r>
            <a:r>
              <a:rPr lang="en-US" sz="2400" dirty="0"/>
              <a:t> </a:t>
            </a:r>
            <a:r>
              <a:rPr lang="en-US" sz="2400" dirty="0" err="1"/>
              <a:t>khai</a:t>
            </a:r>
            <a:r>
              <a:rPr lang="en-US" sz="2400" dirty="0"/>
              <a:t> Node.js </a:t>
            </a:r>
            <a:r>
              <a:rPr lang="en-US" sz="2400" dirty="0" err="1"/>
              <a:t>trên</a:t>
            </a:r>
            <a:r>
              <a:rPr lang="en-US" sz="2400" dirty="0"/>
              <a:t> host </a:t>
            </a:r>
            <a:r>
              <a:rPr lang="en-US" sz="2400" dirty="0" err="1"/>
              <a:t>không</a:t>
            </a:r>
            <a:r>
              <a:rPr lang="en-US" sz="2400" dirty="0"/>
              <a:t> </a:t>
            </a:r>
            <a:r>
              <a:rPr lang="en-US" sz="2400" dirty="0" err="1"/>
              <a:t>phải</a:t>
            </a:r>
            <a:r>
              <a:rPr lang="en-US" sz="2400" dirty="0"/>
              <a:t> </a:t>
            </a:r>
            <a:r>
              <a:rPr lang="en-US" sz="2400" dirty="0" err="1"/>
              <a:t>là</a:t>
            </a:r>
            <a:r>
              <a:rPr lang="en-US" sz="2400" dirty="0"/>
              <a:t> </a:t>
            </a:r>
            <a:r>
              <a:rPr lang="en-US" sz="2400" dirty="0" err="1"/>
              <a:t>điều</a:t>
            </a:r>
            <a:r>
              <a:rPr lang="en-US" sz="2400" dirty="0"/>
              <a:t> </a:t>
            </a:r>
            <a:r>
              <a:rPr lang="en-US" sz="2400" dirty="0" err="1"/>
              <a:t>dễ</a:t>
            </a:r>
            <a:r>
              <a:rPr lang="en-US" sz="2400" dirty="0"/>
              <a:t> </a:t>
            </a:r>
            <a:r>
              <a:rPr lang="en-US" sz="2400" dirty="0" err="1"/>
              <a:t>dàng</a:t>
            </a:r>
            <a:r>
              <a:rPr lang="en-US" sz="2400" dirty="0"/>
              <a:t> </a:t>
            </a:r>
            <a:r>
              <a:rPr lang="en-US" sz="2400" dirty="0" err="1"/>
              <a:t>nếu</a:t>
            </a:r>
            <a:r>
              <a:rPr lang="en-US" sz="2400" dirty="0"/>
              <a:t> </a:t>
            </a:r>
            <a:r>
              <a:rPr lang="en-US" sz="2400" dirty="0" err="1"/>
              <a:t>như</a:t>
            </a:r>
            <a:r>
              <a:rPr lang="en-US" sz="2400" dirty="0"/>
              <a:t> </a:t>
            </a:r>
            <a:r>
              <a:rPr lang="en-US" sz="2400" dirty="0" err="1"/>
              <a:t>không</a:t>
            </a:r>
            <a:r>
              <a:rPr lang="en-US" sz="2400" dirty="0"/>
              <a:t> </a:t>
            </a:r>
            <a:r>
              <a:rPr lang="en-US" sz="2400" dirty="0" err="1"/>
              <a:t>có</a:t>
            </a:r>
            <a:r>
              <a:rPr lang="en-US" sz="2400" dirty="0"/>
              <a:t> VPS hay Dedicate Server.</a:t>
            </a:r>
          </a:p>
          <a:p>
            <a:pPr marL="457200" lvl="0" indent="-381000">
              <a:lnSpc>
                <a:spcPct val="115000"/>
              </a:lnSpc>
              <a:spcBef>
                <a:spcPts val="0"/>
              </a:spcBef>
              <a:buSzPct val="100000"/>
              <a:buFont typeface="Roboto"/>
            </a:pPr>
            <a:r>
              <a:rPr lang="en-US" sz="2400" dirty="0" err="1">
                <a:sym typeface="Source Sans Pro"/>
              </a:rPr>
              <a:t>Vẫn</a:t>
            </a:r>
            <a:r>
              <a:rPr lang="en-US" sz="2400" dirty="0">
                <a:sym typeface="Source Sans Pro"/>
              </a:rPr>
              <a:t> </a:t>
            </a:r>
            <a:r>
              <a:rPr lang="en-US" sz="2400" dirty="0" err="1">
                <a:sym typeface="Source Sans Pro"/>
              </a:rPr>
              <a:t>đang</a:t>
            </a:r>
            <a:r>
              <a:rPr lang="en-US" sz="2400" dirty="0">
                <a:sym typeface="Source Sans Pro"/>
              </a:rPr>
              <a:t> </a:t>
            </a:r>
            <a:r>
              <a:rPr lang="en-US" sz="2400" dirty="0" err="1">
                <a:sym typeface="Source Sans Pro"/>
              </a:rPr>
              <a:t>trong</a:t>
            </a:r>
            <a:r>
              <a:rPr lang="en-US" sz="2400" dirty="0">
                <a:sym typeface="Source Sans Pro"/>
              </a:rPr>
              <a:t> </a:t>
            </a:r>
            <a:r>
              <a:rPr lang="en-US" sz="2400" dirty="0" err="1">
                <a:sym typeface="Source Sans Pro"/>
              </a:rPr>
              <a:t>giai</a:t>
            </a:r>
            <a:r>
              <a:rPr lang="en-US" sz="2400" dirty="0">
                <a:sym typeface="Source Sans Pro"/>
              </a:rPr>
              <a:t> </a:t>
            </a:r>
            <a:r>
              <a:rPr lang="en-US" sz="2400" dirty="0" err="1">
                <a:sym typeface="Source Sans Pro"/>
              </a:rPr>
              <a:t>đoạn</a:t>
            </a:r>
            <a:r>
              <a:rPr lang="en-US" sz="2400" dirty="0">
                <a:sym typeface="Source Sans Pro"/>
              </a:rPr>
              <a:t> </a:t>
            </a:r>
            <a:r>
              <a:rPr lang="en-US" sz="2400" dirty="0" err="1">
                <a:sym typeface="Source Sans Pro"/>
              </a:rPr>
              <a:t>phát</a:t>
            </a:r>
            <a:r>
              <a:rPr lang="en-US" sz="2400" dirty="0">
                <a:sym typeface="Source Sans Pro"/>
              </a:rPr>
              <a:t> </a:t>
            </a:r>
            <a:r>
              <a:rPr lang="en-US" sz="2400" dirty="0" err="1">
                <a:sym typeface="Source Sans Pro"/>
              </a:rPr>
              <a:t>triển</a:t>
            </a:r>
            <a:r>
              <a:rPr lang="en-US" sz="2400" dirty="0">
                <a:sym typeface="Source Sans Pro"/>
              </a:rPr>
              <a:t> </a:t>
            </a:r>
            <a:r>
              <a:rPr lang="en-US" sz="2400" dirty="0" err="1">
                <a:sym typeface="Source Sans Pro"/>
              </a:rPr>
              <a:t>nên</a:t>
            </a:r>
            <a:r>
              <a:rPr lang="en-US" sz="2400" dirty="0">
                <a:sym typeface="Source Sans Pro"/>
              </a:rPr>
              <a:t> </a:t>
            </a:r>
            <a:r>
              <a:rPr lang="en-US" sz="2400" dirty="0" err="1">
                <a:sym typeface="Source Sans Pro"/>
              </a:rPr>
              <a:t>sẽ</a:t>
            </a:r>
            <a:r>
              <a:rPr lang="en-US" sz="2400" dirty="0">
                <a:sym typeface="Source Sans Pro"/>
              </a:rPr>
              <a:t> </a:t>
            </a:r>
            <a:r>
              <a:rPr lang="en-US" sz="2400" dirty="0" err="1">
                <a:sym typeface="Source Sans Pro"/>
              </a:rPr>
              <a:t>có</a:t>
            </a:r>
            <a:r>
              <a:rPr lang="en-US" sz="2400" dirty="0">
                <a:sym typeface="Source Sans Pro"/>
              </a:rPr>
              <a:t> </a:t>
            </a:r>
            <a:r>
              <a:rPr lang="en-US" sz="2400" dirty="0" err="1">
                <a:sym typeface="Source Sans Pro"/>
              </a:rPr>
              <a:t>những</a:t>
            </a:r>
            <a:r>
              <a:rPr lang="en-US" sz="2400" dirty="0">
                <a:sym typeface="Source Sans Pro"/>
              </a:rPr>
              <a:t> </a:t>
            </a:r>
            <a:r>
              <a:rPr lang="en-US" sz="2400" dirty="0" err="1">
                <a:sym typeface="Source Sans Pro"/>
              </a:rPr>
              <a:t>thay</a:t>
            </a:r>
            <a:r>
              <a:rPr lang="en-US" sz="2400" dirty="0">
                <a:sym typeface="Source Sans Pro"/>
              </a:rPr>
              <a:t> </a:t>
            </a:r>
            <a:r>
              <a:rPr lang="en-US" sz="2400" dirty="0" err="1">
                <a:sym typeface="Source Sans Pro"/>
              </a:rPr>
              <a:t>đổi</a:t>
            </a:r>
            <a:r>
              <a:rPr lang="en-US" sz="2400" dirty="0">
                <a:sym typeface="Source Sans Pro"/>
              </a:rPr>
              <a:t>.</a:t>
            </a:r>
          </a:p>
          <a:p>
            <a:pPr marL="76200" lvl="0" indent="0">
              <a:lnSpc>
                <a:spcPct val="115000"/>
              </a:lnSpc>
              <a:spcBef>
                <a:spcPts val="0"/>
              </a:spcBef>
              <a:buSzPct val="100000"/>
              <a:buNone/>
            </a:pPr>
            <a:endParaRPr lang="en-US" sz="2400" dirty="0">
              <a:highlight>
                <a:srgbClr val="FFFFFF"/>
              </a:highlight>
              <a:sym typeface="Source Sans Pro"/>
            </a:endParaRPr>
          </a:p>
        </p:txBody>
      </p:sp>
    </p:spTree>
    <p:extLst>
      <p:ext uri="{BB962C8B-B14F-4D97-AF65-F5344CB8AC3E}">
        <p14:creationId xmlns:p14="http://schemas.microsoft.com/office/powerpoint/2010/main" val="18322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latin typeface="Source Sans Pro"/>
                <a:ea typeface="Source Sans Pro"/>
                <a:cs typeface="Source Sans Pro"/>
                <a:sym typeface="Source Sans Pro"/>
              </a:rPr>
              <a:t>C</a:t>
            </a:r>
            <a:r>
              <a:rPr lang="en-US" sz="3600" b="1" i="0" u="none" strike="noStrike" cap="none">
                <a:solidFill>
                  <a:srgbClr val="0082B3"/>
                </a:solidFill>
                <a:latin typeface="Source Sans Pro"/>
                <a:ea typeface="Source Sans Pro"/>
                <a:cs typeface="Source Sans Pro"/>
                <a:sym typeface="Source Sans Pro"/>
              </a:rPr>
              <a:t>ách cài đặt</a:t>
            </a:r>
          </a:p>
        </p:txBody>
      </p:sp>
      <p:sp>
        <p:nvSpPr>
          <p:cNvPr id="116" name="Shape 116"/>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274320" marR="0" lvl="0" indent="-236220" rtl="0">
              <a:lnSpc>
                <a:spcPct val="90000"/>
              </a:lnSpc>
              <a:spcBef>
                <a:spcPts val="0"/>
              </a:spcBef>
              <a:buClr>
                <a:srgbClr val="595959"/>
              </a:buClr>
              <a:buSzPct val="66666"/>
              <a:buFont typeface="Arial"/>
              <a:buNone/>
            </a:pPr>
            <a:r>
              <a:rPr lang="en-US" sz="2400" dirty="0" err="1">
                <a:latin typeface="+mj-lt"/>
                <a:ea typeface="Source Sans Pro"/>
                <a:cs typeface="Source Sans Pro"/>
                <a:sym typeface="Source Sans Pro"/>
              </a:rPr>
              <a:t>Truy</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cập</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vào</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trang</a:t>
            </a:r>
            <a:r>
              <a:rPr lang="en-US" sz="2400" dirty="0">
                <a:latin typeface="+mj-lt"/>
                <a:ea typeface="Source Sans Pro"/>
                <a:cs typeface="Source Sans Pro"/>
                <a:sym typeface="Source Sans Pro"/>
              </a:rPr>
              <a:t> </a:t>
            </a:r>
            <a:r>
              <a:rPr lang="en-US" sz="2400" u="sng" dirty="0">
                <a:solidFill>
                  <a:schemeClr val="hlink"/>
                </a:solidFill>
                <a:latin typeface="+mj-lt"/>
                <a:ea typeface="Source Sans Pro"/>
                <a:cs typeface="Source Sans Pro"/>
                <a:sym typeface="Source Sans Pro"/>
                <a:hlinkClick r:id="rId3"/>
              </a:rPr>
              <a:t>https://nodejs.org</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và</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chọn</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phiên</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bản</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cần</a:t>
            </a:r>
            <a:r>
              <a:rPr lang="en-US" sz="2400" dirty="0">
                <a:latin typeface="+mj-lt"/>
                <a:ea typeface="Source Sans Pro"/>
                <a:cs typeface="Source Sans Pro"/>
                <a:sym typeface="Source Sans Pro"/>
              </a:rPr>
              <a:t> </a:t>
            </a:r>
            <a:r>
              <a:rPr lang="en-US" sz="2400" dirty="0" err="1">
                <a:latin typeface="+mj-lt"/>
                <a:ea typeface="Source Sans Pro"/>
                <a:cs typeface="Source Sans Pro"/>
                <a:sym typeface="Source Sans Pro"/>
              </a:rPr>
              <a:t>thiết</a:t>
            </a:r>
            <a:r>
              <a:rPr lang="en-US" sz="2400" dirty="0">
                <a:latin typeface="+mj-lt"/>
                <a:ea typeface="Source Sans Pro"/>
                <a:cs typeface="Source Sans Pro"/>
                <a:sym typeface="Source Sans Pro"/>
              </a:rPr>
              <a:t>.</a:t>
            </a:r>
          </a:p>
          <a:p>
            <a:pPr marL="274320" marR="0" lvl="0" indent="-236220" rtl="0">
              <a:lnSpc>
                <a:spcPct val="90000"/>
              </a:lnSpc>
              <a:spcBef>
                <a:spcPts val="0"/>
              </a:spcBef>
              <a:buClr>
                <a:srgbClr val="595959"/>
              </a:buClr>
              <a:buSzPct val="80000"/>
              <a:buFont typeface="Arial"/>
              <a:buNone/>
            </a:pPr>
            <a:endParaRPr dirty="0">
              <a:latin typeface="Source Sans Pro"/>
              <a:ea typeface="Source Sans Pro"/>
              <a:cs typeface="Source Sans Pro"/>
              <a:sym typeface="Source Sans Pro"/>
            </a:endParaRPr>
          </a:p>
          <a:p>
            <a:pPr marL="274320" marR="0" lvl="0" indent="-236220" rtl="0">
              <a:lnSpc>
                <a:spcPct val="90000"/>
              </a:lnSpc>
              <a:spcBef>
                <a:spcPts val="0"/>
              </a:spcBef>
              <a:buClr>
                <a:srgbClr val="595959"/>
              </a:buClr>
              <a:buSzPct val="80000"/>
              <a:buFont typeface="Arial"/>
              <a:buNone/>
            </a:pPr>
            <a:endParaRPr dirty="0">
              <a:latin typeface="Source Sans Pro"/>
              <a:ea typeface="Source Sans Pro"/>
              <a:cs typeface="Source Sans Pro"/>
              <a:sym typeface="Source Sans Pro"/>
            </a:endParaRPr>
          </a:p>
        </p:txBody>
      </p:sp>
      <p:pic>
        <p:nvPicPr>
          <p:cNvPr id="117" name="Shape 117"/>
          <p:cNvPicPr preferRelativeResize="0"/>
          <p:nvPr/>
        </p:nvPicPr>
        <p:blipFill>
          <a:blip r:embed="rId4">
            <a:alphaModFix/>
          </a:blip>
          <a:stretch>
            <a:fillRect/>
          </a:stretch>
        </p:blipFill>
        <p:spPr>
          <a:xfrm>
            <a:off x="2774937" y="2884212"/>
            <a:ext cx="5267325" cy="1685925"/>
          </a:xfrm>
          <a:prstGeom prst="rect">
            <a:avLst/>
          </a:prstGeom>
          <a:noFill/>
          <a:ln>
            <a:noFill/>
          </a:ln>
        </p:spPr>
      </p:pic>
      <p:sp>
        <p:nvSpPr>
          <p:cNvPr id="118" name="Shape 118"/>
          <p:cNvSpPr txBox="1">
            <a:spLocks noGrp="1"/>
          </p:cNvSpPr>
          <p:nvPr>
            <p:ph type="sldNum" idx="12"/>
          </p:nvPr>
        </p:nvSpPr>
        <p:spPr>
          <a:xfrm>
            <a:off x="11164710" y="260350"/>
            <a:ext cx="473039"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24" name="Shape 124"/>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marR="0" lvl="0" indent="-381000" rtl="0">
              <a:lnSpc>
                <a:spcPct val="90000"/>
              </a:lnSpc>
              <a:spcBef>
                <a:spcPts val="0"/>
              </a:spcBef>
              <a:buClr>
                <a:srgbClr val="333333"/>
              </a:buClr>
              <a:buSzPct val="100000"/>
            </a:pPr>
            <a:endParaRPr sz="2400">
              <a:solidFill>
                <a:srgbClr val="333333"/>
              </a:solidFill>
              <a:highlight>
                <a:srgbClr val="FFFFFF"/>
              </a:highlight>
            </a:endParaRPr>
          </a:p>
        </p:txBody>
      </p:sp>
      <p:pic>
        <p:nvPicPr>
          <p:cNvPr id="125" name="Shape 125"/>
          <p:cNvPicPr preferRelativeResize="0"/>
          <p:nvPr/>
        </p:nvPicPr>
        <p:blipFill>
          <a:blip r:embed="rId3">
            <a:alphaModFix/>
          </a:blip>
          <a:stretch>
            <a:fillRect/>
          </a:stretch>
        </p:blipFill>
        <p:spPr>
          <a:xfrm>
            <a:off x="1174074" y="1600200"/>
            <a:ext cx="9245099" cy="4572475"/>
          </a:xfrm>
          <a:prstGeom prst="rect">
            <a:avLst/>
          </a:prstGeom>
          <a:noFill/>
          <a:ln>
            <a:noFill/>
          </a:ln>
        </p:spPr>
      </p:pic>
      <p:pic>
        <p:nvPicPr>
          <p:cNvPr id="126" name="Shape 126"/>
          <p:cNvPicPr preferRelativeResize="0"/>
          <p:nvPr/>
        </p:nvPicPr>
        <p:blipFill>
          <a:blip r:embed="rId4">
            <a:alphaModFix/>
          </a:blip>
          <a:stretch>
            <a:fillRect/>
          </a:stretch>
        </p:blipFill>
        <p:spPr>
          <a:xfrm>
            <a:off x="5603000" y="1600200"/>
            <a:ext cx="5096098" cy="5096124"/>
          </a:xfrm>
          <a:prstGeom prst="rect">
            <a:avLst/>
          </a:prstGeom>
          <a:noFill/>
          <a:ln>
            <a:noFill/>
          </a:ln>
        </p:spPr>
      </p:pic>
      <p:sp>
        <p:nvSpPr>
          <p:cNvPr id="127" name="Shape 127"/>
          <p:cNvSpPr txBox="1">
            <a:spLocks noGrp="1"/>
          </p:cNvSpPr>
          <p:nvPr>
            <p:ph type="sldNum" idx="12"/>
          </p:nvPr>
        </p:nvSpPr>
        <p:spPr>
          <a:xfrm>
            <a:off x="11176000" y="260350"/>
            <a:ext cx="461750"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33" name="Shape 133"/>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marR="0" lvl="0" indent="-381000" rtl="0">
              <a:lnSpc>
                <a:spcPct val="90000"/>
              </a:lnSpc>
              <a:spcBef>
                <a:spcPts val="0"/>
              </a:spcBef>
              <a:buClr>
                <a:srgbClr val="333333"/>
              </a:buClr>
              <a:buSzPct val="100000"/>
            </a:pPr>
            <a:endParaRPr sz="2400">
              <a:solidFill>
                <a:srgbClr val="333333"/>
              </a:solidFill>
              <a:highlight>
                <a:srgbClr val="FFFFFF"/>
              </a:highlight>
            </a:endParaRPr>
          </a:p>
        </p:txBody>
      </p:sp>
      <p:pic>
        <p:nvPicPr>
          <p:cNvPr id="134" name="Shape 134"/>
          <p:cNvPicPr preferRelativeResize="0"/>
          <p:nvPr/>
        </p:nvPicPr>
        <p:blipFill>
          <a:blip r:embed="rId3">
            <a:alphaModFix/>
          </a:blip>
          <a:stretch>
            <a:fillRect/>
          </a:stretch>
        </p:blipFill>
        <p:spPr>
          <a:xfrm>
            <a:off x="1065200" y="1751049"/>
            <a:ext cx="6772524" cy="2618875"/>
          </a:xfrm>
          <a:prstGeom prst="rect">
            <a:avLst/>
          </a:prstGeom>
          <a:noFill/>
          <a:ln>
            <a:noFill/>
          </a:ln>
        </p:spPr>
      </p:pic>
      <p:pic>
        <p:nvPicPr>
          <p:cNvPr id="135" name="Shape 135"/>
          <p:cNvPicPr preferRelativeResize="0"/>
          <p:nvPr/>
        </p:nvPicPr>
        <p:blipFill>
          <a:blip r:embed="rId4">
            <a:alphaModFix/>
          </a:blip>
          <a:stretch>
            <a:fillRect/>
          </a:stretch>
        </p:blipFill>
        <p:spPr>
          <a:xfrm>
            <a:off x="3539075" y="3745050"/>
            <a:ext cx="7051175" cy="2516200"/>
          </a:xfrm>
          <a:prstGeom prst="rect">
            <a:avLst/>
          </a:prstGeom>
          <a:noFill/>
          <a:ln>
            <a:noFill/>
          </a:ln>
        </p:spPr>
      </p:pic>
      <p:sp>
        <p:nvSpPr>
          <p:cNvPr id="136" name="Shape 136"/>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rgbClr val="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877</Words>
  <Application>Microsoft Office PowerPoint</Application>
  <PresentationFormat>Custom</PresentationFormat>
  <Paragraphs>194</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Verdana</vt:lpstr>
      <vt:lpstr>Source Sans Pro</vt:lpstr>
      <vt:lpstr>Arial</vt:lpstr>
      <vt:lpstr>Roboto</vt:lpstr>
      <vt:lpstr>Business Contrast 16x9</vt:lpstr>
      <vt:lpstr>Công nghệ phần mềm</vt:lpstr>
      <vt:lpstr>Mục lục</vt:lpstr>
      <vt:lpstr>Node.js là gì?</vt:lpstr>
      <vt:lpstr>Node.js là gì?</vt:lpstr>
      <vt:lpstr>Ưu điểm</vt:lpstr>
      <vt:lpstr>Nhược điểm</vt:lpstr>
      <vt:lpstr>Cách cài đặt</vt:lpstr>
      <vt:lpstr>2.Node.js Syntax</vt:lpstr>
      <vt:lpstr>2.Node.js Syntax</vt:lpstr>
      <vt:lpstr>2.Node.js Syntax</vt:lpstr>
      <vt:lpstr>2.Node.js Syntax</vt:lpstr>
      <vt:lpstr>3.Basic Web Server using http module</vt:lpstr>
      <vt:lpstr>3.Basic Web Server using http module</vt:lpstr>
      <vt:lpstr>3.Basic Web Server using http module</vt:lpstr>
      <vt:lpstr>3.Basic Web Server using http module</vt:lpstr>
      <vt:lpstr>3.Basic Web Server using http module</vt:lpstr>
      <vt:lpstr>3.Basic Web Server using http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5. Connect MySQL with Node.js</vt:lpstr>
      <vt:lpstr>5. Connect MySQL with Node.js</vt:lpstr>
      <vt:lpstr>5. Connect MySQL with Node.js</vt:lpstr>
      <vt:lpstr>5. Connect MySQL with Node.js</vt:lpstr>
      <vt:lpstr>5. Connect MySQL with Node.js</vt:lpstr>
      <vt:lpstr>5. Connect MySQL with Node.js</vt:lpstr>
      <vt:lpstr>5. Connect MySQL with Node.js</vt:lpstr>
      <vt:lpstr>5. Connect MySQL with Node.js</vt:lpstr>
      <vt:lpstr>5. Connect MySQL with Node.js</vt:lpstr>
      <vt:lpstr>6. Deploy ứng dụng lên Heroku</vt:lpstr>
      <vt:lpstr>6. Deploy ứng dụng lên Heroku</vt:lpstr>
      <vt:lpstr>6. Deploy ứng dụng lên Heroku</vt:lpstr>
      <vt:lpstr>6. Deploy ứng dụng lên Heroku</vt:lpstr>
      <vt:lpstr>6. Deploy ứng dụng lên Heroku</vt:lpstr>
      <vt:lpstr>6. Deploy ứng dụng lên Heroku</vt:lpstr>
      <vt:lpstr>Kết quả</vt:lpstr>
      <vt:lpstr>Q &amp; A</vt:lpstr>
      <vt:lpstr>Tài liệu tham khảo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phần mềm</dc:title>
  <dc:subject>Nodejs Expressjs MySQL</dc:subject>
  <cp:lastModifiedBy>Le, Nam Quoc</cp:lastModifiedBy>
  <cp:revision>41</cp:revision>
  <dcterms:modified xsi:type="dcterms:W3CDTF">2017-05-22T09:51:13Z</dcterms:modified>
</cp:coreProperties>
</file>