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304" r:id="rId6"/>
    <p:sldId id="305" r:id="rId7"/>
    <p:sldId id="260" r:id="rId8"/>
    <p:sldId id="261" r:id="rId9"/>
    <p:sldId id="262" r:id="rId10"/>
    <p:sldId id="263" r:id="rId11"/>
    <p:sldId id="264" r:id="rId12"/>
    <p:sldId id="272" r:id="rId13"/>
    <p:sldId id="273" r:id="rId14"/>
    <p:sldId id="274" r:id="rId15"/>
    <p:sldId id="275" r:id="rId16"/>
    <p:sldId id="276" r:id="rId17"/>
    <p:sldId id="277" r:id="rId18"/>
    <p:sldId id="321" r:id="rId19"/>
    <p:sldId id="322" r:id="rId20"/>
    <p:sldId id="316" r:id="rId21"/>
    <p:sldId id="317" r:id="rId22"/>
    <p:sldId id="318" r:id="rId23"/>
    <p:sldId id="319" r:id="rId24"/>
    <p:sldId id="320" r:id="rId25"/>
    <p:sldId id="308" r:id="rId26"/>
    <p:sldId id="309" r:id="rId27"/>
    <p:sldId id="311" r:id="rId28"/>
    <p:sldId id="312" r:id="rId29"/>
    <p:sldId id="313" r:id="rId30"/>
    <p:sldId id="314" r:id="rId31"/>
    <p:sldId id="315"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88825" cy="6858000"/>
  <p:notesSz cx="6858000" cy="9144000"/>
  <p:embeddedFontLst>
    <p:embeddedFont>
      <p:font typeface="Source Sans Pro" panose="020B060402020202020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
      <p:font typeface="Roboto"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27" autoAdjust="0"/>
    <p:restoredTop sz="94660"/>
  </p:normalViewPr>
  <p:slideViewPr>
    <p:cSldViewPr snapToGrid="0">
      <p:cViewPr varScale="1">
        <p:scale>
          <a:sx n="83" d="100"/>
          <a:sy n="83"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 name="Shape 5"/>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2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2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2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2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2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2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2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200" b="0" i="0" u="none" strike="noStrike" cap="none">
                <a:solidFill>
                  <a:schemeClr val="dk1"/>
                </a:solidFill>
                <a:latin typeface="Source Sans Pro"/>
                <a:ea typeface="Source Sans Pro"/>
                <a:cs typeface="Source Sans Pro"/>
                <a:sym typeface="Source Sans Pro"/>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lang="en-US"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9" name="Shape 13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48" name="Shape 14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0" name="Shape 2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0" name="Shape 22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9" name="Shape 22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37" name="Shape 2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46" name="Shape 24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5" name="Shape 2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577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5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639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86" name="Shape 28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919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4" name="Shape 29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703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2" name="Shape 30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24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0" name="Shape 31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760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extLst>
      <p:ext uri="{BB962C8B-B14F-4D97-AF65-F5344CB8AC3E}">
        <p14:creationId xmlns:p14="http://schemas.microsoft.com/office/powerpoint/2010/main" val="1723455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26</a:t>
            </a:fld>
            <a:endParaRPr lang="en-US"/>
          </a:p>
        </p:txBody>
      </p:sp>
    </p:spTree>
    <p:extLst>
      <p:ext uri="{BB962C8B-B14F-4D97-AF65-F5344CB8AC3E}">
        <p14:creationId xmlns:p14="http://schemas.microsoft.com/office/powerpoint/2010/main" val="2671747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27</a:t>
            </a:fld>
            <a:endParaRPr lang="en-US"/>
          </a:p>
        </p:txBody>
      </p:sp>
    </p:spTree>
    <p:extLst>
      <p:ext uri="{BB962C8B-B14F-4D97-AF65-F5344CB8AC3E}">
        <p14:creationId xmlns:p14="http://schemas.microsoft.com/office/powerpoint/2010/main" val="1982405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28</a:t>
            </a:fld>
            <a:endParaRPr lang="en-US"/>
          </a:p>
        </p:txBody>
      </p:sp>
    </p:spTree>
    <p:extLst>
      <p:ext uri="{BB962C8B-B14F-4D97-AF65-F5344CB8AC3E}">
        <p14:creationId xmlns:p14="http://schemas.microsoft.com/office/powerpoint/2010/main" val="212257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29</a:t>
            </a:fld>
            <a:endParaRPr lang="en-US"/>
          </a:p>
        </p:txBody>
      </p:sp>
    </p:spTree>
    <p:extLst>
      <p:ext uri="{BB962C8B-B14F-4D97-AF65-F5344CB8AC3E}">
        <p14:creationId xmlns:p14="http://schemas.microsoft.com/office/powerpoint/2010/main" val="329779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30</a:t>
            </a:fld>
            <a:endParaRPr lang="en-US"/>
          </a:p>
        </p:txBody>
      </p:sp>
    </p:spTree>
    <p:extLst>
      <p:ext uri="{BB962C8B-B14F-4D97-AF65-F5344CB8AC3E}">
        <p14:creationId xmlns:p14="http://schemas.microsoft.com/office/powerpoint/2010/main" val="1720858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8" name="Shape 15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31</a:t>
            </a:fld>
            <a:endParaRPr lang="en-US"/>
          </a:p>
        </p:txBody>
      </p:sp>
    </p:spTree>
    <p:extLst>
      <p:ext uri="{BB962C8B-B14F-4D97-AF65-F5344CB8AC3E}">
        <p14:creationId xmlns:p14="http://schemas.microsoft.com/office/powerpoint/2010/main" val="3205752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7" name="Shape 3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5" name="Shape 3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43" name="Shape 3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1" name="Shape 35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9" name="Shape 35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67" name="Shape 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74" name="Shape 37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82" name="Shape 38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0" name="Shape 39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8" name="Shape 39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07" name="Shape 40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17" name="Shape 4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25" name="Shape 4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5" name="Shape 4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0" name="Shape 45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27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63" name="Shape 4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50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13" name="Shape 11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21" name="Shape 12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0" name="Shape 13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065213" y="533400"/>
            <a:ext cx="5029199" cy="25146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065212" y="3403600"/>
            <a:ext cx="5029200" cy="1397000"/>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ctr"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ctr"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Shape 18"/>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rot="5400000">
            <a:off x="3313112" y="-419100"/>
            <a:ext cx="4190999" cy="86868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3" name="Shape 73"/>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7199312" y="2095499"/>
            <a:ext cx="5486399" cy="23622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rot="5400000">
            <a:off x="2055812" y="-457199"/>
            <a:ext cx="5486399" cy="7467598"/>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9" name="Shape 7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Arial"/>
              <a:buNone/>
              <a:defRPr sz="3600" i="0" u="none" strike="noStrike" cap="none">
                <a:solidFill>
                  <a:srgbClr val="0082B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Char char="•"/>
              <a:defRPr sz="2000" i="0" u="none" strike="noStrike" cap="none">
                <a:solidFill>
                  <a:srgbClr val="595959"/>
                </a:solidFill>
                <a:latin typeface="Arial"/>
                <a:ea typeface="Arial"/>
                <a:cs typeface="Arial"/>
                <a:sym typeface="Arial"/>
              </a:defRPr>
            </a:lvl1pPr>
            <a:lvl2pPr marL="594360" marR="0" lvl="1" indent="-147319" algn="l" rtl="0">
              <a:lnSpc>
                <a:spcPct val="90000"/>
              </a:lnSpc>
              <a:spcBef>
                <a:spcPts val="1000"/>
              </a:spcBef>
              <a:buClr>
                <a:srgbClr val="595959"/>
              </a:buClr>
              <a:buSzPct val="79999"/>
              <a:buChar char="•"/>
              <a:defRPr sz="1800" i="0" u="none" strike="noStrike" cap="none">
                <a:solidFill>
                  <a:srgbClr val="595959"/>
                </a:solidFill>
                <a:latin typeface="Arial"/>
                <a:ea typeface="Arial"/>
                <a:cs typeface="Arial"/>
                <a:sym typeface="Arial"/>
              </a:defRPr>
            </a:lvl2pPr>
            <a:lvl3pPr marL="777240" marR="0" lvl="2" indent="-111759" algn="l" rtl="0">
              <a:lnSpc>
                <a:spcPct val="90000"/>
              </a:lnSpc>
              <a:spcBef>
                <a:spcPts val="600"/>
              </a:spcBef>
              <a:buClr>
                <a:srgbClr val="595959"/>
              </a:buClr>
              <a:buSzPct val="80000"/>
              <a:buChar char="•"/>
              <a:defRPr sz="1600" i="0" u="none" strike="noStrike" cap="none">
                <a:solidFill>
                  <a:srgbClr val="595959"/>
                </a:solidFill>
                <a:latin typeface="Arial"/>
                <a:ea typeface="Arial"/>
                <a:cs typeface="Arial"/>
                <a:sym typeface="Arial"/>
              </a:defRPr>
            </a:lvl3pPr>
            <a:lvl4pPr marL="960120" marR="0" lvl="3" indent="-114300" algn="l" rtl="0">
              <a:lnSpc>
                <a:spcPct val="90000"/>
              </a:lnSpc>
              <a:spcBef>
                <a:spcPts val="600"/>
              </a:spcBef>
              <a:buClr>
                <a:srgbClr val="595959"/>
              </a:buClr>
              <a:buSzPct val="80000"/>
              <a:buChar char="•"/>
              <a:defRPr sz="1400" i="0" u="none" strike="noStrike" cap="none">
                <a:solidFill>
                  <a:srgbClr val="595959"/>
                </a:solidFill>
                <a:latin typeface="Arial"/>
                <a:ea typeface="Arial"/>
                <a:cs typeface="Arial"/>
                <a:sym typeface="Arial"/>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24" name="Shape 24"/>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sldNum" idx="12"/>
          </p:nvPr>
        </p:nvSpPr>
        <p:spPr>
          <a:xfrm>
            <a:off x="10266150" y="260350"/>
            <a:ext cx="1371600" cy="5880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000" b="1" i="0" u="none" strike="noStrike" cap="none">
                <a:solidFill>
                  <a:srgbClr val="595959"/>
                </a:solidFill>
                <a:latin typeface="Arial"/>
                <a:ea typeface="Arial"/>
                <a:cs typeface="Arial"/>
                <a:sym typeface="Arial"/>
              </a:rPr>
              <a:t>‹#›</a:t>
            </a:fld>
            <a:endParaRPr lang="en-US" sz="3000" b="1" i="0" u="none" strike="noStrike" cap="none">
              <a:solidFill>
                <a:srgbClr val="595959"/>
              </a:solidFill>
              <a:latin typeface="Arial"/>
              <a:ea typeface="Arial"/>
              <a:cs typeface="Arial"/>
              <a:sym typeface="Arial"/>
            </a:endParaRPr>
          </a:p>
        </p:txBody>
      </p:sp>
      <p:pic>
        <p:nvPicPr>
          <p:cNvPr id="27" name="Shape 27"/>
          <p:cNvPicPr preferRelativeResize="0"/>
          <p:nvPr/>
        </p:nvPicPr>
        <p:blipFill>
          <a:blip r:embed="rId2">
            <a:alphaModFix/>
          </a:blip>
          <a:stretch>
            <a:fillRect/>
          </a:stretch>
        </p:blipFill>
        <p:spPr>
          <a:xfrm>
            <a:off x="10899475" y="127000"/>
            <a:ext cx="860424" cy="8604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65213" y="533400"/>
            <a:ext cx="8686800" cy="2286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1065213" y="3124200"/>
            <a:ext cx="8686800" cy="1371599"/>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Shape 32"/>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3" name="Shape 33"/>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1065212"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065212"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38" name="Shape 38"/>
          <p:cNvSpPr txBox="1">
            <a:spLocks noGrp="1"/>
          </p:cNvSpPr>
          <p:nvPr>
            <p:ph type="body" idx="3"/>
          </p:nvPr>
        </p:nvSpPr>
        <p:spPr>
          <a:xfrm>
            <a:off x="5500053"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9" name="Shape 39"/>
          <p:cNvSpPr txBox="1">
            <a:spLocks noGrp="1"/>
          </p:cNvSpPr>
          <p:nvPr>
            <p:ph type="body" idx="4"/>
          </p:nvPr>
        </p:nvSpPr>
        <p:spPr>
          <a:xfrm>
            <a:off x="5500053"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40" name="Shape 40"/>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1" name="Shape 41"/>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2" name="Shape 42"/>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6" name="Shape 46"/>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0" name="Shape 5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1" name="Shape 5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5865812" y="533400"/>
            <a:ext cx="5867400" cy="54863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55" name="Shape 55"/>
          <p:cNvSpPr txBox="1">
            <a:spLocks noGrp="1"/>
          </p:cNvSpPr>
          <p:nvPr>
            <p:ph type="body" idx="2"/>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
        <p:nvSpPr>
          <p:cNvPr id="56" name="Shape 56"/>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descr="An empty placeholder to add an image. Click on the placeholder and select the image that you wish to add"/>
          <p:cNvSpPr>
            <a:spLocks noGrp="1"/>
          </p:cNvSpPr>
          <p:nvPr>
            <p:ph type="pic" idx="2"/>
          </p:nvPr>
        </p:nvSpPr>
        <p:spPr>
          <a:xfrm>
            <a:off x="5865812" y="533400"/>
            <a:ext cx="5780172" cy="5791200"/>
          </a:xfrm>
          <a:prstGeom prst="rect">
            <a:avLst/>
          </a:prstGeom>
          <a:noFill/>
          <a:ln w="50800" cap="flat" cmpd="sng">
            <a:solidFill>
              <a:srgbClr val="595959"/>
            </a:solidFill>
            <a:prstDash val="solid"/>
            <a:miter/>
            <a:headEnd type="none" w="med" len="med"/>
            <a:tailEnd type="none" w="med" len="med"/>
          </a:ln>
        </p:spPr>
        <p:txBody>
          <a:bodyPr lIns="91425" tIns="91425" rIns="91425" bIns="91425" anchor="t" anchorCtr="0"/>
          <a:lstStyle>
            <a:lvl1pPr marL="0" marR="0" lvl="0" indent="0" algn="ctr" rtl="0">
              <a:lnSpc>
                <a:spcPct val="90000"/>
              </a:lnSpc>
              <a:spcBef>
                <a:spcPts val="18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8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9pPr>
          </a:lstStyle>
          <a:p>
            <a:endParaRPr/>
          </a:p>
        </p:txBody>
      </p:sp>
      <p:sp>
        <p:nvSpPr>
          <p:cNvPr id="62" name="Shape 62"/>
          <p:cNvSpPr txBox="1">
            <a:spLocks noGrp="1"/>
          </p:cNvSpPr>
          <p:nvPr>
            <p:ph type="body" idx="1"/>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1065212"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6" name="Shape 66"/>
          <p:cNvSpPr txBox="1">
            <a:spLocks noGrp="1"/>
          </p:cNvSpPr>
          <p:nvPr>
            <p:ph type="body" idx="2"/>
          </p:nvPr>
        </p:nvSpPr>
        <p:spPr>
          <a:xfrm>
            <a:off x="5464598"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7" name="Shape 67"/>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12" name="Shape 12"/>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 name="Shape 14"/>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8" Type="http://schemas.openxmlformats.org/officeDocument/2006/relationships/hyperlink" Target="https://techmaster.vn/posts/34075/tai-sao-ban-nen-hoc-nodejs" TargetMode="External"/><Relationship Id="rId3" Type="http://schemas.openxmlformats.org/officeDocument/2006/relationships/hyperlink" Target="https://heroku.com" TargetMode="External"/><Relationship Id="rId7" Type="http://schemas.openxmlformats.org/officeDocument/2006/relationships/hyperlink" Target="https://viblo.asia/nguyen.the.linh/posts/DZrGNQjMvVB"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hyperlink" Target="http://thayphet.net" TargetMode="External"/><Relationship Id="rId5" Type="http://schemas.openxmlformats.org/officeDocument/2006/relationships/hyperlink" Target="https://cleardb.com" TargetMode="External"/><Relationship Id="rId4" Type="http://schemas.openxmlformats.org/officeDocument/2006/relationships/hyperlink" Target="https://nodejs.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065201" y="889000"/>
            <a:ext cx="7736100" cy="2514600"/>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rgbClr val="0082B3"/>
              </a:buClr>
              <a:buSzPct val="25000"/>
              <a:buFont typeface="Source Sans Pro"/>
              <a:buNone/>
            </a:pPr>
            <a:r>
              <a:rPr lang="en-US" sz="5400" i="0" u="none" strike="noStrike" cap="none">
                <a:solidFill>
                  <a:srgbClr val="0082B3"/>
                </a:solidFill>
                <a:latin typeface="Arial"/>
                <a:ea typeface="Arial"/>
                <a:cs typeface="Arial"/>
                <a:sym typeface="Arial"/>
              </a:rPr>
              <a:t>Công nghệ phần mềm</a:t>
            </a:r>
          </a:p>
        </p:txBody>
      </p:sp>
      <p:sp>
        <p:nvSpPr>
          <p:cNvPr id="87" name="Shape 87"/>
          <p:cNvSpPr txBox="1">
            <a:spLocks noGrp="1"/>
          </p:cNvSpPr>
          <p:nvPr>
            <p:ph type="subTitle" idx="1"/>
          </p:nvPr>
        </p:nvSpPr>
        <p:spPr>
          <a:xfrm>
            <a:off x="1316298" y="3059350"/>
            <a:ext cx="6324600" cy="1397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r>
              <a:rPr lang="en-US" dirty="0" err="1">
                <a:latin typeface="Arial"/>
                <a:ea typeface="Arial"/>
                <a:cs typeface="Arial"/>
                <a:sym typeface="Arial"/>
              </a:rPr>
              <a:t>Đề</a:t>
            </a:r>
            <a:r>
              <a:rPr lang="en-US" dirty="0">
                <a:latin typeface="Arial"/>
                <a:ea typeface="Arial"/>
                <a:cs typeface="Arial"/>
                <a:sym typeface="Arial"/>
              </a:rPr>
              <a:t> </a:t>
            </a:r>
            <a:r>
              <a:rPr lang="en-US" dirty="0" err="1">
                <a:latin typeface="Arial"/>
                <a:ea typeface="Arial"/>
                <a:cs typeface="Arial"/>
                <a:sym typeface="Arial"/>
              </a:rPr>
              <a:t>tài</a:t>
            </a:r>
            <a:r>
              <a:rPr lang="en-US" dirty="0">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Giới</a:t>
            </a:r>
            <a:r>
              <a:rPr lang="en-US" sz="2400" b="1" i="0" u="none" strike="noStrike" cap="none" dirty="0">
                <a:solidFill>
                  <a:srgbClr val="595959"/>
                </a:solidFill>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thiệu</a:t>
            </a:r>
            <a:r>
              <a:rPr lang="en-US" sz="2400" b="1" i="0" u="none" strike="noStrike" cap="none" dirty="0">
                <a:solidFill>
                  <a:srgbClr val="595959"/>
                </a:solidFill>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về</a:t>
            </a:r>
            <a:r>
              <a:rPr lang="en-US" sz="2400" b="1" i="0" u="none" strike="noStrike" cap="none" dirty="0">
                <a:solidFill>
                  <a:srgbClr val="595959"/>
                </a:solidFill>
                <a:latin typeface="Arial"/>
                <a:ea typeface="Arial"/>
                <a:cs typeface="Arial"/>
                <a:sym typeface="Arial"/>
              </a:rPr>
              <a:t> Node.js</a:t>
            </a:r>
          </a:p>
        </p:txBody>
      </p:sp>
      <p:pic>
        <p:nvPicPr>
          <p:cNvPr id="88" name="Shape 88"/>
          <p:cNvPicPr preferRelativeResize="0"/>
          <p:nvPr/>
        </p:nvPicPr>
        <p:blipFill rotWithShape="1">
          <a:blip r:embed="rId3">
            <a:alphaModFix/>
          </a:blip>
          <a:srcRect/>
          <a:stretch/>
        </p:blipFill>
        <p:spPr>
          <a:xfrm>
            <a:off x="608012" y="304800"/>
            <a:ext cx="2828036" cy="685799"/>
          </a:xfrm>
          <a:prstGeom prst="rect">
            <a:avLst/>
          </a:prstGeom>
          <a:noFill/>
          <a:ln>
            <a:noFill/>
          </a:ln>
        </p:spPr>
      </p:pic>
      <p:sp>
        <p:nvSpPr>
          <p:cNvPr id="89" name="Shape 89"/>
          <p:cNvSpPr txBox="1"/>
          <p:nvPr/>
        </p:nvSpPr>
        <p:spPr>
          <a:xfrm>
            <a:off x="1316300" y="3905350"/>
            <a:ext cx="6324600" cy="25146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595959"/>
              </a:buClr>
              <a:buSzPct val="25000"/>
              <a:buFont typeface="Arial"/>
              <a:buNone/>
            </a:pPr>
            <a:r>
              <a:rPr lang="en-US" sz="2220" i="0" u="none" strike="noStrike" cap="none" dirty="0">
                <a:solidFill>
                  <a:srgbClr val="595959"/>
                </a:solidFill>
              </a:rPr>
              <a:t>SVTH: 	Lê </a:t>
            </a:r>
            <a:r>
              <a:rPr lang="en-US" sz="2220" i="0" u="none" strike="noStrike" cap="none" dirty="0" err="1">
                <a:solidFill>
                  <a:srgbClr val="595959"/>
                </a:solidFill>
              </a:rPr>
              <a:t>Quốc</a:t>
            </a:r>
            <a:r>
              <a:rPr lang="en-US" sz="2220" i="0" u="none" strike="noStrike" cap="none" dirty="0">
                <a:solidFill>
                  <a:srgbClr val="595959"/>
                </a:solidFill>
              </a:rPr>
              <a:t> Nam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Đoàn</a:t>
            </a:r>
            <a:r>
              <a:rPr lang="en-US" sz="2220" i="0" u="none" strike="noStrike" cap="none" dirty="0">
                <a:solidFill>
                  <a:srgbClr val="595959"/>
                </a:solidFill>
              </a:rPr>
              <a:t> </a:t>
            </a:r>
            <a:r>
              <a:rPr lang="en-US" sz="2220" i="0" u="none" strike="noStrike" cap="none" dirty="0" err="1">
                <a:solidFill>
                  <a:srgbClr val="595959"/>
                </a:solidFill>
              </a:rPr>
              <a:t>Văn</a:t>
            </a:r>
            <a:r>
              <a:rPr lang="en-US" sz="2220" i="0" u="none" strike="noStrike" cap="none" dirty="0">
                <a:solidFill>
                  <a:srgbClr val="595959"/>
                </a:solidFill>
              </a:rPr>
              <a:t> Lam </a:t>
            </a:r>
            <a:r>
              <a:rPr lang="en-US" sz="2220" i="0" u="none" strike="noStrike" cap="none" dirty="0" err="1">
                <a:solidFill>
                  <a:srgbClr val="595959"/>
                </a:solidFill>
              </a:rPr>
              <a:t>Sơn</a:t>
            </a:r>
            <a:r>
              <a:rPr lang="en-US" sz="2220" i="0" u="none" strike="noStrike" cap="none" dirty="0">
                <a:solidFill>
                  <a:srgbClr val="595959"/>
                </a:solidFill>
              </a:rPr>
              <a:t>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Trần</a:t>
            </a:r>
            <a:r>
              <a:rPr lang="en-US" sz="2220" i="0" u="none" strike="noStrike" cap="none" dirty="0">
                <a:solidFill>
                  <a:srgbClr val="595959"/>
                </a:solidFill>
              </a:rPr>
              <a:t> Minh </a:t>
            </a:r>
            <a:r>
              <a:rPr lang="en-US" sz="2220" i="0" u="none" strike="noStrike" cap="none" dirty="0" err="1">
                <a:solidFill>
                  <a:srgbClr val="595959"/>
                </a:solidFill>
              </a:rPr>
              <a:t>Đức</a:t>
            </a:r>
            <a:r>
              <a:rPr lang="en-US" sz="2220" i="0" u="none" strike="noStrike" cap="none" dirty="0">
                <a:solidFill>
                  <a:srgbClr val="595959"/>
                </a:solidFill>
              </a:rPr>
              <a:t>		</a:t>
            </a:r>
          </a:p>
          <a:p>
            <a:pPr marL="45720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Nguyễn</a:t>
            </a:r>
            <a:r>
              <a:rPr lang="en-US" sz="2220" i="0" u="none" strike="noStrike" cap="none" dirty="0">
                <a:solidFill>
                  <a:srgbClr val="595959"/>
                </a:solidFill>
              </a:rPr>
              <a:t> </a:t>
            </a:r>
            <a:r>
              <a:rPr lang="en-US" sz="2220" i="0" u="none" strike="noStrike" cap="none" dirty="0" err="1">
                <a:solidFill>
                  <a:srgbClr val="595959"/>
                </a:solidFill>
              </a:rPr>
              <a:t>Hoàng</a:t>
            </a:r>
            <a:r>
              <a:rPr lang="en-US" sz="2220" i="0" u="none" strike="noStrike" cap="none" dirty="0">
                <a:solidFill>
                  <a:srgbClr val="595959"/>
                </a:solidFill>
              </a:rPr>
              <a:t> </a:t>
            </a:r>
            <a:r>
              <a:rPr lang="en-US" sz="2220" i="0" u="none" strike="noStrike" cap="none" dirty="0" err="1">
                <a:solidFill>
                  <a:srgbClr val="595959"/>
                </a:solidFill>
              </a:rPr>
              <a:t>Ân</a:t>
            </a:r>
            <a:r>
              <a:rPr lang="en-US" sz="2220" i="0" u="none" strike="noStrike" cap="none" dirty="0">
                <a:solidFill>
                  <a:srgbClr val="595959"/>
                </a:solidFill>
              </a:rPr>
              <a:t>	</a:t>
            </a:r>
          </a:p>
          <a:p>
            <a:pPr marL="0" marR="0" lvl="0" indent="0" algn="l" rtl="0">
              <a:lnSpc>
                <a:spcPct val="80000"/>
              </a:lnSpc>
              <a:spcBef>
                <a:spcPts val="600"/>
              </a:spcBef>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Đặng</a:t>
            </a:r>
            <a:r>
              <a:rPr lang="en-US" sz="2220" i="0" u="none" strike="noStrike" cap="none" dirty="0">
                <a:solidFill>
                  <a:srgbClr val="595959"/>
                </a:solidFill>
              </a:rPr>
              <a:t> </a:t>
            </a:r>
            <a:r>
              <a:rPr lang="en-US" sz="2220" i="0" u="none" strike="noStrike" cap="none" dirty="0" err="1">
                <a:solidFill>
                  <a:srgbClr val="595959"/>
                </a:solidFill>
              </a:rPr>
              <a:t>Đình</a:t>
            </a:r>
            <a:r>
              <a:rPr lang="en-US" sz="2220" i="0" u="none" strike="noStrike" cap="none" dirty="0">
                <a:solidFill>
                  <a:srgbClr val="595959"/>
                </a:solidFill>
              </a:rPr>
              <a:t> </a:t>
            </a:r>
            <a:r>
              <a:rPr lang="en-US" sz="2220" i="0" u="none" strike="noStrike" cap="none" dirty="0" err="1">
                <a:solidFill>
                  <a:srgbClr val="595959"/>
                </a:solidFill>
              </a:rPr>
              <a:t>Trí</a:t>
            </a:r>
            <a:r>
              <a:rPr lang="en-US" sz="2220" i="0" u="none" strike="noStrike" cap="none" dirty="0">
                <a:solidFill>
                  <a:srgbClr val="595959"/>
                </a:solidFill>
              </a:rPr>
              <a:t>	</a:t>
            </a:r>
            <a:r>
              <a:rPr lang="en-US" sz="2220" b="0" i="0" u="none" strike="noStrike" cap="none" dirty="0">
                <a:solidFill>
                  <a:srgbClr val="595959"/>
                </a:solidFill>
                <a:latin typeface="Source Sans Pro"/>
                <a:ea typeface="Source Sans Pro"/>
                <a:cs typeface="Source Sans Pro"/>
                <a:sym typeface="Source Sans Pro"/>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42" name="Shape 14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43" name="Shape 143"/>
          <p:cNvPicPr preferRelativeResize="0"/>
          <p:nvPr/>
        </p:nvPicPr>
        <p:blipFill>
          <a:blip r:embed="rId3">
            <a:alphaModFix/>
          </a:blip>
          <a:stretch>
            <a:fillRect/>
          </a:stretch>
        </p:blipFill>
        <p:spPr>
          <a:xfrm>
            <a:off x="872075" y="1797599"/>
            <a:ext cx="7204274" cy="4253399"/>
          </a:xfrm>
          <a:prstGeom prst="rect">
            <a:avLst/>
          </a:prstGeom>
          <a:noFill/>
          <a:ln>
            <a:noFill/>
          </a:ln>
        </p:spPr>
      </p:pic>
      <p:pic>
        <p:nvPicPr>
          <p:cNvPr id="144" name="Shape 144"/>
          <p:cNvPicPr preferRelativeResize="0"/>
          <p:nvPr/>
        </p:nvPicPr>
        <p:blipFill>
          <a:blip r:embed="rId4">
            <a:alphaModFix/>
          </a:blip>
          <a:stretch>
            <a:fillRect/>
          </a:stretch>
        </p:blipFill>
        <p:spPr>
          <a:xfrm>
            <a:off x="3349875" y="1600200"/>
            <a:ext cx="8176025" cy="4827125"/>
          </a:xfrm>
          <a:prstGeom prst="rect">
            <a:avLst/>
          </a:prstGeom>
          <a:noFill/>
          <a:ln>
            <a:noFill/>
          </a:ln>
        </p:spPr>
      </p:pic>
      <p:sp>
        <p:nvSpPr>
          <p:cNvPr id="145" name="Shape 145"/>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51" name="Shape 151"/>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0" marR="0" lvl="0" indent="0" rtl="0">
              <a:lnSpc>
                <a:spcPct val="90000"/>
              </a:lnSpc>
              <a:spcBef>
                <a:spcPts val="0"/>
              </a:spcBef>
              <a:buNone/>
            </a:pPr>
            <a:r>
              <a:rPr lang="en-US" sz="2400" b="1">
                <a:solidFill>
                  <a:srgbClr val="980000"/>
                </a:solidFill>
              </a:rPr>
              <a:t>Đối tượng ‘global’ và ‘process’ hoạt động trong môi trường Node nhưng không hoạt động trong Chrome browser.</a:t>
            </a:r>
          </a:p>
          <a:p>
            <a:pPr marL="0" marR="0" lvl="0" indent="0" rtl="0">
              <a:lnSpc>
                <a:spcPct val="90000"/>
              </a:lnSpc>
              <a:spcBef>
                <a:spcPts val="0"/>
              </a:spcBef>
              <a:buNone/>
            </a:pPr>
            <a:endParaRPr sz="2400" b="1">
              <a:solidFill>
                <a:srgbClr val="980000"/>
              </a:solidFill>
            </a:endParaRPr>
          </a:p>
        </p:txBody>
      </p:sp>
      <p:pic>
        <p:nvPicPr>
          <p:cNvPr id="152" name="Shape 152"/>
          <p:cNvPicPr preferRelativeResize="0"/>
          <p:nvPr/>
        </p:nvPicPr>
        <p:blipFill>
          <a:blip r:embed="rId3">
            <a:alphaModFix/>
          </a:blip>
          <a:stretch>
            <a:fillRect/>
          </a:stretch>
        </p:blipFill>
        <p:spPr>
          <a:xfrm>
            <a:off x="2310375" y="2792301"/>
            <a:ext cx="5807249" cy="3448525"/>
          </a:xfrm>
          <a:prstGeom prst="rect">
            <a:avLst/>
          </a:prstGeom>
          <a:noFill/>
          <a:ln>
            <a:noFill/>
          </a:ln>
        </p:spPr>
      </p:pic>
      <p:sp>
        <p:nvSpPr>
          <p:cNvPr id="153" name="Shape 153"/>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a:spcBef>
                <a:spcPts val="0"/>
              </a:spcBef>
              <a:buClr>
                <a:schemeClr val="dk1"/>
              </a:buClr>
              <a:buSzPct val="30555"/>
              <a:buFont typeface="Arial"/>
              <a:buNone/>
            </a:pPr>
            <a:r>
              <a:rPr lang="en-US"/>
              <a:t>3.Basic Web Server using http module</a:t>
            </a:r>
          </a:p>
        </p:txBody>
      </p:sp>
      <p:sp>
        <p:nvSpPr>
          <p:cNvPr id="213" name="Shape 213"/>
          <p:cNvSpPr txBox="1">
            <a:spLocks noGrp="1"/>
          </p:cNvSpPr>
          <p:nvPr>
            <p:ph type="body" idx="1"/>
          </p:nvPr>
        </p:nvSpPr>
        <p:spPr>
          <a:xfrm>
            <a:off x="725725" y="1828800"/>
            <a:ext cx="7529400" cy="4191000"/>
          </a:xfrm>
          <a:prstGeom prst="rect">
            <a:avLst/>
          </a:prstGeom>
        </p:spPr>
        <p:txBody>
          <a:bodyPr lIns="91425" tIns="91425" rIns="91425" bIns="91425" anchor="t" anchorCtr="0">
            <a:noAutofit/>
          </a:bodyPr>
          <a:lstStyle/>
          <a:p>
            <a:pPr lvl="0">
              <a:spcBef>
                <a:spcPts val="0"/>
              </a:spcBef>
              <a:buNone/>
            </a:pPr>
            <a:r>
              <a:rPr lang="en-US" sz="2400" dirty="0" err="1"/>
              <a:t>Giao</a:t>
            </a:r>
            <a:r>
              <a:rPr lang="en-US" sz="2400" dirty="0"/>
              <a:t> </a:t>
            </a:r>
            <a:r>
              <a:rPr lang="en-US" sz="2400" dirty="0" err="1"/>
              <a:t>thức</a:t>
            </a:r>
            <a:r>
              <a:rPr lang="en-US" sz="2400" dirty="0"/>
              <a:t> Http </a:t>
            </a:r>
            <a:r>
              <a:rPr lang="en-US" sz="2400" dirty="0" err="1"/>
              <a:t>là</a:t>
            </a:r>
            <a:r>
              <a:rPr lang="en-US" sz="2400" dirty="0"/>
              <a:t> </a:t>
            </a:r>
            <a:r>
              <a:rPr lang="en-US" sz="2400" dirty="0" err="1"/>
              <a:t>gì</a:t>
            </a:r>
            <a:r>
              <a:rPr lang="en-US" sz="2400" dirty="0"/>
              <a:t>?</a:t>
            </a:r>
          </a:p>
          <a:p>
            <a:pPr marL="457200" lvl="0" indent="-381000" rtl="0">
              <a:lnSpc>
                <a:spcPct val="115000"/>
              </a:lnSpc>
              <a:spcBef>
                <a:spcPts val="600"/>
              </a:spcBef>
              <a:buSzPct val="100000"/>
            </a:pPr>
            <a:r>
              <a:rPr lang="en-US" sz="2400" dirty="0" err="1"/>
              <a:t>Giao</a:t>
            </a:r>
            <a:r>
              <a:rPr lang="en-US" sz="2400" dirty="0"/>
              <a:t> </a:t>
            </a:r>
            <a:r>
              <a:rPr lang="en-US" sz="2400" dirty="0" err="1"/>
              <a:t>thức</a:t>
            </a:r>
            <a:r>
              <a:rPr lang="en-US" sz="2400" dirty="0"/>
              <a:t> Client/Server </a:t>
            </a:r>
            <a:r>
              <a:rPr lang="en-US" sz="2400" dirty="0" err="1"/>
              <a:t>trong</a:t>
            </a:r>
            <a:r>
              <a:rPr lang="en-US" sz="2400" dirty="0"/>
              <a:t> World Wide Web.</a:t>
            </a:r>
          </a:p>
          <a:p>
            <a:pPr marL="457200" lvl="0" indent="-381000" rtl="0">
              <a:lnSpc>
                <a:spcPct val="115000"/>
              </a:lnSpc>
              <a:spcBef>
                <a:spcPts val="600"/>
              </a:spcBef>
              <a:buSzPct val="100000"/>
            </a:pPr>
            <a:r>
              <a:rPr lang="en-US" sz="2400" dirty="0" err="1"/>
              <a:t>Truyền</a:t>
            </a:r>
            <a:r>
              <a:rPr lang="en-US" sz="2400" dirty="0"/>
              <a:t> </a:t>
            </a:r>
            <a:r>
              <a:rPr lang="en-US" sz="2400" dirty="0" err="1"/>
              <a:t>tải</a:t>
            </a:r>
            <a:r>
              <a:rPr lang="en-US" sz="2400" dirty="0"/>
              <a:t> </a:t>
            </a:r>
            <a:r>
              <a:rPr lang="en-US" sz="2400" dirty="0" err="1"/>
              <a:t>nội</a:t>
            </a:r>
            <a:r>
              <a:rPr lang="en-US" sz="2400" dirty="0"/>
              <a:t> dung </a:t>
            </a:r>
            <a:r>
              <a:rPr lang="en-US" sz="2400" dirty="0" err="1"/>
              <a:t>trang</a:t>
            </a:r>
            <a:r>
              <a:rPr lang="en-US" sz="2400" dirty="0"/>
              <a:t> Web </a:t>
            </a:r>
            <a:r>
              <a:rPr lang="en-US" sz="2400" dirty="0" err="1"/>
              <a:t>từ</a:t>
            </a:r>
            <a:r>
              <a:rPr lang="en-US" sz="2400" dirty="0"/>
              <a:t> Web Server </a:t>
            </a:r>
            <a:r>
              <a:rPr lang="en-US" sz="2400" dirty="0" err="1"/>
              <a:t>đến</a:t>
            </a:r>
            <a:r>
              <a:rPr lang="en-US" sz="2400" dirty="0"/>
              <a:t> </a:t>
            </a:r>
            <a:r>
              <a:rPr lang="en-US" sz="2400" dirty="0" err="1"/>
              <a:t>trình</a:t>
            </a:r>
            <a:r>
              <a:rPr lang="en-US" sz="2400" dirty="0"/>
              <a:t> </a:t>
            </a:r>
            <a:r>
              <a:rPr lang="en-US" sz="2400" dirty="0" err="1"/>
              <a:t>duyệt</a:t>
            </a:r>
            <a:r>
              <a:rPr lang="en-US" sz="2400" dirty="0"/>
              <a:t> Web ở Client.</a:t>
            </a:r>
          </a:p>
          <a:p>
            <a:pPr marL="457200" lvl="0" indent="-381000" rtl="0">
              <a:lnSpc>
                <a:spcPct val="115000"/>
              </a:lnSpc>
              <a:spcBef>
                <a:spcPts val="600"/>
              </a:spcBef>
              <a:buSzPct val="100000"/>
            </a:pPr>
            <a:r>
              <a:rPr lang="en-US" sz="2400" dirty="0" err="1"/>
              <a:t>Cơ</a:t>
            </a:r>
            <a:r>
              <a:rPr lang="en-US" sz="2400" dirty="0"/>
              <a:t> </a:t>
            </a:r>
            <a:r>
              <a:rPr lang="en-US" sz="2400" dirty="0" err="1"/>
              <a:t>chế</a:t>
            </a:r>
            <a:r>
              <a:rPr lang="en-US" sz="2400" dirty="0"/>
              <a:t> </a:t>
            </a:r>
            <a:r>
              <a:rPr lang="en-US" sz="2400" dirty="0" err="1"/>
              <a:t>hoạt</a:t>
            </a:r>
            <a:r>
              <a:rPr lang="en-US" sz="2400" dirty="0"/>
              <a:t> </a:t>
            </a:r>
            <a:r>
              <a:rPr lang="en-US" sz="2400" dirty="0" err="1"/>
              <a:t>động</a:t>
            </a:r>
            <a:r>
              <a:rPr lang="en-US" sz="2400" dirty="0"/>
              <a:t> Request-Response</a:t>
            </a:r>
          </a:p>
          <a:p>
            <a:pPr marL="0" lvl="0" indent="0" rtl="0">
              <a:lnSpc>
                <a:spcPct val="150000"/>
              </a:lnSpc>
              <a:spcBef>
                <a:spcPts val="600"/>
              </a:spcBef>
              <a:buNone/>
            </a:pPr>
            <a:endParaRPr sz="2400" dirty="0">
              <a:solidFill>
                <a:srgbClr val="606C71"/>
              </a:solidFill>
            </a:endParaRPr>
          </a:p>
          <a:p>
            <a:pPr marL="0" lvl="0" indent="0" rtl="0">
              <a:spcBef>
                <a:spcPts val="600"/>
              </a:spcBef>
              <a:buNone/>
            </a:pPr>
            <a:endParaRPr sz="2400" dirty="0">
              <a:solidFill>
                <a:srgbClr val="606C71"/>
              </a:solidFill>
            </a:endParaRPr>
          </a:p>
        </p:txBody>
      </p:sp>
      <p:pic>
        <p:nvPicPr>
          <p:cNvPr id="215" name="Shape 215"/>
          <p:cNvPicPr preferRelativeResize="0"/>
          <p:nvPr/>
        </p:nvPicPr>
        <p:blipFill>
          <a:blip r:embed="rId3">
            <a:alphaModFix/>
          </a:blip>
          <a:stretch>
            <a:fillRect/>
          </a:stretch>
        </p:blipFill>
        <p:spPr>
          <a:xfrm>
            <a:off x="8401025" y="1828800"/>
            <a:ext cx="3236650" cy="2427500"/>
          </a:xfrm>
          <a:prstGeom prst="rect">
            <a:avLst/>
          </a:prstGeom>
          <a:noFill/>
          <a:ln>
            <a:noFill/>
          </a:ln>
        </p:spPr>
      </p:pic>
      <p:sp>
        <p:nvSpPr>
          <p:cNvPr id="216" name="Shape 216"/>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23" name="Shape 223"/>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3200"/>
              <a:t>Http module trong Node.js</a:t>
            </a:r>
          </a:p>
          <a:p>
            <a:pPr marL="457200" lvl="0" indent="-381000" rtl="0">
              <a:lnSpc>
                <a:spcPct val="115000"/>
              </a:lnSpc>
              <a:spcBef>
                <a:spcPts val="600"/>
              </a:spcBef>
              <a:buSzPct val="100000"/>
            </a:pPr>
            <a:r>
              <a:rPr lang="en-US" sz="2400"/>
              <a:t>Module tích hợp sẵn của Node.js</a:t>
            </a:r>
          </a:p>
          <a:p>
            <a:pPr marL="457200" lvl="0" indent="-381000" rtl="0">
              <a:lnSpc>
                <a:spcPct val="115000"/>
              </a:lnSpc>
              <a:spcBef>
                <a:spcPts val="600"/>
              </a:spcBef>
              <a:buSzPct val="100000"/>
            </a:pPr>
            <a:r>
              <a:rPr lang="en-US" sz="2400"/>
              <a:t>Khởi tạo cổng kết nối http server (callback function)</a:t>
            </a:r>
          </a:p>
          <a:p>
            <a:pPr marL="0" lvl="0" indent="0" rtl="0">
              <a:lnSpc>
                <a:spcPct val="150000"/>
              </a:lnSpc>
              <a:spcBef>
                <a:spcPts val="600"/>
              </a:spcBef>
              <a:buNone/>
            </a:pPr>
            <a:endParaRPr sz="2400"/>
          </a:p>
          <a:p>
            <a:pPr marL="0" lvl="0" indent="0" rtl="0">
              <a:spcBef>
                <a:spcPts val="600"/>
              </a:spcBef>
              <a:buNone/>
            </a:pPr>
            <a:endParaRPr sz="2400"/>
          </a:p>
        </p:txBody>
      </p:sp>
      <p:sp>
        <p:nvSpPr>
          <p:cNvPr id="224" name="Shape 224"/>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13</a:t>
            </a:fld>
            <a:endParaRPr lang="en-US"/>
          </a:p>
        </p:txBody>
      </p:sp>
      <p:pic>
        <p:nvPicPr>
          <p:cNvPr id="225" name="Shape 225" descr="http.jpg"/>
          <p:cNvPicPr preferRelativeResize="0"/>
          <p:nvPr/>
        </p:nvPicPr>
        <p:blipFill>
          <a:blip r:embed="rId3">
            <a:alphaModFix/>
          </a:blip>
          <a:stretch>
            <a:fillRect/>
          </a:stretch>
        </p:blipFill>
        <p:spPr>
          <a:xfrm>
            <a:off x="2551087" y="3657800"/>
            <a:ext cx="5715000" cy="2476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32" name="Shape 232"/>
          <p:cNvSpPr txBox="1">
            <a:spLocks noGrp="1"/>
          </p:cNvSpPr>
          <p:nvPr>
            <p:ph type="body" idx="1"/>
          </p:nvPr>
        </p:nvSpPr>
        <p:spPr>
          <a:xfrm>
            <a:off x="1065212"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Các câu lệnh hay dùng</a:t>
            </a:r>
          </a:p>
          <a:p>
            <a:pPr marL="457200" lvl="0" indent="-381000" rtl="0">
              <a:lnSpc>
                <a:spcPct val="150000"/>
              </a:lnSpc>
              <a:spcBef>
                <a:spcPts val="600"/>
              </a:spcBef>
              <a:buSzPct val="100000"/>
            </a:pPr>
            <a:r>
              <a:rPr lang="en-US" sz="2400" b="1"/>
              <a:t>writeHead()</a:t>
            </a:r>
            <a:r>
              <a:rPr lang="en-US" sz="2400"/>
              <a:t>:Thiết lập kiểu dữ liệu server muốn trả về</a:t>
            </a:r>
          </a:p>
          <a:p>
            <a:pPr marL="457200" lvl="0" indent="-381000" rtl="0">
              <a:lnSpc>
                <a:spcPct val="150000"/>
              </a:lnSpc>
              <a:spcBef>
                <a:spcPts val="600"/>
              </a:spcBef>
              <a:buSzPct val="100000"/>
            </a:pPr>
            <a:r>
              <a:rPr lang="en-US" sz="2400" b="1"/>
              <a:t>write()</a:t>
            </a:r>
            <a:r>
              <a:rPr lang="en-US" sz="2400"/>
              <a:t>: nội dung server trả về trình duyệt (văn bản hoặc                 code html)</a:t>
            </a:r>
          </a:p>
          <a:p>
            <a:pPr marL="457200" lvl="0" indent="-381000" rtl="0">
              <a:spcBef>
                <a:spcPts val="600"/>
              </a:spcBef>
              <a:buSzPct val="100000"/>
            </a:pPr>
            <a:r>
              <a:rPr lang="en-US" sz="2400" b="1"/>
              <a:t>url </a:t>
            </a:r>
            <a:r>
              <a:rPr lang="en-US" sz="2400"/>
              <a:t>: chứa paramter trong url tại client gửi lên server</a:t>
            </a:r>
          </a:p>
        </p:txBody>
      </p:sp>
      <p:sp>
        <p:nvSpPr>
          <p:cNvPr id="233" name="Shape 233"/>
          <p:cNvSpPr txBox="1">
            <a:spLocks noGrp="1"/>
          </p:cNvSpPr>
          <p:nvPr>
            <p:ph type="sldNum" idx="12"/>
          </p:nvPr>
        </p:nvSpPr>
        <p:spPr>
          <a:xfrm>
            <a:off x="11096978" y="260350"/>
            <a:ext cx="540772"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0" name="Shape 240"/>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Tạo file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41" name="Shape 241"/>
          <p:cNvSpPr txBox="1">
            <a:spLocks noGrp="1"/>
          </p:cNvSpPr>
          <p:nvPr>
            <p:ph type="sldNum" idx="12"/>
          </p:nvPr>
        </p:nvSpPr>
        <p:spPr>
          <a:xfrm>
            <a:off x="11119556" y="260350"/>
            <a:ext cx="518194"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pic>
        <p:nvPicPr>
          <p:cNvPr id="242" name="Shape 242"/>
          <p:cNvPicPr preferRelativeResize="0"/>
          <p:nvPr/>
        </p:nvPicPr>
        <p:blipFill>
          <a:blip r:embed="rId3">
            <a:alphaModFix/>
          </a:blip>
          <a:stretch>
            <a:fillRect/>
          </a:stretch>
        </p:blipFill>
        <p:spPr>
          <a:xfrm>
            <a:off x="1159138" y="2633650"/>
            <a:ext cx="8686799" cy="32821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9" name="Shape 249"/>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50" name="Shape 250"/>
          <p:cNvSpPr txBox="1">
            <a:spLocks noGrp="1"/>
          </p:cNvSpPr>
          <p:nvPr>
            <p:ph type="sldNum" idx="12"/>
          </p:nvPr>
        </p:nvSpPr>
        <p:spPr>
          <a:xfrm>
            <a:off x="11142132" y="260350"/>
            <a:ext cx="495617"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pic>
        <p:nvPicPr>
          <p:cNvPr id="251" name="Shape 251"/>
          <p:cNvPicPr preferRelativeResize="0"/>
          <p:nvPr/>
        </p:nvPicPr>
        <p:blipFill>
          <a:blip r:embed="rId3">
            <a:alphaModFix/>
          </a:blip>
          <a:stretch>
            <a:fillRect/>
          </a:stretch>
        </p:blipFill>
        <p:spPr>
          <a:xfrm>
            <a:off x="1311275" y="2891041"/>
            <a:ext cx="8686800" cy="28215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58" name="Shape 258"/>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600"/>
              </a:spcBef>
              <a:buNone/>
            </a:pPr>
            <a:r>
              <a:rPr lang="en-US" sz="2400"/>
              <a:t>Kết quả:</a:t>
            </a:r>
          </a:p>
        </p:txBody>
      </p:sp>
      <p:sp>
        <p:nvSpPr>
          <p:cNvPr id="259" name="Shape 259"/>
          <p:cNvSpPr txBox="1">
            <a:spLocks noGrp="1"/>
          </p:cNvSpPr>
          <p:nvPr>
            <p:ph type="sldNum" idx="12"/>
          </p:nvPr>
        </p:nvSpPr>
        <p:spPr>
          <a:xfrm>
            <a:off x="11108266" y="260350"/>
            <a:ext cx="529483"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17</a:t>
            </a:fld>
            <a:endParaRPr lang="en-US" dirty="0"/>
          </a:p>
        </p:txBody>
      </p:sp>
      <p:pic>
        <p:nvPicPr>
          <p:cNvPr id="260" name="Shape 260"/>
          <p:cNvPicPr preferRelativeResize="0"/>
          <p:nvPr/>
        </p:nvPicPr>
        <p:blipFill>
          <a:blip r:embed="rId3">
            <a:alphaModFix/>
          </a:blip>
          <a:stretch>
            <a:fillRect/>
          </a:stretch>
        </p:blipFill>
        <p:spPr>
          <a:xfrm>
            <a:off x="1518775" y="2576998"/>
            <a:ext cx="7552649" cy="37086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66" name="Shape 26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18</a:t>
            </a:fld>
            <a:endParaRPr lang="en-US" dirty="0"/>
          </a:p>
        </p:txBody>
      </p:sp>
      <p:sp>
        <p:nvSpPr>
          <p:cNvPr id="267" name="Shape 267"/>
          <p:cNvSpPr txBox="1">
            <a:spLocks noGrp="1"/>
          </p:cNvSpPr>
          <p:nvPr>
            <p:ph type="body" idx="1"/>
          </p:nvPr>
        </p:nvSpPr>
        <p:spPr>
          <a:xfrm>
            <a:off x="1065199" y="1828800"/>
            <a:ext cx="7914300" cy="4191000"/>
          </a:xfrm>
          <a:prstGeom prst="rect">
            <a:avLst/>
          </a:prstGeom>
        </p:spPr>
        <p:txBody>
          <a:bodyPr lIns="91425" tIns="91425" rIns="91425" bIns="91425" anchor="t" anchorCtr="0">
            <a:noAutofit/>
          </a:bodyPr>
          <a:lstStyle/>
          <a:p>
            <a:pPr marL="0" lvl="0" indent="0" rtl="0">
              <a:spcBef>
                <a:spcPts val="0"/>
              </a:spcBef>
              <a:buNone/>
            </a:pPr>
            <a:r>
              <a:rPr lang="en-US" sz="2400">
                <a:highlight>
                  <a:srgbClr val="FFFFFF"/>
                </a:highlight>
              </a:rPr>
              <a:t>Express là một framework dùng để xây dựng các ứng dụng web, cung cấp một lượng lớn của tính năng mạnh mẽ để phát triển các ứng dụng web và mobile. </a:t>
            </a:r>
          </a:p>
          <a:p>
            <a:pPr marL="0" lvl="0" indent="0" rtl="0">
              <a:spcBef>
                <a:spcPts val="0"/>
              </a:spcBef>
              <a:buNone/>
            </a:pPr>
            <a:endParaRPr sz="2400">
              <a:highlight>
                <a:srgbClr val="FFFFFF"/>
              </a:highlight>
            </a:endParaRPr>
          </a:p>
          <a:p>
            <a:pPr marL="0" lvl="0" indent="0" rtl="0">
              <a:spcBef>
                <a:spcPts val="0"/>
              </a:spcBef>
              <a:buNone/>
            </a:pPr>
            <a:r>
              <a:rPr lang="en-US" sz="2400">
                <a:highlight>
                  <a:srgbClr val="FFFFFF"/>
                </a:highlight>
              </a:rPr>
              <a:t>Nó rất dễ dàng để phát triển các ứng dụng nhanh dựa trên Node.js cho các ứng dụng Web.</a:t>
            </a:r>
          </a:p>
          <a:p>
            <a:pPr lvl="0">
              <a:spcBef>
                <a:spcPts val="0"/>
              </a:spcBef>
              <a:buNone/>
            </a:pPr>
            <a:endParaRPr sz="2400"/>
          </a:p>
        </p:txBody>
      </p:sp>
    </p:spTree>
    <p:extLst>
      <p:ext uri="{BB962C8B-B14F-4D97-AF65-F5344CB8AC3E}">
        <p14:creationId xmlns:p14="http://schemas.microsoft.com/office/powerpoint/2010/main" val="103996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73" name="Shape 27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19</a:t>
            </a:fld>
            <a:endParaRPr lang="en-US" dirty="0"/>
          </a:p>
        </p:txBody>
      </p:sp>
      <p:sp>
        <p:nvSpPr>
          <p:cNvPr id="274" name="Shape 274"/>
          <p:cNvSpPr txBox="1">
            <a:spLocks noGrp="1"/>
          </p:cNvSpPr>
          <p:nvPr>
            <p:ph type="body" idx="1"/>
          </p:nvPr>
        </p:nvSpPr>
        <p:spPr>
          <a:xfrm>
            <a:off x="1065199" y="1828800"/>
            <a:ext cx="9201000" cy="4191000"/>
          </a:xfrm>
          <a:prstGeom prst="rect">
            <a:avLst/>
          </a:prstGeom>
        </p:spPr>
        <p:txBody>
          <a:bodyPr lIns="91425" tIns="91425" rIns="91425" bIns="91425" anchor="t" anchorCtr="0">
            <a:noAutofit/>
          </a:bodyPr>
          <a:lstStyle/>
          <a:p>
            <a:pPr marL="0" lvl="0" indent="0" rtl="0">
              <a:spcBef>
                <a:spcPts val="0"/>
              </a:spcBef>
              <a:buNone/>
            </a:pPr>
            <a:r>
              <a:rPr lang="en-US" sz="2400"/>
              <a:t>Các tính năng cơ bản:</a:t>
            </a:r>
          </a:p>
          <a:p>
            <a:pPr marL="457200" lvl="0" indent="-381000" rtl="0">
              <a:spcBef>
                <a:spcPts val="0"/>
              </a:spcBef>
              <a:buSzPct val="100000"/>
            </a:pPr>
            <a:r>
              <a:rPr lang="en-US" sz="2400"/>
              <a:t>Tạo các lớp trung gian để trả về các HTTP request.</a:t>
            </a:r>
          </a:p>
          <a:p>
            <a:pPr marL="457200" lvl="0" indent="-381000" rtl="0">
              <a:spcBef>
                <a:spcPts val="0"/>
              </a:spcBef>
              <a:buSzPct val="100000"/>
            </a:pPr>
            <a:r>
              <a:rPr lang="en-US" sz="2400"/>
              <a:t>Định nghĩ bảng routing.</a:t>
            </a:r>
          </a:p>
          <a:p>
            <a:pPr marL="457200" lvl="0" indent="-381000" rtl="0">
              <a:spcBef>
                <a:spcPts val="0"/>
              </a:spcBef>
              <a:buSzPct val="100000"/>
            </a:pPr>
            <a:r>
              <a:rPr lang="en-US" sz="2400"/>
              <a:t>Trả về các trang HTML dựa vào tham số.</a:t>
            </a:r>
          </a:p>
          <a:p>
            <a:pPr lvl="0" rtl="0">
              <a:spcBef>
                <a:spcPts val="0"/>
              </a:spcBef>
              <a:buNone/>
            </a:pPr>
            <a:endParaRPr sz="2400"/>
          </a:p>
        </p:txBody>
      </p:sp>
    </p:spTree>
    <p:extLst>
      <p:ext uri="{BB962C8B-B14F-4D97-AF65-F5344CB8AC3E}">
        <p14:creationId xmlns:p14="http://schemas.microsoft.com/office/powerpoint/2010/main" val="24905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065200" y="874425"/>
            <a:ext cx="8686800" cy="7059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Mục lục</a:t>
            </a:r>
          </a:p>
        </p:txBody>
      </p:sp>
      <p:sp>
        <p:nvSpPr>
          <p:cNvPr id="95" name="Shape 95"/>
          <p:cNvSpPr txBox="1">
            <a:spLocks noGrp="1"/>
          </p:cNvSpPr>
          <p:nvPr>
            <p:ph type="body" idx="1"/>
          </p:nvPr>
        </p:nvSpPr>
        <p:spPr>
          <a:xfrm>
            <a:off x="1065200" y="1781169"/>
            <a:ext cx="8686800" cy="903300"/>
          </a:xfrm>
          <a:prstGeom prst="rect">
            <a:avLst/>
          </a:prstGeom>
          <a:noFill/>
          <a:ln>
            <a:noFill/>
          </a:ln>
        </p:spPr>
        <p:txBody>
          <a:bodyPr lIns="91425" tIns="45700" rIns="91425" bIns="45700" anchor="t" anchorCtr="0">
            <a:noAutofit/>
          </a:bodyPr>
          <a:lstStyle/>
          <a:p>
            <a:pPr marL="274320" marR="0" lvl="0" indent="-287020" algn="l" rtl="0">
              <a:lnSpc>
                <a:spcPct val="90000"/>
              </a:lnSpc>
              <a:spcBef>
                <a:spcPts val="0"/>
              </a:spcBef>
              <a:spcAft>
                <a:spcPts val="0"/>
              </a:spcAft>
              <a:buClr>
                <a:srgbClr val="595959"/>
              </a:buClr>
              <a:buSzPct val="100000"/>
              <a:buFont typeface="Arial"/>
              <a:buAutoNum type="arabicPeriod"/>
            </a:pPr>
            <a:r>
              <a:rPr lang="en-US" sz="2400" b="1" i="0" u="none" strike="noStrike" cap="none" dirty="0">
                <a:solidFill>
                  <a:srgbClr val="595959"/>
                </a:solidFill>
              </a:rPr>
              <a:t>Node.js </a:t>
            </a:r>
            <a:r>
              <a:rPr lang="en-US" sz="2400" b="1" i="0" u="none" strike="noStrike" cap="none" dirty="0" err="1">
                <a:solidFill>
                  <a:srgbClr val="595959"/>
                </a:solidFill>
              </a:rPr>
              <a:t>là</a:t>
            </a:r>
            <a:r>
              <a:rPr lang="en-US" sz="2400" b="1" i="0" u="none" strike="noStrike" cap="none" dirty="0">
                <a:solidFill>
                  <a:srgbClr val="595959"/>
                </a:solidFill>
              </a:rPr>
              <a:t> </a:t>
            </a:r>
            <a:r>
              <a:rPr lang="en-US" sz="2400" b="1" i="0" u="none" strike="noStrike" cap="none" dirty="0" err="1">
                <a:solidFill>
                  <a:srgbClr val="595959"/>
                </a:solidFill>
              </a:rPr>
              <a:t>gì</a:t>
            </a:r>
            <a:r>
              <a:rPr lang="en-US" sz="2400" b="1" i="0" u="none" strike="noStrike" cap="none" dirty="0">
                <a:solidFill>
                  <a:srgbClr val="595959"/>
                </a:solidFill>
              </a:rPr>
              <a:t> </a:t>
            </a:r>
            <a:r>
              <a:rPr lang="en-US" sz="2400" b="1" i="0" u="none" strike="noStrike" cap="none" dirty="0" err="1">
                <a:solidFill>
                  <a:srgbClr val="595959"/>
                </a:solidFill>
              </a:rPr>
              <a:t>và</a:t>
            </a:r>
            <a:r>
              <a:rPr lang="en-US" sz="2400" b="1" i="0" u="none" strike="noStrike" cap="none" dirty="0">
                <a:solidFill>
                  <a:srgbClr val="595959"/>
                </a:solidFill>
              </a:rPr>
              <a:t> </a:t>
            </a:r>
            <a:r>
              <a:rPr lang="en-US" sz="2400" b="1" i="0" u="none" strike="noStrike" cap="none" dirty="0" err="1">
                <a:solidFill>
                  <a:srgbClr val="595959"/>
                </a:solidFill>
              </a:rPr>
              <a:t>cách</a:t>
            </a:r>
            <a:r>
              <a:rPr lang="en-US" sz="2400" b="1" i="0" u="none" strike="noStrike" cap="none" dirty="0">
                <a:solidFill>
                  <a:srgbClr val="595959"/>
                </a:solidFill>
              </a:rPr>
              <a:t> </a:t>
            </a:r>
            <a:r>
              <a:rPr lang="en-US" sz="2400" b="1" i="0" u="none" strike="noStrike" cap="none" dirty="0" err="1">
                <a:solidFill>
                  <a:srgbClr val="595959"/>
                </a:solidFill>
              </a:rPr>
              <a:t>cài</a:t>
            </a:r>
            <a:r>
              <a:rPr lang="en-US" sz="2400" b="1" i="0" u="none" strike="noStrike" cap="none" dirty="0">
                <a:solidFill>
                  <a:srgbClr val="595959"/>
                </a:solidFill>
              </a:rPr>
              <a:t> </a:t>
            </a:r>
            <a:r>
              <a:rPr lang="en-US" sz="2400" b="1" i="0" u="none" strike="noStrike" cap="none" dirty="0" err="1">
                <a:solidFill>
                  <a:srgbClr val="595959"/>
                </a:solidFill>
              </a:rPr>
              <a:t>đặt</a:t>
            </a:r>
            <a:endParaRPr lang="en-US" sz="2400" b="1" i="0" u="none" strike="noStrike" cap="none" dirty="0">
              <a:solidFill>
                <a:srgbClr val="595959"/>
              </a:solidFill>
            </a:endParaRP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Node.js Syntax</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Basic Web Server using the HTTP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Web Server using the Express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Connect MySQL with Node.js</a:t>
            </a:r>
          </a:p>
          <a:p>
            <a:pPr marL="274320" marR="0" lvl="0" indent="-287020" algn="l" rtl="0">
              <a:lnSpc>
                <a:spcPct val="90000"/>
              </a:lnSpc>
              <a:spcBef>
                <a:spcPts val="1800"/>
              </a:spcBef>
              <a:buClr>
                <a:srgbClr val="595959"/>
              </a:buClr>
              <a:buSzPct val="100000"/>
              <a:buFont typeface="Arial"/>
              <a:buAutoNum type="arabicPeriod"/>
            </a:pPr>
            <a:r>
              <a:rPr lang="en-US" sz="2400" b="1" i="0" u="none" strike="noStrike" cap="none" dirty="0">
                <a:solidFill>
                  <a:srgbClr val="595959"/>
                </a:solidFill>
              </a:rPr>
              <a:t>Deploy on Heroku </a:t>
            </a:r>
            <a:r>
              <a:rPr lang="en-US" sz="2400" b="1" i="0" u="none" strike="noStrike" cap="none" dirty="0" err="1">
                <a:solidFill>
                  <a:srgbClr val="595959"/>
                </a:solidFill>
              </a:rPr>
              <a:t>và</a:t>
            </a:r>
            <a:r>
              <a:rPr lang="en-US" sz="2400" b="1" i="0" u="none" strike="noStrike" cap="none" dirty="0">
                <a:solidFill>
                  <a:srgbClr val="595959"/>
                </a:solidFill>
              </a:rPr>
              <a:t> Demo</a:t>
            </a:r>
          </a:p>
        </p:txBody>
      </p:sp>
      <p:sp>
        <p:nvSpPr>
          <p:cNvPr id="96" name="Shape 96"/>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sz="1200" b="0">
                <a:latin typeface="Source Sans Pro"/>
                <a:ea typeface="Source Sans Pro"/>
                <a:cs typeface="Source Sans Pro"/>
                <a:sym typeface="Source Sans Pro"/>
              </a:rPr>
              <a:t>2</a:t>
            </a:fld>
            <a:endParaRPr lang="en-US" sz="1200" b="0">
              <a:latin typeface="Source Sans Pro"/>
              <a:ea typeface="Source Sans Pro"/>
              <a:cs typeface="Source Sans Pro"/>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lvl="0" rtl="0">
              <a:spcBef>
                <a:spcPts val="0"/>
              </a:spcBef>
              <a:buClr>
                <a:srgbClr val="0082B3"/>
              </a:buClr>
              <a:buSzPct val="25000"/>
              <a:buFont typeface="Source Sans Pro"/>
              <a:buNone/>
            </a:pPr>
            <a:r>
              <a:rPr lang="en-US">
                <a:latin typeface="Arial"/>
                <a:ea typeface="Arial"/>
                <a:cs typeface="Arial"/>
                <a:sym typeface="Arial"/>
              </a:rPr>
              <a:t>4. Web Server using Express module</a:t>
            </a:r>
          </a:p>
        </p:txBody>
      </p:sp>
      <p:sp>
        <p:nvSpPr>
          <p:cNvPr id="280" name="Shape 280"/>
          <p:cNvSpPr txBox="1">
            <a:spLocks noGrp="1"/>
          </p:cNvSpPr>
          <p:nvPr>
            <p:ph type="sldNum" idx="12"/>
          </p:nvPr>
        </p:nvSpPr>
        <p:spPr>
          <a:xfrm>
            <a:off x="11164711" y="260350"/>
            <a:ext cx="47303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
        <p:nvSpPr>
          <p:cNvPr id="281" name="Shape 281"/>
          <p:cNvSpPr txBox="1"/>
          <p:nvPr/>
        </p:nvSpPr>
        <p:spPr>
          <a:xfrm>
            <a:off x="1259650" y="1866125"/>
            <a:ext cx="7449000" cy="8709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282" name="Shape 282"/>
          <p:cNvPicPr preferRelativeResize="0"/>
          <p:nvPr/>
        </p:nvPicPr>
        <p:blipFill rotWithShape="1">
          <a:blip r:embed="rId3">
            <a:alphaModFix/>
          </a:blip>
          <a:srcRect r="29666"/>
          <a:stretch/>
        </p:blipFill>
        <p:spPr>
          <a:xfrm>
            <a:off x="4799600" y="2040264"/>
            <a:ext cx="6274800" cy="4450775"/>
          </a:xfrm>
          <a:prstGeom prst="rect">
            <a:avLst/>
          </a:prstGeom>
          <a:noFill/>
          <a:ln>
            <a:noFill/>
          </a:ln>
        </p:spPr>
      </p:pic>
      <p:sp>
        <p:nvSpPr>
          <p:cNvPr id="283" name="Shape 283"/>
          <p:cNvSpPr txBox="1">
            <a:spLocks noGrp="1"/>
          </p:cNvSpPr>
          <p:nvPr>
            <p:ph type="body" idx="1"/>
          </p:nvPr>
        </p:nvSpPr>
        <p:spPr>
          <a:xfrm>
            <a:off x="1065206" y="1828800"/>
            <a:ext cx="3720600" cy="42399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Cài đặt module Express</a:t>
            </a:r>
          </a:p>
          <a:p>
            <a:pPr marL="0" lvl="0" indent="-69850" rtl="0">
              <a:spcBef>
                <a:spcPts val="0"/>
              </a:spcBef>
              <a:buClr>
                <a:schemeClr val="dk1"/>
              </a:buClr>
              <a:buSzPct val="45833"/>
              <a:buFont typeface="Arial"/>
              <a:buNone/>
            </a:pPr>
            <a:r>
              <a:rPr lang="en-US" sz="2400" b="1"/>
              <a:t>$ npm install express</a:t>
            </a:r>
          </a:p>
          <a:p>
            <a:pPr marL="0" lvl="0" indent="-69850" rtl="0">
              <a:spcBef>
                <a:spcPts val="0"/>
              </a:spcBef>
              <a:buClr>
                <a:schemeClr val="dk1"/>
              </a:buClr>
              <a:buSzPct val="45833"/>
              <a:buFont typeface="Arial"/>
              <a:buNone/>
            </a:pPr>
            <a:endParaRPr sz="2400"/>
          </a:p>
          <a:p>
            <a:pPr lvl="0">
              <a:spcBef>
                <a:spcPts val="0"/>
              </a:spcBef>
              <a:buNone/>
            </a:pPr>
            <a:endParaRPr sz="2400"/>
          </a:p>
        </p:txBody>
      </p:sp>
    </p:spTree>
    <p:extLst>
      <p:ext uri="{BB962C8B-B14F-4D97-AF65-F5344CB8AC3E}">
        <p14:creationId xmlns:p14="http://schemas.microsoft.com/office/powerpoint/2010/main" val="169011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sldNum" idx="12"/>
          </p:nvPr>
        </p:nvSpPr>
        <p:spPr>
          <a:xfrm>
            <a:off x="11119556" y="260350"/>
            <a:ext cx="51819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21</a:t>
            </a:fld>
            <a:endParaRPr lang="en-US" dirty="0"/>
          </a:p>
        </p:txBody>
      </p:sp>
      <p:sp>
        <p:nvSpPr>
          <p:cNvPr id="289" name="Shape 28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0" name="Shape 290"/>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Tạo file test.js:</a:t>
            </a:r>
          </a:p>
        </p:txBody>
      </p:sp>
      <p:pic>
        <p:nvPicPr>
          <p:cNvPr id="291" name="Shape 291"/>
          <p:cNvPicPr preferRelativeResize="0"/>
          <p:nvPr/>
        </p:nvPicPr>
        <p:blipFill>
          <a:blip r:embed="rId3">
            <a:alphaModFix/>
          </a:blip>
          <a:stretch>
            <a:fillRect/>
          </a:stretch>
        </p:blipFill>
        <p:spPr>
          <a:xfrm>
            <a:off x="3706748" y="1789300"/>
            <a:ext cx="6725800" cy="4116999"/>
          </a:xfrm>
          <a:prstGeom prst="rect">
            <a:avLst/>
          </a:prstGeom>
          <a:noFill/>
          <a:ln>
            <a:noFill/>
          </a:ln>
        </p:spPr>
      </p:pic>
    </p:spTree>
    <p:extLst>
      <p:ext uri="{BB962C8B-B14F-4D97-AF65-F5344CB8AC3E}">
        <p14:creationId xmlns:p14="http://schemas.microsoft.com/office/powerpoint/2010/main" val="30110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fld id="{00000000-1234-1234-1234-123412341234}" type="slidenum">
              <a:rPr lang="en-US"/>
              <a:pPr/>
              <a:t>22</a:t>
            </a:fld>
            <a:endParaRPr lang="en-US" dirty="0"/>
          </a:p>
        </p:txBody>
      </p:sp>
      <p:sp>
        <p:nvSpPr>
          <p:cNvPr id="297" name="Shape 29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8" name="Shape 298"/>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test.js</a:t>
            </a:r>
          </a:p>
          <a:p>
            <a:pPr marL="0" lvl="0" indent="0" rtl="0">
              <a:spcBef>
                <a:spcPts val="0"/>
              </a:spcBef>
              <a:buNone/>
            </a:pPr>
            <a:endParaRPr sz="2400"/>
          </a:p>
          <a:p>
            <a:pPr marL="0" lvl="0" indent="0" rtl="0">
              <a:spcBef>
                <a:spcPts val="0"/>
              </a:spcBef>
              <a:buNone/>
            </a:pPr>
            <a:endParaRPr sz="2400" b="1"/>
          </a:p>
        </p:txBody>
      </p:sp>
      <p:pic>
        <p:nvPicPr>
          <p:cNvPr id="299" name="Shape 299"/>
          <p:cNvPicPr preferRelativeResize="0"/>
          <p:nvPr/>
        </p:nvPicPr>
        <p:blipFill>
          <a:blip r:embed="rId3">
            <a:alphaModFix/>
          </a:blip>
          <a:stretch>
            <a:fillRect/>
          </a:stretch>
        </p:blipFill>
        <p:spPr>
          <a:xfrm>
            <a:off x="1906487" y="2791724"/>
            <a:ext cx="8375849" cy="2341635"/>
          </a:xfrm>
          <a:prstGeom prst="rect">
            <a:avLst/>
          </a:prstGeom>
          <a:noFill/>
          <a:ln>
            <a:noFill/>
          </a:ln>
        </p:spPr>
      </p:pic>
    </p:spTree>
    <p:extLst>
      <p:ext uri="{BB962C8B-B14F-4D97-AF65-F5344CB8AC3E}">
        <p14:creationId xmlns:p14="http://schemas.microsoft.com/office/powerpoint/2010/main" val="133134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fld id="{00000000-1234-1234-1234-123412341234}" type="slidenum">
              <a:rPr lang="en-US"/>
              <a:pPr/>
              <a:t>23</a:t>
            </a:fld>
            <a:endParaRPr lang="en-US" dirty="0"/>
          </a:p>
        </p:txBody>
      </p:sp>
      <p:sp>
        <p:nvSpPr>
          <p:cNvPr id="305" name="Shape 305"/>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06" name="Shape 306"/>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algn="just" rtl="0">
              <a:spcBef>
                <a:spcPts val="0"/>
              </a:spcBef>
              <a:buNone/>
            </a:pPr>
            <a:r>
              <a:rPr lang="en-US" sz="2400"/>
              <a:t>Kết quả:</a:t>
            </a:r>
          </a:p>
          <a:p>
            <a:pPr marL="0" lvl="0" indent="0" rtl="0">
              <a:spcBef>
                <a:spcPts val="0"/>
              </a:spcBef>
              <a:buNone/>
            </a:pPr>
            <a:endParaRPr sz="3200" b="1">
              <a:solidFill>
                <a:srgbClr val="980000"/>
              </a:solidFill>
            </a:endParaRPr>
          </a:p>
          <a:p>
            <a:pPr marL="0" lvl="0" indent="0" rtl="0">
              <a:spcBef>
                <a:spcPts val="0"/>
              </a:spcBef>
              <a:buNone/>
            </a:pPr>
            <a:endParaRPr sz="3200" b="1">
              <a:solidFill>
                <a:srgbClr val="980000"/>
              </a:solidFill>
            </a:endParaRPr>
          </a:p>
        </p:txBody>
      </p:sp>
      <p:pic>
        <p:nvPicPr>
          <p:cNvPr id="307" name="Shape 307"/>
          <p:cNvPicPr preferRelativeResize="0"/>
          <p:nvPr/>
        </p:nvPicPr>
        <p:blipFill>
          <a:blip r:embed="rId3">
            <a:alphaModFix/>
          </a:blip>
          <a:stretch>
            <a:fillRect/>
          </a:stretch>
        </p:blipFill>
        <p:spPr>
          <a:xfrm>
            <a:off x="2703418" y="2591250"/>
            <a:ext cx="6781983" cy="3199950"/>
          </a:xfrm>
          <a:prstGeom prst="rect">
            <a:avLst/>
          </a:prstGeom>
          <a:noFill/>
          <a:ln>
            <a:noFill/>
          </a:ln>
        </p:spPr>
      </p:pic>
    </p:spTree>
    <p:extLst>
      <p:ext uri="{BB962C8B-B14F-4D97-AF65-F5344CB8AC3E}">
        <p14:creationId xmlns:p14="http://schemas.microsoft.com/office/powerpoint/2010/main" val="12061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24</a:t>
            </a:fld>
            <a:endParaRPr lang="en-US" dirty="0"/>
          </a:p>
        </p:txBody>
      </p:sp>
      <p:sp>
        <p:nvSpPr>
          <p:cNvPr id="313" name="Shape 313"/>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14" name="Shape 314"/>
          <p:cNvSpPr txBox="1">
            <a:spLocks noGrp="1"/>
          </p:cNvSpPr>
          <p:nvPr>
            <p:ph type="body" idx="1"/>
          </p:nvPr>
        </p:nvSpPr>
        <p:spPr>
          <a:xfrm>
            <a:off x="1159437" y="1731775"/>
            <a:ext cx="8686800" cy="41910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lvl="0" indent="0" rtl="0">
              <a:spcBef>
                <a:spcPts val="0"/>
              </a:spcBef>
              <a:buNone/>
            </a:pPr>
            <a:r>
              <a:rPr lang="en-US" sz="2400"/>
              <a:t>Các hàm cơ bản trong Express</a:t>
            </a:r>
          </a:p>
          <a:p>
            <a:pPr marL="457200" lvl="0" indent="-381000" rtl="0">
              <a:spcBef>
                <a:spcPts val="0"/>
              </a:spcBef>
              <a:buSzPct val="100000"/>
            </a:pPr>
            <a:r>
              <a:rPr lang="en-US" sz="2400"/>
              <a:t>Hàm set() </a:t>
            </a:r>
          </a:p>
          <a:p>
            <a:pPr marL="457200" lvl="0" indent="-381000" rtl="0">
              <a:spcBef>
                <a:spcPts val="0"/>
              </a:spcBef>
              <a:buSzPct val="100000"/>
            </a:pPr>
            <a:r>
              <a:rPr lang="en-US" sz="2400"/>
              <a:t>Hàm get() </a:t>
            </a:r>
          </a:p>
          <a:p>
            <a:pPr marL="457200" lvl="0" indent="-381000" rtl="0">
              <a:spcBef>
                <a:spcPts val="0"/>
              </a:spcBef>
              <a:buSzPct val="100000"/>
            </a:pPr>
            <a:r>
              <a:rPr lang="en-US" sz="2400"/>
              <a:t>Hàm enable() </a:t>
            </a:r>
          </a:p>
          <a:p>
            <a:pPr marL="457200" lvl="0" indent="-381000" rtl="0">
              <a:spcBef>
                <a:spcPts val="0"/>
              </a:spcBef>
              <a:buSzPct val="100000"/>
            </a:pPr>
            <a:r>
              <a:rPr lang="en-US" sz="2400"/>
              <a:t>Hàm disable() </a:t>
            </a:r>
          </a:p>
          <a:p>
            <a:pPr marL="457200" lvl="0" indent="-381000" rtl="0">
              <a:spcBef>
                <a:spcPts val="0"/>
              </a:spcBef>
              <a:buSzPct val="100000"/>
            </a:pPr>
            <a:r>
              <a:rPr lang="en-US" sz="2400"/>
              <a:t>Hàm disabled() </a:t>
            </a:r>
          </a:p>
        </p:txBody>
      </p:sp>
    </p:spTree>
    <p:extLst>
      <p:ext uri="{BB962C8B-B14F-4D97-AF65-F5344CB8AC3E}">
        <p14:creationId xmlns:p14="http://schemas.microsoft.com/office/powerpoint/2010/main" val="161683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a:spcBef>
                <a:spcPts val="0"/>
              </a:spcBef>
              <a:buNone/>
            </a:pPr>
            <a:r>
              <a:rPr lang="en-US" sz="2400" b="1" dirty="0" err="1">
                <a:solidFill>
                  <a:schemeClr val="tx1">
                    <a:lumMod val="65000"/>
                    <a:lumOff val="35000"/>
                  </a:schemeClr>
                </a:solidFill>
              </a:rPr>
              <a:t>Phần</a:t>
            </a:r>
            <a:r>
              <a:rPr lang="en-US" sz="2400" b="1" dirty="0">
                <a:solidFill>
                  <a:schemeClr val="tx1">
                    <a:lumMod val="65000"/>
                    <a:lumOff val="35000"/>
                  </a:schemeClr>
                </a:solidFill>
              </a:rPr>
              <a:t> </a:t>
            </a:r>
            <a:r>
              <a:rPr lang="en-US" sz="2400" b="1" dirty="0" err="1">
                <a:solidFill>
                  <a:schemeClr val="tx1">
                    <a:lumMod val="65000"/>
                    <a:lumOff val="35000"/>
                  </a:schemeClr>
                </a:solidFill>
              </a:rPr>
              <a:t>mềm</a:t>
            </a:r>
            <a:r>
              <a:rPr lang="en-US" sz="2400" b="1" dirty="0">
                <a:solidFill>
                  <a:schemeClr val="tx1">
                    <a:lumMod val="65000"/>
                    <a:lumOff val="35000"/>
                  </a:schemeClr>
                </a:solidFill>
              </a:rPr>
              <a:t> chat </a:t>
            </a:r>
            <a:r>
              <a:rPr lang="en-US" sz="2400" b="1" dirty="0" err="1">
                <a:solidFill>
                  <a:schemeClr val="tx1">
                    <a:lumMod val="65000"/>
                    <a:lumOff val="35000"/>
                  </a:schemeClr>
                </a:solidFill>
              </a:rPr>
              <a:t>bằng</a:t>
            </a:r>
            <a:r>
              <a:rPr lang="en-US" sz="2400" b="1" dirty="0">
                <a:solidFill>
                  <a:schemeClr val="tx1">
                    <a:lumMod val="65000"/>
                    <a:lumOff val="35000"/>
                  </a:schemeClr>
                </a:solidFill>
              </a:rPr>
              <a:t> Express module</a:t>
            </a:r>
          </a:p>
          <a:p>
            <a:pPr>
              <a:spcBef>
                <a:spcPts val="0"/>
              </a:spcBef>
              <a:buNone/>
            </a:pPr>
            <a:endParaRPr lang="vi-VN" sz="2400" dirty="0">
              <a:solidFill>
                <a:schemeClr val="tx1">
                  <a:lumMod val="65000"/>
                  <a:lumOff val="35000"/>
                </a:schemeClr>
              </a:solidFill>
            </a:endParaRPr>
          </a:p>
          <a:p>
            <a:pPr>
              <a:spcBef>
                <a:spcPts val="0"/>
              </a:spcBef>
              <a:buNone/>
            </a:pPr>
            <a:r>
              <a:rPr lang="vi-VN" sz="2400" dirty="0">
                <a:solidFill>
                  <a:schemeClr val="tx1">
                    <a:lumMod val="65000"/>
                    <a:lumOff val="35000"/>
                  </a:schemeClr>
                </a:solidFill>
              </a:rPr>
              <a:t>Khởi tạo ứng dụng:</a:t>
            </a:r>
          </a:p>
          <a:p>
            <a:pPr>
              <a:spcBef>
                <a:spcPts val="0"/>
              </a:spcBef>
              <a:buNone/>
            </a:pPr>
            <a:endParaRPr lang="vi-VN" sz="2400" dirty="0">
              <a:solidFill>
                <a:schemeClr val="tx1">
                  <a:lumMod val="65000"/>
                  <a:lumOff val="35000"/>
                </a:schemeClr>
              </a:solidFill>
            </a:endParaRPr>
          </a:p>
          <a:p>
            <a:pPr marL="139700" indent="0">
              <a:spcBef>
                <a:spcPts val="0"/>
              </a:spcBef>
              <a:buNone/>
            </a:pPr>
            <a:r>
              <a:rPr lang="vi-VN" sz="2400" dirty="0"/>
              <a:t>Tạo file </a:t>
            </a:r>
            <a:r>
              <a:rPr lang="vi-VN" sz="2400" dirty="0">
                <a:solidFill>
                  <a:srgbClr val="FF0000"/>
                </a:solidFill>
              </a:rPr>
              <a:t>package.json </a:t>
            </a:r>
            <a:r>
              <a:rPr lang="vi-VN" sz="2400" dirty="0"/>
              <a:t>để mô tả cũng như khai báo các cấu hình của project và socket.io.</a:t>
            </a:r>
          </a:p>
          <a:p>
            <a:pPr marL="139658" indent="0">
              <a:spcBef>
                <a:spcPts val="0"/>
              </a:spcBef>
              <a:buNone/>
            </a:pPr>
            <a:r>
              <a:rPr lang="vi-VN" sz="2400" dirty="0"/>
              <a:t>    npm init</a:t>
            </a:r>
          </a:p>
          <a:p>
            <a:pPr marL="665281" lvl="2" indent="0">
              <a:spcBef>
                <a:spcPts val="0"/>
              </a:spcBef>
              <a:buNone/>
            </a:pPr>
            <a:r>
              <a:rPr lang="vi-VN" sz="2400" dirty="0"/>
              <a:t>npm install --save socket.io</a:t>
            </a:r>
          </a:p>
          <a:p>
            <a:pPr marL="139658" indent="0">
              <a:spcBef>
                <a:spcPts val="0"/>
              </a:spcBef>
              <a:buNone/>
            </a:pPr>
            <a:endParaRPr lang="vi-VN" sz="2400" b="1" dirty="0"/>
          </a:p>
          <a:p>
            <a:pPr marL="139658" indent="0">
              <a:spcBef>
                <a:spcPts val="0"/>
              </a:spcBef>
              <a:buNone/>
            </a:pPr>
            <a:r>
              <a:rPr lang="vi-VN" sz="2400" dirty="0"/>
              <a:t>Thực thi câu lệnh sau trong terminal để cài đặt các thư viện cần thiết:</a:t>
            </a:r>
          </a:p>
          <a:p>
            <a:pPr marL="139658" indent="0">
              <a:spcBef>
                <a:spcPts val="0"/>
              </a:spcBef>
              <a:buNone/>
            </a:pPr>
            <a:r>
              <a:rPr lang="vi-VN" sz="2400" dirty="0"/>
              <a:t>	</a:t>
            </a:r>
            <a:r>
              <a:rPr lang="vi-VN" sz="2400" b="1" dirty="0"/>
              <a:t>npm install</a:t>
            </a:r>
          </a:p>
          <a:p>
            <a:pPr marL="139658" indent="0">
              <a:spcBef>
                <a:spcPts val="0"/>
              </a:spcBef>
              <a:buNone/>
            </a:pPr>
            <a:endParaRPr lang="en-US" sz="2400" b="1" dirty="0"/>
          </a:p>
        </p:txBody>
      </p:sp>
      <p:sp>
        <p:nvSpPr>
          <p:cNvPr id="162" name="Shape 162"/>
          <p:cNvSpPr txBox="1">
            <a:spLocks noGrp="1"/>
          </p:cNvSpPr>
          <p:nvPr>
            <p:ph type="sldNum" idx="12"/>
          </p:nvPr>
        </p:nvSpPr>
        <p:spPr>
          <a:xfrm>
            <a:off x="11111696" y="261175"/>
            <a:ext cx="524611"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25</a:t>
            </a:fld>
            <a:endParaRPr lang="en-US" dirty="0"/>
          </a:p>
        </p:txBody>
      </p:sp>
    </p:spTree>
    <p:extLst>
      <p:ext uri="{BB962C8B-B14F-4D97-AF65-F5344CB8AC3E}">
        <p14:creationId xmlns:p14="http://schemas.microsoft.com/office/powerpoint/2010/main" val="169610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marL="139700" indent="0">
              <a:spcBef>
                <a:spcPts val="0"/>
              </a:spcBef>
              <a:buNone/>
            </a:pPr>
            <a:r>
              <a:rPr lang="vi-VN" sz="2400" dirty="0"/>
              <a:t>Tạo file </a:t>
            </a:r>
            <a:r>
              <a:rPr lang="vi-VN" sz="2400" dirty="0">
                <a:solidFill>
                  <a:srgbClr val="FF0000"/>
                </a:solidFill>
              </a:rPr>
              <a:t>index.html </a:t>
            </a:r>
            <a:r>
              <a:rPr lang="vi-VN" sz="2400" dirty="0"/>
              <a:t>để hiển thị giao diện chat cho người dùng.</a:t>
            </a:r>
          </a:p>
          <a:p>
            <a:pPr>
              <a:spcBef>
                <a:spcPts val="0"/>
              </a:spcBef>
              <a:buFontTx/>
              <a:buChar char="-"/>
            </a:pPr>
            <a:endParaRPr lang="en-US" sz="2400" b="1" dirty="0"/>
          </a:p>
        </p:txBody>
      </p:sp>
      <p:sp>
        <p:nvSpPr>
          <p:cNvPr id="162" name="Shape 162"/>
          <p:cNvSpPr txBox="1">
            <a:spLocks noGrp="1"/>
          </p:cNvSpPr>
          <p:nvPr>
            <p:ph type="sldNum" idx="12"/>
          </p:nvPr>
        </p:nvSpPr>
        <p:spPr>
          <a:xfrm>
            <a:off x="11123271" y="261175"/>
            <a:ext cx="513036"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26</a:t>
            </a:fld>
            <a:endParaRPr lang="en-US"/>
          </a:p>
        </p:txBody>
      </p:sp>
      <p:pic>
        <p:nvPicPr>
          <p:cNvPr id="4" name="Picture 3">
            <a:extLst>
              <a:ext uri="{FF2B5EF4-FFF2-40B4-BE49-F238E27FC236}">
                <a16:creationId xmlns:a16="http://schemas.microsoft.com/office/drawing/2014/main" id="{A10EC5CF-FEA6-4DAD-83EA-F281AC4282D8}"/>
              </a:ext>
            </a:extLst>
          </p:cNvPr>
          <p:cNvPicPr>
            <a:picLocks noChangeAspect="1"/>
          </p:cNvPicPr>
          <p:nvPr/>
        </p:nvPicPr>
        <p:blipFill>
          <a:blip r:embed="rId3"/>
          <a:stretch>
            <a:fillRect/>
          </a:stretch>
        </p:blipFill>
        <p:spPr>
          <a:xfrm>
            <a:off x="1265512" y="2260474"/>
            <a:ext cx="8999552" cy="3487327"/>
          </a:xfrm>
          <a:prstGeom prst="rect">
            <a:avLst/>
          </a:prstGeom>
        </p:spPr>
      </p:pic>
    </p:spTree>
    <p:extLst>
      <p:ext uri="{BB962C8B-B14F-4D97-AF65-F5344CB8AC3E}">
        <p14:creationId xmlns:p14="http://schemas.microsoft.com/office/powerpoint/2010/main" val="169653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a:spcBef>
                <a:spcPts val="0"/>
              </a:spcBef>
              <a:buNone/>
            </a:pPr>
            <a:r>
              <a:rPr lang="vi-VN" sz="2400" dirty="0"/>
              <a:t>Tạo file </a:t>
            </a:r>
            <a:r>
              <a:rPr lang="vi-VN" sz="2400" dirty="0">
                <a:solidFill>
                  <a:srgbClr val="FF0000"/>
                </a:solidFill>
              </a:rPr>
              <a:t>app.js </a:t>
            </a:r>
            <a:r>
              <a:rPr lang="vi-VN" sz="2400" dirty="0"/>
              <a:t>để cài đặt server của ứng dụng</a:t>
            </a:r>
            <a:endParaRPr lang="en-US" sz="2400" b="1" dirty="0">
              <a:solidFill>
                <a:srgbClr val="FF0000"/>
              </a:solidFill>
            </a:endParaRPr>
          </a:p>
        </p:txBody>
      </p:sp>
      <p:sp>
        <p:nvSpPr>
          <p:cNvPr id="162" name="Shape 162"/>
          <p:cNvSpPr txBox="1">
            <a:spLocks noGrp="1"/>
          </p:cNvSpPr>
          <p:nvPr>
            <p:ph type="sldNum" idx="12"/>
          </p:nvPr>
        </p:nvSpPr>
        <p:spPr>
          <a:xfrm>
            <a:off x="11134846" y="261175"/>
            <a:ext cx="501461"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27</a:t>
            </a:fld>
            <a:endParaRPr lang="en-US"/>
          </a:p>
        </p:txBody>
      </p:sp>
      <p:pic>
        <p:nvPicPr>
          <p:cNvPr id="3" name="Picture 2">
            <a:extLst>
              <a:ext uri="{FF2B5EF4-FFF2-40B4-BE49-F238E27FC236}">
                <a16:creationId xmlns:a16="http://schemas.microsoft.com/office/drawing/2014/main" id="{D4116226-9F82-466F-955E-14C5661404ED}"/>
              </a:ext>
            </a:extLst>
          </p:cNvPr>
          <p:cNvPicPr>
            <a:picLocks noChangeAspect="1"/>
          </p:cNvPicPr>
          <p:nvPr/>
        </p:nvPicPr>
        <p:blipFill>
          <a:blip r:embed="rId3"/>
          <a:stretch>
            <a:fillRect/>
          </a:stretch>
        </p:blipFill>
        <p:spPr>
          <a:xfrm>
            <a:off x="1275855" y="2066738"/>
            <a:ext cx="9674830" cy="3851807"/>
          </a:xfrm>
          <a:prstGeom prst="rect">
            <a:avLst/>
          </a:prstGeom>
        </p:spPr>
      </p:pic>
    </p:spTree>
    <p:extLst>
      <p:ext uri="{BB962C8B-B14F-4D97-AF65-F5344CB8AC3E}">
        <p14:creationId xmlns:p14="http://schemas.microsoft.com/office/powerpoint/2010/main" val="2136556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a:spcBef>
                <a:spcPts val="0"/>
              </a:spcBef>
              <a:buNone/>
            </a:pPr>
            <a:r>
              <a:rPr lang="vi-VN" sz="2400" dirty="0"/>
              <a:t>- Trong file </a:t>
            </a:r>
            <a:r>
              <a:rPr lang="vi-VN" sz="2400" dirty="0">
                <a:solidFill>
                  <a:srgbClr val="FF0000"/>
                </a:solidFill>
              </a:rPr>
              <a:t>app.js có ý nghĩa nhưsau:</a:t>
            </a:r>
          </a:p>
          <a:p>
            <a:pPr marL="139658" indent="0">
              <a:lnSpc>
                <a:spcPct val="150000"/>
              </a:lnSpc>
              <a:spcBef>
                <a:spcPts val="0"/>
              </a:spcBef>
              <a:buNone/>
            </a:pPr>
            <a:r>
              <a:rPr lang="en-US" sz="2400" dirty="0"/>
              <a:t>- </a:t>
            </a:r>
            <a:r>
              <a:rPr lang="en-US" sz="2400" dirty="0" err="1"/>
              <a:t>Khai</a:t>
            </a:r>
            <a:r>
              <a:rPr lang="en-US" sz="2400" dirty="0"/>
              <a:t> </a:t>
            </a:r>
            <a:r>
              <a:rPr lang="en-US" sz="2400" dirty="0" err="1"/>
              <a:t>báo</a:t>
            </a:r>
            <a:r>
              <a:rPr lang="en-US" sz="2400" dirty="0"/>
              <a:t> </a:t>
            </a:r>
            <a:r>
              <a:rPr lang="en-US" sz="2400" dirty="0" err="1"/>
              <a:t>các</a:t>
            </a:r>
            <a:r>
              <a:rPr lang="en-US" sz="2400" dirty="0"/>
              <a:t> module </a:t>
            </a:r>
            <a:r>
              <a:rPr lang="en-US" sz="2400" dirty="0" err="1"/>
              <a:t>cần</a:t>
            </a:r>
            <a:r>
              <a:rPr lang="en-US" sz="2400" dirty="0"/>
              <a:t> </a:t>
            </a:r>
            <a:r>
              <a:rPr lang="en-US" sz="2400" dirty="0" err="1"/>
              <a:t>sử</a:t>
            </a:r>
            <a:r>
              <a:rPr lang="en-US" sz="2400" dirty="0"/>
              <a:t> </a:t>
            </a:r>
            <a:r>
              <a:rPr lang="en-US" sz="2400" dirty="0" err="1"/>
              <a:t>dụng</a:t>
            </a:r>
            <a:endParaRPr lang="en-US" sz="2400" dirty="0"/>
          </a:p>
          <a:p>
            <a:pPr marL="139658" indent="0">
              <a:lnSpc>
                <a:spcPct val="150000"/>
              </a:lnSpc>
              <a:spcBef>
                <a:spcPts val="0"/>
              </a:spcBef>
              <a:buNone/>
            </a:pPr>
            <a:r>
              <a:rPr lang="en-US" sz="2400" dirty="0"/>
              <a:t>- </a:t>
            </a:r>
            <a:r>
              <a:rPr lang="en-US" sz="2400" dirty="0" err="1"/>
              <a:t>Khởi</a:t>
            </a:r>
            <a:r>
              <a:rPr lang="en-US" sz="2400" dirty="0"/>
              <a:t> </a:t>
            </a:r>
            <a:r>
              <a:rPr lang="en-US" sz="2400" dirty="0" err="1"/>
              <a:t>tạo</a:t>
            </a:r>
            <a:r>
              <a:rPr lang="en-US" sz="2400" dirty="0"/>
              <a:t> server</a:t>
            </a:r>
          </a:p>
          <a:p>
            <a:pPr marL="139658" indent="0">
              <a:lnSpc>
                <a:spcPct val="150000"/>
              </a:lnSpc>
              <a:spcBef>
                <a:spcPts val="0"/>
              </a:spcBef>
              <a:buNone/>
            </a:pPr>
            <a:r>
              <a:rPr lang="en-US" sz="2400" dirty="0"/>
              <a:t>- </a:t>
            </a:r>
            <a:r>
              <a:rPr lang="en-US" sz="2400" dirty="0" err="1"/>
              <a:t>Đăng</a:t>
            </a:r>
            <a:r>
              <a:rPr lang="en-US" sz="2400" dirty="0"/>
              <a:t> </a:t>
            </a:r>
            <a:r>
              <a:rPr lang="en-US" sz="2400" dirty="0" err="1"/>
              <a:t>ký</a:t>
            </a:r>
            <a:r>
              <a:rPr lang="en-US" sz="2400" dirty="0"/>
              <a:t> </a:t>
            </a:r>
            <a:r>
              <a:rPr lang="en-US" sz="2400" dirty="0" err="1"/>
              <a:t>các</a:t>
            </a:r>
            <a:r>
              <a:rPr lang="en-US" sz="2400" dirty="0"/>
              <a:t> </a:t>
            </a:r>
            <a:r>
              <a:rPr lang="en-US" sz="2400" dirty="0" err="1"/>
              <a:t>sự</a:t>
            </a:r>
            <a:r>
              <a:rPr lang="en-US" sz="2400" dirty="0"/>
              <a:t> </a:t>
            </a:r>
            <a:r>
              <a:rPr lang="en-US" sz="2400" dirty="0" err="1"/>
              <a:t>kiện</a:t>
            </a:r>
            <a:r>
              <a:rPr lang="en-US" sz="2400" dirty="0"/>
              <a:t> </a:t>
            </a:r>
            <a:r>
              <a:rPr lang="en-US" sz="2400" dirty="0" err="1"/>
              <a:t>lắng</a:t>
            </a:r>
            <a:r>
              <a:rPr lang="en-US" sz="2400" dirty="0"/>
              <a:t> </a:t>
            </a:r>
            <a:r>
              <a:rPr lang="en-US" sz="2400" dirty="0" err="1"/>
              <a:t>nghe</a:t>
            </a:r>
            <a:r>
              <a:rPr lang="en-US" sz="2400" dirty="0"/>
              <a:t> </a:t>
            </a:r>
            <a:r>
              <a:rPr lang="en-US" sz="2400" dirty="0" err="1"/>
              <a:t>kết</a:t>
            </a:r>
            <a:r>
              <a:rPr lang="en-US" sz="2400" dirty="0"/>
              <a:t> </a:t>
            </a:r>
            <a:r>
              <a:rPr lang="en-US" sz="2400" dirty="0" err="1"/>
              <a:t>nối</a:t>
            </a:r>
            <a:endParaRPr lang="en-US" sz="2400" dirty="0"/>
          </a:p>
          <a:p>
            <a:pPr marL="139658" indent="0">
              <a:lnSpc>
                <a:spcPct val="150000"/>
              </a:lnSpc>
              <a:spcBef>
                <a:spcPts val="0"/>
              </a:spcBef>
              <a:buNone/>
            </a:pPr>
            <a:r>
              <a:rPr lang="en-US" sz="2400" dirty="0"/>
              <a:t>- </a:t>
            </a:r>
            <a:r>
              <a:rPr lang="en-US" sz="2400" dirty="0" err="1"/>
              <a:t>Lắng</a:t>
            </a:r>
            <a:r>
              <a:rPr lang="en-US" sz="2400" dirty="0"/>
              <a:t> </a:t>
            </a:r>
            <a:r>
              <a:rPr lang="en-US" sz="2400" dirty="0" err="1"/>
              <a:t>nghe</a:t>
            </a:r>
            <a:r>
              <a:rPr lang="en-US" sz="2400" dirty="0"/>
              <a:t> </a:t>
            </a:r>
            <a:r>
              <a:rPr lang="en-US" sz="2400" dirty="0" err="1"/>
              <a:t>kết</a:t>
            </a:r>
            <a:r>
              <a:rPr lang="en-US" sz="2400" dirty="0"/>
              <a:t> </a:t>
            </a:r>
            <a:r>
              <a:rPr lang="en-US" sz="2400" dirty="0" err="1"/>
              <a:t>nối</a:t>
            </a:r>
            <a:r>
              <a:rPr lang="en-US" sz="2400" dirty="0"/>
              <a:t> </a:t>
            </a:r>
            <a:r>
              <a:rPr lang="en-US" sz="2400" dirty="0" err="1"/>
              <a:t>đến</a:t>
            </a:r>
            <a:r>
              <a:rPr lang="en-US" sz="2400" dirty="0"/>
              <a:t> </a:t>
            </a:r>
            <a:r>
              <a:rPr lang="en-US" sz="2400" dirty="0" err="1"/>
              <a:t>từ</a:t>
            </a:r>
            <a:r>
              <a:rPr lang="en-US" sz="2400" dirty="0"/>
              <a:t> client </a:t>
            </a:r>
            <a:r>
              <a:rPr lang="en-US" sz="2400" dirty="0" err="1"/>
              <a:t>thông</a:t>
            </a:r>
            <a:r>
              <a:rPr lang="en-US" sz="2400" dirty="0"/>
              <a:t> qua </a:t>
            </a:r>
            <a:r>
              <a:rPr lang="en-US" sz="2400" dirty="0" err="1"/>
              <a:t>cổng</a:t>
            </a:r>
            <a:r>
              <a:rPr lang="en-US" sz="2400" dirty="0"/>
              <a:t> 3000</a:t>
            </a:r>
          </a:p>
        </p:txBody>
      </p:sp>
      <p:sp>
        <p:nvSpPr>
          <p:cNvPr id="162" name="Shape 162"/>
          <p:cNvSpPr txBox="1">
            <a:spLocks noGrp="1"/>
          </p:cNvSpPr>
          <p:nvPr>
            <p:ph type="sldNum" idx="12"/>
          </p:nvPr>
        </p:nvSpPr>
        <p:spPr>
          <a:xfrm>
            <a:off x="11123271" y="261175"/>
            <a:ext cx="513036"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28</a:t>
            </a:fld>
            <a:endParaRPr lang="en-US"/>
          </a:p>
        </p:txBody>
      </p:sp>
    </p:spTree>
    <p:extLst>
      <p:ext uri="{BB962C8B-B14F-4D97-AF65-F5344CB8AC3E}">
        <p14:creationId xmlns:p14="http://schemas.microsoft.com/office/powerpoint/2010/main" val="2888489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a:spcBef>
                <a:spcPts val="0"/>
              </a:spcBef>
              <a:buNone/>
            </a:pPr>
            <a:r>
              <a:rPr lang="vi-VN" sz="2400" dirty="0">
                <a:solidFill>
                  <a:srgbClr val="FF0000"/>
                </a:solidFill>
              </a:rPr>
              <a:t>chat.js </a:t>
            </a:r>
            <a:r>
              <a:rPr lang="vi-VN" sz="2400" dirty="0"/>
              <a:t>để sử dụng ở phía client.</a:t>
            </a:r>
            <a:endParaRPr lang="en-US" sz="2400" dirty="0"/>
          </a:p>
        </p:txBody>
      </p:sp>
      <p:sp>
        <p:nvSpPr>
          <p:cNvPr id="162" name="Shape 162"/>
          <p:cNvSpPr txBox="1">
            <a:spLocks noGrp="1"/>
          </p:cNvSpPr>
          <p:nvPr>
            <p:ph type="sldNum" idx="12"/>
          </p:nvPr>
        </p:nvSpPr>
        <p:spPr>
          <a:xfrm>
            <a:off x="11100122" y="261175"/>
            <a:ext cx="536185"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29</a:t>
            </a:fld>
            <a:endParaRPr lang="en-US"/>
          </a:p>
        </p:txBody>
      </p:sp>
      <p:pic>
        <p:nvPicPr>
          <p:cNvPr id="4" name="Picture 3">
            <a:extLst>
              <a:ext uri="{FF2B5EF4-FFF2-40B4-BE49-F238E27FC236}">
                <a16:creationId xmlns:a16="http://schemas.microsoft.com/office/drawing/2014/main" id="{FE985F17-38E5-41F9-A306-281788041A93}"/>
              </a:ext>
            </a:extLst>
          </p:cNvPr>
          <p:cNvPicPr>
            <a:picLocks noChangeAspect="1"/>
          </p:cNvPicPr>
          <p:nvPr/>
        </p:nvPicPr>
        <p:blipFill>
          <a:blip r:embed="rId3"/>
          <a:stretch>
            <a:fillRect/>
          </a:stretch>
        </p:blipFill>
        <p:spPr>
          <a:xfrm>
            <a:off x="2169449" y="2159118"/>
            <a:ext cx="6478684" cy="3477168"/>
          </a:xfrm>
          <a:prstGeom prst="rect">
            <a:avLst/>
          </a:prstGeom>
        </p:spPr>
      </p:pic>
    </p:spTree>
    <p:extLst>
      <p:ext uri="{BB962C8B-B14F-4D97-AF65-F5344CB8AC3E}">
        <p14:creationId xmlns:p14="http://schemas.microsoft.com/office/powerpoint/2010/main" val="287202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sp>
        <p:nvSpPr>
          <p:cNvPr id="102" name="Shape 102"/>
          <p:cNvSpPr txBox="1">
            <a:spLocks noGrp="1"/>
          </p:cNvSpPr>
          <p:nvPr>
            <p:ph type="body" idx="1"/>
          </p:nvPr>
        </p:nvSpPr>
        <p:spPr>
          <a:xfrm>
            <a:off x="1065197" y="1828800"/>
            <a:ext cx="9591513"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a:highlight>
                  <a:srgbClr val="FFFFFF"/>
                </a:highlight>
                <a:latin typeface="+mn-lt"/>
                <a:ea typeface="Roboto"/>
                <a:cs typeface="Roboto"/>
                <a:sym typeface="Roboto"/>
              </a:rPr>
              <a:t>Node.js </a:t>
            </a:r>
            <a:r>
              <a:rPr lang="en-US" sz="2400" dirty="0" err="1">
                <a:highlight>
                  <a:srgbClr val="FFFFFF"/>
                </a:highlight>
                <a:latin typeface="+mn-lt"/>
                <a:ea typeface="Roboto"/>
                <a:cs typeface="Roboto"/>
                <a:sym typeface="Roboto"/>
              </a:rPr>
              <a:t>là</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một</a:t>
            </a:r>
            <a:r>
              <a:rPr lang="en-US" sz="2400" dirty="0">
                <a:highlight>
                  <a:srgbClr val="FFFFFF"/>
                </a:highlight>
                <a:latin typeface="+mn-lt"/>
                <a:ea typeface="Roboto"/>
                <a:cs typeface="Roboto"/>
                <a:sym typeface="Roboto"/>
              </a:rPr>
              <a:t> platform, </a:t>
            </a:r>
            <a:r>
              <a:rPr lang="en-US" sz="2400" dirty="0" err="1">
                <a:highlight>
                  <a:srgbClr val="FFFFFF"/>
                </a:highlight>
                <a:latin typeface="+mn-lt"/>
                <a:ea typeface="Roboto"/>
                <a:cs typeface="Roboto"/>
                <a:sym typeface="Roboto"/>
              </a:rPr>
              <a:t>được</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xây</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dựng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dựa</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trên</a:t>
            </a:r>
            <a:r>
              <a:rPr lang="en-US" sz="2400" dirty="0">
                <a:highlight>
                  <a:srgbClr val="FFFFFF"/>
                </a:highlight>
                <a:latin typeface="+mn-lt"/>
                <a:ea typeface="Roboto"/>
                <a:cs typeface="Roboto"/>
                <a:sym typeface="Roboto"/>
              </a:rPr>
              <a:t> </a:t>
            </a:r>
            <a:r>
              <a:rPr lang="vi-VN" sz="2400" dirty="0">
                <a:highlight>
                  <a:srgbClr val="FFFFFF"/>
                </a:highlight>
                <a:latin typeface="+mn-lt"/>
                <a:ea typeface="Roboto"/>
                <a:cs typeface="Roboto"/>
                <a:sym typeface="Roboto"/>
              </a:rPr>
              <a:t>trình biên dịch Google’s Chrome V8 Javascript, được viết chính bằng Javascript.</a:t>
            </a:r>
            <a:endParaRPr lang="en-US" sz="2400" dirty="0">
              <a:highlight>
                <a:srgbClr val="FFFFFF"/>
              </a:highlight>
              <a:latin typeface="+mn-lt"/>
              <a:ea typeface="Roboto"/>
              <a:cs typeface="Roboto"/>
              <a:sym typeface="Roboto"/>
            </a:endParaRPr>
          </a:p>
          <a:p>
            <a:pPr marL="457200" lvl="0" indent="-381000">
              <a:lnSpc>
                <a:spcPct val="115000"/>
              </a:lnSpc>
              <a:spcBef>
                <a:spcPts val="0"/>
              </a:spcBef>
              <a:buSzPct val="100000"/>
              <a:buFont typeface="Roboto"/>
            </a:pPr>
            <a:endParaRPr sz="2400" dirty="0">
              <a:highlight>
                <a:srgbClr val="FFFFFF"/>
              </a:highlight>
              <a:latin typeface="+mn-lt"/>
              <a:ea typeface="Roboto"/>
              <a:cs typeface="Roboto"/>
              <a:sym typeface="Roboto"/>
            </a:endParaRPr>
          </a:p>
          <a:p>
            <a:pPr marL="457200" lvl="0" indent="-381000" rtl="0">
              <a:lnSpc>
                <a:spcPct val="115000"/>
              </a:lnSpc>
              <a:spcBef>
                <a:spcPts val="0"/>
              </a:spcBef>
              <a:buSzPct val="100000"/>
              <a:buFont typeface="Roboto"/>
            </a:pPr>
            <a:r>
              <a:rPr lang="en-US" sz="2400" dirty="0" err="1">
                <a:highlight>
                  <a:srgbClr val="FFFFFF"/>
                </a:highlight>
                <a:latin typeface="+mn-lt"/>
                <a:ea typeface="Roboto"/>
                <a:cs typeface="Roboto"/>
                <a:sym typeface="Roboto"/>
              </a:rPr>
              <a:t>NodeJS</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là</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sử</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dụng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các</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mô</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hình</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lập</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trình</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như</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hướng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sự</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kiện</a:t>
            </a:r>
            <a:r>
              <a:rPr lang="en-US" sz="2400" dirty="0">
                <a:highlight>
                  <a:srgbClr val="FFFFFF"/>
                </a:highlight>
                <a:latin typeface="+mn-lt"/>
                <a:ea typeface="Roboto"/>
                <a:cs typeface="Roboto"/>
                <a:sym typeface="Roboto"/>
              </a:rPr>
              <a:t> (event-driven), </a:t>
            </a:r>
            <a:r>
              <a:rPr lang="en-US" sz="2400" dirty="0" err="1">
                <a:highlight>
                  <a:srgbClr val="FFFFFF"/>
                </a:highlight>
                <a:latin typeface="+mn-lt"/>
                <a:ea typeface="Roboto"/>
                <a:cs typeface="Roboto"/>
                <a:sym typeface="Roboto"/>
              </a:rPr>
              <a:t>không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chặn</a:t>
            </a:r>
            <a:r>
              <a:rPr lang="en-US" sz="2400" dirty="0">
                <a:highlight>
                  <a:srgbClr val="FFFFFF"/>
                </a:highlight>
                <a:latin typeface="+mn-lt"/>
                <a:ea typeface="Roboto"/>
                <a:cs typeface="Roboto"/>
                <a:sym typeface="Roboto"/>
              </a:rPr>
              <a:t> I/O (Non-blocking I/O)</a:t>
            </a:r>
          </a:p>
          <a:p>
            <a:pPr marL="76200" lvl="0" indent="0" rtl="0">
              <a:lnSpc>
                <a:spcPct val="115000"/>
              </a:lnSpc>
              <a:spcBef>
                <a:spcPts val="0"/>
              </a:spcBef>
              <a:buSzPct val="100000"/>
              <a:buNone/>
            </a:pPr>
            <a:endParaRPr lang="en-US" sz="2400" dirty="0">
              <a:highlight>
                <a:srgbClr val="FFFFFF"/>
              </a:highlight>
              <a:latin typeface="+mn-lt"/>
              <a:ea typeface="Roboto"/>
              <a:cs typeface="Roboto"/>
              <a:sym typeface="Roboto"/>
            </a:endParaRPr>
          </a:p>
          <a:p>
            <a:pPr marL="457200" lvl="0" indent="-381000">
              <a:lnSpc>
                <a:spcPct val="115000"/>
              </a:lnSpc>
              <a:spcBef>
                <a:spcPts val="0"/>
              </a:spcBef>
              <a:buSzPct val="100000"/>
              <a:buFont typeface="Roboto"/>
            </a:pPr>
            <a:r>
              <a:rPr lang="vi-VN" sz="2400" dirty="0">
                <a:highlight>
                  <a:srgbClr val="FFFFFF"/>
                </a:highlight>
              </a:rPr>
              <a:t>Node.js hướng đến việc tạo nên những </a:t>
            </a:r>
            <a:r>
              <a:rPr lang="vi-VN" sz="2400" b="1" dirty="0">
                <a:highlight>
                  <a:srgbClr val="FFFFFF"/>
                </a:highlight>
              </a:rPr>
              <a:t>realtime websites</a:t>
            </a:r>
            <a:r>
              <a:rPr lang="vi-VN" sz="2400" dirty="0">
                <a:latin typeface="+mn-lt"/>
                <a:ea typeface="Roboto"/>
                <a:cs typeface="Roboto"/>
                <a:sym typeface="Roboto"/>
              </a:rPr>
              <a:t> thông qua cơ chế websocket.</a:t>
            </a:r>
            <a:endParaRPr lang="en-US" sz="2400" dirty="0">
              <a:highlight>
                <a:srgbClr val="FFFFFF"/>
              </a:highlight>
              <a:latin typeface="+mn-lt"/>
              <a:ea typeface="Roboto"/>
              <a:cs typeface="Roboto"/>
              <a:sym typeface="Roboto"/>
            </a:endParaRPr>
          </a:p>
          <a:p>
            <a:pPr marL="0" lvl="0" indent="0" rtl="0">
              <a:lnSpc>
                <a:spcPct val="115000"/>
              </a:lnSpc>
              <a:spcBef>
                <a:spcPts val="0"/>
              </a:spcBef>
              <a:buNone/>
            </a:pPr>
            <a:endParaRPr sz="2400" dirty="0">
              <a:highlight>
                <a:srgbClr val="FFFFFF"/>
              </a:highlight>
              <a:latin typeface="+mn-lt"/>
              <a:ea typeface="Roboto"/>
              <a:cs typeface="Roboto"/>
              <a:sym typeface="Roboto"/>
            </a:endParaRPr>
          </a:p>
          <a:p>
            <a:pPr marL="457200" marR="0" lvl="0" indent="-381000" rtl="0">
              <a:lnSpc>
                <a:spcPct val="90000"/>
              </a:lnSpc>
              <a:spcBef>
                <a:spcPts val="0"/>
              </a:spcBef>
              <a:buSzPct val="100000"/>
              <a:buFont typeface="Source Sans Pro"/>
            </a:pPr>
            <a:r>
              <a:rPr lang="en-US" sz="2400" dirty="0">
                <a:highlight>
                  <a:srgbClr val="FFFFFF"/>
                </a:highlight>
                <a:latin typeface="+mn-lt"/>
                <a:ea typeface="Roboto"/>
                <a:cs typeface="Roboto"/>
                <a:sym typeface="Source Sans Pro"/>
              </a:rPr>
              <a:t>Node.js' package ecosystem: </a:t>
            </a:r>
            <a:r>
              <a:rPr lang="en-US" sz="2400" dirty="0" err="1">
                <a:highlight>
                  <a:srgbClr val="FFFFFF"/>
                </a:highlight>
                <a:latin typeface="+mn-lt"/>
                <a:ea typeface="Roboto"/>
                <a:cs typeface="Roboto"/>
                <a:sym typeface="Source Sans Pro"/>
              </a:rPr>
              <a:t>npm</a:t>
            </a:r>
            <a:endParaRPr lang="en-US" sz="2400" dirty="0">
              <a:highlight>
                <a:srgbClr val="FFFFFF"/>
              </a:highlight>
              <a:latin typeface="+mn-lt"/>
              <a:ea typeface="Roboto"/>
              <a:cs typeface="Roboto"/>
              <a:sym typeface="Source Sans Pro"/>
            </a:endParaRPr>
          </a:p>
        </p:txBody>
      </p:sp>
      <p:sp>
        <p:nvSpPr>
          <p:cNvPr id="103" name="Shape 103"/>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marL="446907" lvl="1" indent="0">
              <a:spcBef>
                <a:spcPts val="0"/>
              </a:spcBef>
              <a:buNone/>
            </a:pPr>
            <a:r>
              <a:rPr lang="en-US" sz="2400" b="1" dirty="0">
                <a:solidFill>
                  <a:schemeClr val="tx1">
                    <a:lumMod val="65000"/>
                    <a:lumOff val="35000"/>
                  </a:schemeClr>
                </a:solidFill>
              </a:rPr>
              <a:t>node app.js</a:t>
            </a:r>
          </a:p>
        </p:txBody>
      </p:sp>
      <p:sp>
        <p:nvSpPr>
          <p:cNvPr id="162" name="Shape 162"/>
          <p:cNvSpPr txBox="1">
            <a:spLocks noGrp="1"/>
          </p:cNvSpPr>
          <p:nvPr>
            <p:ph type="sldNum" idx="12"/>
          </p:nvPr>
        </p:nvSpPr>
        <p:spPr>
          <a:xfrm>
            <a:off x="11134846" y="261175"/>
            <a:ext cx="501461"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30</a:t>
            </a:fld>
            <a:endParaRPr lang="en-US" dirty="0"/>
          </a:p>
        </p:txBody>
      </p:sp>
      <p:pic>
        <p:nvPicPr>
          <p:cNvPr id="3" name="Picture 2">
            <a:extLst>
              <a:ext uri="{FF2B5EF4-FFF2-40B4-BE49-F238E27FC236}">
                <a16:creationId xmlns:a16="http://schemas.microsoft.com/office/drawing/2014/main" id="{1B5E42E5-CD59-4F90-A859-6F32CD5B3ED8}"/>
              </a:ext>
            </a:extLst>
          </p:cNvPr>
          <p:cNvPicPr>
            <a:picLocks noChangeAspect="1"/>
          </p:cNvPicPr>
          <p:nvPr/>
        </p:nvPicPr>
        <p:blipFill>
          <a:blip r:embed="rId3"/>
          <a:stretch>
            <a:fillRect/>
          </a:stretch>
        </p:blipFill>
        <p:spPr>
          <a:xfrm>
            <a:off x="1304459" y="2609786"/>
            <a:ext cx="9646226" cy="2232920"/>
          </a:xfrm>
          <a:prstGeom prst="rect">
            <a:avLst/>
          </a:prstGeom>
        </p:spPr>
      </p:pic>
    </p:spTree>
    <p:extLst>
      <p:ext uri="{BB962C8B-B14F-4D97-AF65-F5344CB8AC3E}">
        <p14:creationId xmlns:p14="http://schemas.microsoft.com/office/powerpoint/2010/main" val="241511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66522" y="534154"/>
            <a:ext cx="8684538" cy="1066522"/>
          </a:xfrm>
          <a:prstGeom prst="rect">
            <a:avLst/>
          </a:prstGeom>
        </p:spPr>
        <p:txBody>
          <a:bodyPr vert="horz" lIns="91401" tIns="91401" rIns="91401" bIns="91401" rtlCol="0" anchor="t" anchorCtr="0">
            <a:noAutofit/>
          </a:bodyPr>
          <a:lstStyle/>
          <a:p>
            <a:r>
              <a:rPr lang="en-US" dirty="0"/>
              <a:t>4. Web Server using Express module</a:t>
            </a:r>
          </a:p>
        </p:txBody>
      </p:sp>
      <p:sp>
        <p:nvSpPr>
          <p:cNvPr id="161" name="Shape 161"/>
          <p:cNvSpPr txBox="1">
            <a:spLocks noGrp="1"/>
          </p:cNvSpPr>
          <p:nvPr>
            <p:ph type="body" idx="1"/>
          </p:nvPr>
        </p:nvSpPr>
        <p:spPr>
          <a:xfrm>
            <a:off x="1066522" y="1193952"/>
            <a:ext cx="9198542" cy="5407500"/>
          </a:xfrm>
          <a:prstGeom prst="rect">
            <a:avLst/>
          </a:prstGeom>
        </p:spPr>
        <p:txBody>
          <a:bodyPr vert="horz" lIns="91401" tIns="91401" rIns="91401" bIns="91401" rtlCol="0" anchor="t" anchorCtr="0">
            <a:noAutofit/>
          </a:bodyPr>
          <a:lstStyle/>
          <a:p>
            <a:pPr>
              <a:spcBef>
                <a:spcPts val="0"/>
              </a:spcBef>
              <a:buNone/>
            </a:pPr>
            <a:r>
              <a:rPr lang="vi-VN" sz="3199" dirty="0">
                <a:solidFill>
                  <a:srgbClr val="980000"/>
                </a:solidFill>
              </a:rPr>
              <a:t>Kết quả</a:t>
            </a:r>
            <a:endParaRPr lang="en-US" sz="2599" b="1" dirty="0">
              <a:solidFill>
                <a:srgbClr val="FF0000"/>
              </a:solidFill>
            </a:endParaRPr>
          </a:p>
        </p:txBody>
      </p:sp>
      <p:sp>
        <p:nvSpPr>
          <p:cNvPr id="162" name="Shape 162"/>
          <p:cNvSpPr txBox="1">
            <a:spLocks noGrp="1"/>
          </p:cNvSpPr>
          <p:nvPr>
            <p:ph type="sldNum" idx="12"/>
          </p:nvPr>
        </p:nvSpPr>
        <p:spPr>
          <a:xfrm>
            <a:off x="11123271" y="238025"/>
            <a:ext cx="513036" cy="587847"/>
          </a:xfrm>
          <a:prstGeom prst="rect">
            <a:avLst/>
          </a:prstGeom>
        </p:spPr>
        <p:txBody>
          <a:bodyPr vert="horz" lIns="91401" tIns="45688" rIns="91401" bIns="45688" rtlCol="0" anchor="ctr" anchorCtr="0">
            <a:noAutofit/>
          </a:bodyPr>
          <a:lstStyle/>
          <a:p>
            <a:pPr>
              <a:buClr>
                <a:srgbClr val="000000"/>
              </a:buClr>
              <a:buSzPct val="25000"/>
            </a:pPr>
            <a:fld id="{00000000-1234-1234-1234-123412341234}" type="slidenum">
              <a:rPr lang="en-US"/>
              <a:pPr>
                <a:buClr>
                  <a:srgbClr val="000000"/>
                </a:buClr>
                <a:buSzPct val="25000"/>
              </a:pPr>
              <a:t>31</a:t>
            </a:fld>
            <a:endParaRPr lang="en-US"/>
          </a:p>
        </p:txBody>
      </p:sp>
      <p:pic>
        <p:nvPicPr>
          <p:cNvPr id="2" name="Picture 1">
            <a:extLst>
              <a:ext uri="{FF2B5EF4-FFF2-40B4-BE49-F238E27FC236}">
                <a16:creationId xmlns:a16="http://schemas.microsoft.com/office/drawing/2014/main" id="{BE7DD9B6-B392-40F9-92D3-1680F0406D0B}"/>
              </a:ext>
            </a:extLst>
          </p:cNvPr>
          <p:cNvPicPr>
            <a:picLocks noChangeAspect="1"/>
          </p:cNvPicPr>
          <p:nvPr/>
        </p:nvPicPr>
        <p:blipFill>
          <a:blip r:embed="rId3"/>
          <a:stretch>
            <a:fillRect/>
          </a:stretch>
        </p:blipFill>
        <p:spPr>
          <a:xfrm>
            <a:off x="2166617" y="2535844"/>
            <a:ext cx="7968223" cy="4205058"/>
          </a:xfrm>
          <a:prstGeom prst="rect">
            <a:avLst/>
          </a:prstGeom>
        </p:spPr>
      </p:pic>
    </p:spTree>
    <p:extLst>
      <p:ext uri="{BB962C8B-B14F-4D97-AF65-F5344CB8AC3E}">
        <p14:creationId xmlns:p14="http://schemas.microsoft.com/office/powerpoint/2010/main" val="4034457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0" name="Shape 320"/>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32</a:t>
            </a:fld>
            <a:endParaRPr lang="en-US"/>
          </a:p>
        </p:txBody>
      </p:sp>
      <p:sp>
        <p:nvSpPr>
          <p:cNvPr id="321" name="Shape 321"/>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t>Cấu trúc:</a:t>
            </a:r>
          </a:p>
          <a:p>
            <a:pPr marL="274320" marR="0" lvl="0" indent="-236220" algn="l" rtl="0">
              <a:lnSpc>
                <a:spcPct val="90000"/>
              </a:lnSpc>
              <a:spcBef>
                <a:spcPts val="0"/>
              </a:spcBef>
              <a:buClr>
                <a:srgbClr val="595959"/>
              </a:buClr>
              <a:buSzPct val="53333"/>
              <a:buFont typeface="Arial"/>
              <a:buNone/>
            </a:pPr>
            <a:r>
              <a:rPr lang="en-US" sz="3000"/>
              <a:t>  ---node_modules</a:t>
            </a:r>
            <a:br>
              <a:rPr lang="en-US" sz="3000"/>
            </a:br>
            <a:r>
              <a:rPr lang="en-US" sz="3000"/>
              <a:t>-----+ mysql</a:t>
            </a:r>
            <a:br>
              <a:rPr lang="en-US" sz="3000"/>
            </a:br>
            <a:r>
              <a:rPr lang="en-US" sz="3000"/>
              <a:t>-----+ express</a:t>
            </a:r>
            <a:br>
              <a:rPr lang="en-US" sz="3000"/>
            </a:br>
            <a:r>
              <a:rPr lang="en-US" sz="3000"/>
              <a:t>---index.js</a:t>
            </a:r>
            <a:br>
              <a:rPr lang="en-US" sz="3000"/>
            </a:br>
            <a:r>
              <a:rPr lang="en-US" sz="3000"/>
              <a:t>---package.json</a:t>
            </a:r>
          </a:p>
        </p:txBody>
      </p:sp>
      <p:pic>
        <p:nvPicPr>
          <p:cNvPr id="322" name="Shape 322"/>
          <p:cNvPicPr preferRelativeResize="0"/>
          <p:nvPr/>
        </p:nvPicPr>
        <p:blipFill>
          <a:blip r:embed="rId3">
            <a:alphaModFix/>
          </a:blip>
          <a:stretch>
            <a:fillRect/>
          </a:stretch>
        </p:blipFill>
        <p:spPr>
          <a:xfrm>
            <a:off x="7047121" y="2176650"/>
            <a:ext cx="2704875" cy="2504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8" name="Shape 328"/>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33</a:t>
            </a:fld>
            <a:endParaRPr lang="en-US" dirty="0"/>
          </a:p>
        </p:txBody>
      </p:sp>
      <p:sp>
        <p:nvSpPr>
          <p:cNvPr id="329" name="Shape 329"/>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lệnh:</a:t>
            </a:r>
          </a:p>
          <a:p>
            <a:pPr marL="274320" marR="0" lvl="0" indent="-236220" algn="l" rtl="0">
              <a:lnSpc>
                <a:spcPct val="90000"/>
              </a:lnSpc>
              <a:spcBef>
                <a:spcPts val="0"/>
              </a:spcBef>
              <a:buClr>
                <a:srgbClr val="595959"/>
              </a:buClr>
              <a:buSzPct val="66666"/>
              <a:buFont typeface="Arial"/>
              <a:buNone/>
            </a:pPr>
            <a:r>
              <a:rPr lang="en-US" sz="2400" b="1"/>
              <a:t>$ npm install mysql</a:t>
            </a: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30" name="Shape 330"/>
          <p:cNvPicPr preferRelativeResize="0"/>
          <p:nvPr/>
        </p:nvPicPr>
        <p:blipFill rotWithShape="1">
          <a:blip r:embed="rId3">
            <a:alphaModFix/>
          </a:blip>
          <a:srcRect r="71117"/>
          <a:stretch/>
        </p:blipFill>
        <p:spPr>
          <a:xfrm>
            <a:off x="1065200" y="3055800"/>
            <a:ext cx="5003473" cy="2964000"/>
          </a:xfrm>
          <a:prstGeom prst="rect">
            <a:avLst/>
          </a:prstGeom>
          <a:noFill/>
          <a:ln>
            <a:noFill/>
          </a:ln>
        </p:spPr>
      </p:pic>
      <p:pic>
        <p:nvPicPr>
          <p:cNvPr id="331" name="Shape 331"/>
          <p:cNvPicPr preferRelativeResize="0"/>
          <p:nvPr/>
        </p:nvPicPr>
        <p:blipFill>
          <a:blip r:embed="rId4">
            <a:alphaModFix/>
          </a:blip>
          <a:stretch>
            <a:fillRect/>
          </a:stretch>
        </p:blipFill>
        <p:spPr>
          <a:xfrm>
            <a:off x="7095947" y="1828801"/>
            <a:ext cx="3170194" cy="1358432"/>
          </a:xfrm>
          <a:prstGeom prst="rect">
            <a:avLst/>
          </a:prstGeom>
          <a:noFill/>
          <a:ln>
            <a:noFill/>
          </a:ln>
        </p:spPr>
      </p:pic>
      <p:pic>
        <p:nvPicPr>
          <p:cNvPr id="332" name="Shape 332"/>
          <p:cNvPicPr preferRelativeResize="0"/>
          <p:nvPr/>
        </p:nvPicPr>
        <p:blipFill>
          <a:blip r:embed="rId5">
            <a:alphaModFix/>
          </a:blip>
          <a:stretch>
            <a:fillRect/>
          </a:stretch>
        </p:blipFill>
        <p:spPr>
          <a:xfrm>
            <a:off x="7095953" y="3187236"/>
            <a:ext cx="3170194" cy="13975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38" name="Shape 338"/>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34</a:t>
            </a:fld>
            <a:endParaRPr lang="en-US"/>
          </a:p>
        </p:txBody>
      </p:sp>
      <p:sp>
        <p:nvSpPr>
          <p:cNvPr id="339" name="Shape 339"/>
          <p:cNvSpPr txBox="1">
            <a:spLocks noGrp="1"/>
          </p:cNvSpPr>
          <p:nvPr>
            <p:ph type="body" idx="1"/>
          </p:nvPr>
        </p:nvSpPr>
        <p:spPr>
          <a:xfrm>
            <a:off x="1065198" y="1828800"/>
            <a:ext cx="97299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Tạo file index.js</a:t>
            </a:r>
          </a:p>
          <a:p>
            <a:pPr marL="274320" marR="0" lvl="0" indent="-236220" algn="l" rtl="0">
              <a:lnSpc>
                <a:spcPct val="90000"/>
              </a:lnSpc>
              <a:spcBef>
                <a:spcPts val="0"/>
              </a:spcBef>
              <a:buClr>
                <a:srgbClr val="595959"/>
              </a:buClr>
              <a:buSzPct val="66666"/>
              <a:buFont typeface="Arial"/>
              <a:buNone/>
            </a:pPr>
            <a:r>
              <a:rPr lang="en-US" sz="2400"/>
              <a:t>Khai báo mysql:</a:t>
            </a:r>
          </a:p>
          <a:p>
            <a:pPr marL="274320" marR="0" lvl="0" indent="-236220" algn="l" rtl="0">
              <a:lnSpc>
                <a:spcPct val="90000"/>
              </a:lnSpc>
              <a:spcBef>
                <a:spcPts val="0"/>
              </a:spcBef>
              <a:buClr>
                <a:srgbClr val="595959"/>
              </a:buClr>
              <a:buSzPct val="66666"/>
              <a:buFont typeface="Arial"/>
              <a:buNone/>
            </a:pPr>
            <a:endParaRPr sz="2400"/>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0" name="Shape 340"/>
          <p:cNvPicPr preferRelativeResize="0"/>
          <p:nvPr/>
        </p:nvPicPr>
        <p:blipFill>
          <a:blip r:embed="rId3">
            <a:alphaModFix/>
          </a:blip>
          <a:stretch>
            <a:fillRect/>
          </a:stretch>
        </p:blipFill>
        <p:spPr>
          <a:xfrm>
            <a:off x="2529850" y="2859762"/>
            <a:ext cx="4334200" cy="21290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46" name="Shape 34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35</a:t>
            </a:fld>
            <a:endParaRPr lang="en-US" dirty="0"/>
          </a:p>
        </p:txBody>
      </p:sp>
      <p:sp>
        <p:nvSpPr>
          <p:cNvPr id="347" name="Shape 347"/>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Kiểm tra kết nối:</a:t>
            </a:r>
          </a:p>
          <a:p>
            <a:pPr marL="731520" marR="0" lvl="0" indent="-204469" algn="l" rtl="0">
              <a:lnSpc>
                <a:spcPct val="90000"/>
              </a:lnSpc>
              <a:spcBef>
                <a:spcPts val="0"/>
              </a:spcBef>
              <a:buClr>
                <a:schemeClr val="dk1"/>
              </a:buClr>
              <a:buSzPct val="45833"/>
              <a:buFont typeface="Arial"/>
              <a:buNone/>
            </a:pPr>
            <a:endParaRPr sz="2400"/>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8" name="Shape 348"/>
          <p:cNvPicPr preferRelativeResize="0"/>
          <p:nvPr/>
        </p:nvPicPr>
        <p:blipFill>
          <a:blip r:embed="rId3">
            <a:alphaModFix/>
          </a:blip>
          <a:stretch>
            <a:fillRect/>
          </a:stretch>
        </p:blipFill>
        <p:spPr>
          <a:xfrm>
            <a:off x="2466525" y="2710587"/>
            <a:ext cx="5261749" cy="2427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54" name="Shape 354"/>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fld id="{00000000-1234-1234-1234-123412341234}" type="slidenum">
              <a:rPr lang="en-US"/>
              <a:pPr/>
              <a:t>36</a:t>
            </a:fld>
            <a:endParaRPr lang="en-US" dirty="0"/>
          </a:p>
        </p:txBody>
      </p:sp>
      <p:sp>
        <p:nvSpPr>
          <p:cNvPr id="355" name="Shape 355"/>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query và xuất dữ liệu:</a:t>
            </a:r>
          </a:p>
          <a:p>
            <a:pPr marL="731520" marR="0" lvl="0" indent="-204469" algn="l" rtl="0">
              <a:lnSpc>
                <a:spcPct val="90000"/>
              </a:lnSpc>
              <a:spcBef>
                <a:spcPts val="0"/>
              </a:spcBef>
              <a:buClr>
                <a:schemeClr val="dk1"/>
              </a:buClr>
              <a:buSzPct val="36666"/>
              <a:buFont typeface="Arial"/>
              <a:buNone/>
            </a:pPr>
            <a:endParaRPr sz="3000">
              <a:solidFill>
                <a:srgbClr val="000000"/>
              </a:solidFill>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56" name="Shape 356"/>
          <p:cNvPicPr preferRelativeResize="0"/>
          <p:nvPr/>
        </p:nvPicPr>
        <p:blipFill>
          <a:blip r:embed="rId3">
            <a:alphaModFix/>
          </a:blip>
          <a:stretch>
            <a:fillRect/>
          </a:stretch>
        </p:blipFill>
        <p:spPr>
          <a:xfrm>
            <a:off x="1636775" y="2896425"/>
            <a:ext cx="9568975" cy="1922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62" name="Shape 362"/>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37</a:t>
            </a:fld>
            <a:endParaRPr lang="en-US" dirty="0"/>
          </a:p>
        </p:txBody>
      </p:sp>
      <p:sp>
        <p:nvSpPr>
          <p:cNvPr id="363" name="Shape 363"/>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Đóng kết nối</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64" name="Shape 364"/>
          <p:cNvPicPr preferRelativeResize="0"/>
          <p:nvPr/>
        </p:nvPicPr>
        <p:blipFill>
          <a:blip r:embed="rId3">
            <a:alphaModFix/>
          </a:blip>
          <a:stretch>
            <a:fillRect/>
          </a:stretch>
        </p:blipFill>
        <p:spPr>
          <a:xfrm>
            <a:off x="1664901" y="2694700"/>
            <a:ext cx="3570224" cy="85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0" name="Shape 37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38</a:t>
            </a:fld>
            <a:endParaRPr lang="en-US" dirty="0"/>
          </a:p>
        </p:txBody>
      </p:sp>
      <p:pic>
        <p:nvPicPr>
          <p:cNvPr id="371" name="Shape 371"/>
          <p:cNvPicPr preferRelativeResize="0"/>
          <p:nvPr/>
        </p:nvPicPr>
        <p:blipFill>
          <a:blip r:embed="rId3">
            <a:alphaModFix/>
          </a:blip>
          <a:stretch>
            <a:fillRect/>
          </a:stretch>
        </p:blipFill>
        <p:spPr>
          <a:xfrm>
            <a:off x="1566800" y="1797550"/>
            <a:ext cx="6235548" cy="4953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7" name="Shape 377"/>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39</a:t>
            </a:fld>
            <a:endParaRPr lang="en-US" dirty="0"/>
          </a:p>
        </p:txBody>
      </p:sp>
      <p:sp>
        <p:nvSpPr>
          <p:cNvPr id="378" name="Shape 378"/>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36666"/>
              <a:buFont typeface="Arial"/>
              <a:buNone/>
            </a:pPr>
            <a:r>
              <a:rPr lang="en-US" sz="3000">
                <a:solidFill>
                  <a:srgbClr val="000000"/>
                </a:solidFill>
              </a:rPr>
              <a:t>Chạy Mysql trên XAMPP:</a:t>
            </a: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79" name="Shape 379"/>
          <p:cNvPicPr preferRelativeResize="0"/>
          <p:nvPr/>
        </p:nvPicPr>
        <p:blipFill>
          <a:blip r:embed="rId3">
            <a:alphaModFix/>
          </a:blip>
          <a:stretch>
            <a:fillRect/>
          </a:stretch>
        </p:blipFill>
        <p:spPr>
          <a:xfrm>
            <a:off x="2495487" y="2438150"/>
            <a:ext cx="6362700" cy="4133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pic>
        <p:nvPicPr>
          <p:cNvPr id="109" name="Shape 109"/>
          <p:cNvPicPr preferRelativeResize="0"/>
          <p:nvPr/>
        </p:nvPicPr>
        <p:blipFill>
          <a:blip r:embed="rId3">
            <a:alphaModFix/>
          </a:blip>
          <a:stretch>
            <a:fillRect/>
          </a:stretch>
        </p:blipFill>
        <p:spPr>
          <a:xfrm>
            <a:off x="2167372" y="1828798"/>
            <a:ext cx="6606903" cy="3948125"/>
          </a:xfrm>
          <a:prstGeom prst="rect">
            <a:avLst/>
          </a:prstGeom>
          <a:noFill/>
          <a:ln>
            <a:noFill/>
          </a:ln>
        </p:spPr>
      </p:pic>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85" name="Shape 385"/>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40</a:t>
            </a:fld>
            <a:endParaRPr lang="en-US" dirty="0"/>
          </a:p>
        </p:txBody>
      </p:sp>
      <p:sp>
        <p:nvSpPr>
          <p:cNvPr id="386" name="Shape 386"/>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45833"/>
              <a:buFont typeface="Arial"/>
              <a:buNone/>
            </a:pPr>
            <a:r>
              <a:rPr lang="en-US" sz="2400"/>
              <a:t>Kết quả:</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87" name="Shape 387"/>
          <p:cNvPicPr preferRelativeResize="0"/>
          <p:nvPr/>
        </p:nvPicPr>
        <p:blipFill>
          <a:blip r:embed="rId3">
            <a:alphaModFix/>
          </a:blip>
          <a:stretch>
            <a:fillRect/>
          </a:stretch>
        </p:blipFill>
        <p:spPr>
          <a:xfrm>
            <a:off x="1997475" y="2508687"/>
            <a:ext cx="7667625" cy="3419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393" name="Shape 39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41</a:t>
            </a:fld>
            <a:endParaRPr lang="en-US" dirty="0"/>
          </a:p>
        </p:txBody>
      </p:sp>
      <p:sp>
        <p:nvSpPr>
          <p:cNvPr id="394" name="Shape 394"/>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Chọn add-on ClearDB MySQL làm quản trị CSDL, dùng một phần mềm quản trị có sở dữ liệu như Navicat để kết nối đến cơ sở dữ liệu</a:t>
            </a:r>
          </a:p>
        </p:txBody>
      </p:sp>
      <p:pic>
        <p:nvPicPr>
          <p:cNvPr id="395" name="Shape 395"/>
          <p:cNvPicPr preferRelativeResize="0"/>
          <p:nvPr/>
        </p:nvPicPr>
        <p:blipFill>
          <a:blip r:embed="rId3">
            <a:alphaModFix/>
          </a:blip>
          <a:stretch>
            <a:fillRect/>
          </a:stretch>
        </p:blipFill>
        <p:spPr>
          <a:xfrm>
            <a:off x="4608787" y="3612325"/>
            <a:ext cx="2132012" cy="20493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01" name="Shape 401"/>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42</a:t>
            </a:fld>
            <a:endParaRPr lang="en-US" dirty="0"/>
          </a:p>
        </p:txBody>
      </p:sp>
      <p:sp>
        <p:nvSpPr>
          <p:cNvPr id="402" name="Shape 402"/>
          <p:cNvSpPr txBox="1">
            <a:spLocks noGrp="1"/>
          </p:cNvSpPr>
          <p:nvPr>
            <p:ph type="body" idx="1"/>
          </p:nvPr>
        </p:nvSpPr>
        <p:spPr>
          <a:xfrm>
            <a:off x="1065204" y="1735625"/>
            <a:ext cx="57600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Có thể sử dụng Navicat để quản trị cơ sở dữ liệu. Các thông số thiết lập được lấy từ Heroku dashboard</a:t>
            </a:r>
          </a:p>
        </p:txBody>
      </p:sp>
      <p:pic>
        <p:nvPicPr>
          <p:cNvPr id="403" name="Shape 403"/>
          <p:cNvPicPr preferRelativeResize="0"/>
          <p:nvPr/>
        </p:nvPicPr>
        <p:blipFill>
          <a:blip r:embed="rId3">
            <a:alphaModFix/>
          </a:blip>
          <a:stretch>
            <a:fillRect/>
          </a:stretch>
        </p:blipFill>
        <p:spPr>
          <a:xfrm>
            <a:off x="7159401" y="1600200"/>
            <a:ext cx="4478349" cy="5100750"/>
          </a:xfrm>
          <a:prstGeom prst="rect">
            <a:avLst/>
          </a:prstGeom>
          <a:noFill/>
          <a:ln>
            <a:noFill/>
          </a:ln>
        </p:spPr>
      </p:pic>
      <p:pic>
        <p:nvPicPr>
          <p:cNvPr id="404" name="Shape 404"/>
          <p:cNvPicPr preferRelativeResize="0"/>
          <p:nvPr/>
        </p:nvPicPr>
        <p:blipFill rotWithShape="1">
          <a:blip r:embed="rId4">
            <a:alphaModFix/>
          </a:blip>
          <a:srcRect r="25628"/>
          <a:stretch/>
        </p:blipFill>
        <p:spPr>
          <a:xfrm>
            <a:off x="1609999" y="3919575"/>
            <a:ext cx="4867774" cy="2938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10" name="Shape 410"/>
          <p:cNvSpPr txBox="1">
            <a:spLocks noGrp="1"/>
          </p:cNvSpPr>
          <p:nvPr>
            <p:ph type="sldNum" idx="12"/>
          </p:nvPr>
        </p:nvSpPr>
        <p:spPr>
          <a:xfrm>
            <a:off x="11153422" y="260350"/>
            <a:ext cx="48432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43</a:t>
            </a:fld>
            <a:endParaRPr lang="en-US"/>
          </a:p>
        </p:txBody>
      </p:sp>
      <p:sp>
        <p:nvSpPr>
          <p:cNvPr id="411" name="Shape 411"/>
          <p:cNvSpPr txBox="1">
            <a:spLocks noGrp="1"/>
          </p:cNvSpPr>
          <p:nvPr>
            <p:ph type="body" idx="1"/>
          </p:nvPr>
        </p:nvSpPr>
        <p:spPr>
          <a:xfrm>
            <a:off x="1065200" y="1735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Kết nối ClearDB MySQL trong Project Nodejs</a:t>
            </a:r>
          </a:p>
        </p:txBody>
      </p:sp>
      <p:pic>
        <p:nvPicPr>
          <p:cNvPr id="412" name="Shape 412"/>
          <p:cNvPicPr preferRelativeResize="0"/>
          <p:nvPr/>
        </p:nvPicPr>
        <p:blipFill>
          <a:blip r:embed="rId3">
            <a:alphaModFix/>
          </a:blip>
          <a:stretch>
            <a:fillRect/>
          </a:stretch>
        </p:blipFill>
        <p:spPr>
          <a:xfrm>
            <a:off x="2948329" y="2542000"/>
            <a:ext cx="5058821" cy="524886"/>
          </a:xfrm>
          <a:prstGeom prst="rect">
            <a:avLst/>
          </a:prstGeom>
          <a:noFill/>
          <a:ln>
            <a:noFill/>
          </a:ln>
        </p:spPr>
      </p:pic>
      <p:pic>
        <p:nvPicPr>
          <p:cNvPr id="413" name="Shape 413"/>
          <p:cNvPicPr preferRelativeResize="0"/>
          <p:nvPr/>
        </p:nvPicPr>
        <p:blipFill>
          <a:blip r:embed="rId4">
            <a:alphaModFix/>
          </a:blip>
          <a:stretch>
            <a:fillRect/>
          </a:stretch>
        </p:blipFill>
        <p:spPr>
          <a:xfrm>
            <a:off x="2948325" y="4003125"/>
            <a:ext cx="5648325" cy="2819400"/>
          </a:xfrm>
          <a:prstGeom prst="rect">
            <a:avLst/>
          </a:prstGeom>
          <a:noFill/>
          <a:ln>
            <a:noFill/>
          </a:ln>
        </p:spPr>
      </p:pic>
      <p:sp>
        <p:nvSpPr>
          <p:cNvPr id="414" name="Shape 414"/>
          <p:cNvSpPr txBox="1">
            <a:spLocks noGrp="1"/>
          </p:cNvSpPr>
          <p:nvPr>
            <p:ph type="body" idx="1"/>
          </p:nvPr>
        </p:nvSpPr>
        <p:spPr>
          <a:xfrm>
            <a:off x="1065200" y="3326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hoặc như sau cho môi trường 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0" name="Shape 42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44</a:t>
            </a:fld>
            <a:endParaRPr lang="en-US" dirty="0"/>
          </a:p>
        </p:txBody>
      </p:sp>
      <p:sp>
        <p:nvSpPr>
          <p:cNvPr id="421" name="Shape 421"/>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Có thể dùng </a:t>
            </a:r>
            <a:r>
              <a:rPr lang="en-US" sz="2400" b="1"/>
              <a:t>github</a:t>
            </a:r>
            <a:r>
              <a:rPr lang="en-US" sz="2400"/>
              <a:t>, </a:t>
            </a:r>
            <a:r>
              <a:rPr lang="en-US" sz="2400" b="1"/>
              <a:t>heroku git</a:t>
            </a:r>
            <a:r>
              <a:rPr lang="en-US" sz="2400"/>
              <a:t> hoặc </a:t>
            </a:r>
            <a:r>
              <a:rPr lang="en-US" sz="2400" b="1"/>
              <a:t>Dropbox </a:t>
            </a:r>
            <a:r>
              <a:rPr lang="en-US" sz="2400"/>
              <a:t>để tiến hành deploy lên server Heroku</a:t>
            </a:r>
          </a:p>
        </p:txBody>
      </p:sp>
      <p:pic>
        <p:nvPicPr>
          <p:cNvPr id="422" name="Shape 422"/>
          <p:cNvPicPr preferRelativeResize="0"/>
          <p:nvPr/>
        </p:nvPicPr>
        <p:blipFill>
          <a:blip r:embed="rId3">
            <a:alphaModFix/>
          </a:blip>
          <a:stretch>
            <a:fillRect/>
          </a:stretch>
        </p:blipFill>
        <p:spPr>
          <a:xfrm>
            <a:off x="2378448" y="2833887"/>
            <a:ext cx="8343874" cy="40241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8" name="Shape 428"/>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45</a:t>
            </a:fld>
            <a:endParaRPr lang="en-US" dirty="0"/>
          </a:p>
        </p:txBody>
      </p:sp>
      <p:sp>
        <p:nvSpPr>
          <p:cNvPr id="429" name="Shape 429"/>
          <p:cNvSpPr txBox="1">
            <a:spLocks noGrp="1"/>
          </p:cNvSpPr>
          <p:nvPr>
            <p:ph type="body" idx="1"/>
          </p:nvPr>
        </p:nvSpPr>
        <p:spPr>
          <a:xfrm>
            <a:off x="1065200" y="1744762"/>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Dùng Heroku CLI để thêm git repository vào project đã tạo.</a:t>
            </a:r>
          </a:p>
        </p:txBody>
      </p:sp>
      <p:pic>
        <p:nvPicPr>
          <p:cNvPr id="430" name="Shape 430"/>
          <p:cNvPicPr preferRelativeResize="0"/>
          <p:nvPr/>
        </p:nvPicPr>
        <p:blipFill>
          <a:blip r:embed="rId3">
            <a:alphaModFix/>
          </a:blip>
          <a:stretch>
            <a:fillRect/>
          </a:stretch>
        </p:blipFill>
        <p:spPr>
          <a:xfrm>
            <a:off x="2664375" y="2671687"/>
            <a:ext cx="5356451" cy="626574"/>
          </a:xfrm>
          <a:prstGeom prst="rect">
            <a:avLst/>
          </a:prstGeom>
          <a:noFill/>
          <a:ln>
            <a:noFill/>
          </a:ln>
        </p:spPr>
      </p:pic>
      <p:sp>
        <p:nvSpPr>
          <p:cNvPr id="431" name="Shape 431"/>
          <p:cNvSpPr txBox="1">
            <a:spLocks noGrp="1"/>
          </p:cNvSpPr>
          <p:nvPr>
            <p:ph type="body" idx="1"/>
          </p:nvPr>
        </p:nvSpPr>
        <p:spPr>
          <a:xfrm>
            <a:off x="1065187" y="3693837"/>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Sau đó dùng lệnh </a:t>
            </a:r>
            <a:r>
              <a:rPr lang="en-US" sz="2400">
                <a:solidFill>
                  <a:srgbClr val="F5F5F5"/>
                </a:solidFill>
                <a:highlight>
                  <a:srgbClr val="2A2A2A"/>
                </a:highlight>
                <a:latin typeface="Verdana"/>
                <a:ea typeface="Verdana"/>
                <a:cs typeface="Verdana"/>
                <a:sym typeface="Verdana"/>
              </a:rPr>
              <a:t>git remote -v</a:t>
            </a:r>
            <a:r>
              <a:rPr lang="en-US" sz="2400">
                <a:highlight>
                  <a:srgbClr val="2A2A2A"/>
                </a:highlight>
                <a:latin typeface="Verdana"/>
                <a:ea typeface="Verdana"/>
                <a:cs typeface="Verdana"/>
                <a:sym typeface="Verdana"/>
              </a:rPr>
              <a:t> </a:t>
            </a:r>
            <a:r>
              <a:rPr lang="en-US" sz="2400"/>
              <a:t>để kiểm tra</a:t>
            </a:r>
          </a:p>
        </p:txBody>
      </p:sp>
      <p:pic>
        <p:nvPicPr>
          <p:cNvPr id="432" name="Shape 432"/>
          <p:cNvPicPr preferRelativeResize="0"/>
          <p:nvPr/>
        </p:nvPicPr>
        <p:blipFill>
          <a:blip r:embed="rId4">
            <a:alphaModFix/>
          </a:blip>
          <a:stretch>
            <a:fillRect/>
          </a:stretch>
        </p:blipFill>
        <p:spPr>
          <a:xfrm>
            <a:off x="2664375" y="4369737"/>
            <a:ext cx="5751577" cy="143998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38" name="Shape 438"/>
          <p:cNvSpPr txBox="1">
            <a:spLocks noGrp="1"/>
          </p:cNvSpPr>
          <p:nvPr>
            <p:ph type="sldNum" idx="12"/>
          </p:nvPr>
        </p:nvSpPr>
        <p:spPr>
          <a:xfrm>
            <a:off x="11168198" y="260350"/>
            <a:ext cx="469551"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46</a:t>
            </a:fld>
            <a:endParaRPr lang="en-US" dirty="0"/>
          </a:p>
        </p:txBody>
      </p:sp>
      <p:sp>
        <p:nvSpPr>
          <p:cNvPr id="439" name="Shape 439"/>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dirty="0" err="1"/>
              <a:t>Dùng</a:t>
            </a:r>
            <a:r>
              <a:rPr lang="en-US" sz="2400" dirty="0"/>
              <a:t> </a:t>
            </a:r>
            <a:r>
              <a:rPr lang="en-US" sz="2400" dirty="0" err="1"/>
              <a:t>git</a:t>
            </a:r>
            <a:r>
              <a:rPr lang="en-US" sz="2400" dirty="0"/>
              <a:t> </a:t>
            </a:r>
            <a:r>
              <a:rPr lang="en-US" sz="2400" dirty="0" err="1"/>
              <a:t>để</a:t>
            </a:r>
            <a:r>
              <a:rPr lang="en-US" sz="2400" dirty="0"/>
              <a:t> </a:t>
            </a:r>
            <a:r>
              <a:rPr lang="en-US" sz="2400" dirty="0" err="1"/>
              <a:t>tiến</a:t>
            </a:r>
            <a:r>
              <a:rPr lang="en-US" sz="2400" dirty="0"/>
              <a:t> </a:t>
            </a:r>
            <a:r>
              <a:rPr lang="en-US" sz="2400" dirty="0" err="1"/>
              <a:t>hành</a:t>
            </a:r>
            <a:r>
              <a:rPr lang="en-US" sz="2400" dirty="0"/>
              <a:t> deploy </a:t>
            </a:r>
            <a:r>
              <a:rPr lang="en-US" sz="2400" dirty="0" err="1"/>
              <a:t>lên</a:t>
            </a:r>
            <a:r>
              <a:rPr lang="en-US" sz="2400" dirty="0"/>
              <a:t> server Heroku</a:t>
            </a:r>
          </a:p>
        </p:txBody>
      </p:sp>
      <p:pic>
        <p:nvPicPr>
          <p:cNvPr id="440" name="Shape 440"/>
          <p:cNvPicPr preferRelativeResize="0"/>
          <p:nvPr/>
        </p:nvPicPr>
        <p:blipFill rotWithShape="1">
          <a:blip r:embed="rId3">
            <a:alphaModFix/>
          </a:blip>
          <a:srcRect b="36301"/>
          <a:stretch/>
        </p:blipFill>
        <p:spPr>
          <a:xfrm>
            <a:off x="1281425" y="2564450"/>
            <a:ext cx="9886774" cy="33621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Kết quả</a:t>
            </a:r>
          </a:p>
        </p:txBody>
      </p:sp>
      <p:sp>
        <p:nvSpPr>
          <p:cNvPr id="446" name="Shape 446"/>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47</a:t>
            </a:fld>
            <a:endParaRPr lang="en-US" sz="1200" b="0" i="0" u="none" strike="noStrike" cap="none">
              <a:solidFill>
                <a:srgbClr val="595959"/>
              </a:solidFill>
              <a:latin typeface="Source Sans Pro"/>
              <a:ea typeface="Source Sans Pro"/>
              <a:cs typeface="Source Sans Pro"/>
              <a:sym typeface="Source Sans Pro"/>
            </a:endParaRPr>
          </a:p>
        </p:txBody>
      </p:sp>
      <p:pic>
        <p:nvPicPr>
          <p:cNvPr id="447" name="Shape 447"/>
          <p:cNvPicPr preferRelativeResize="0"/>
          <p:nvPr/>
        </p:nvPicPr>
        <p:blipFill>
          <a:blip r:embed="rId3">
            <a:alphaModFix/>
          </a:blip>
          <a:stretch>
            <a:fillRect/>
          </a:stretch>
        </p:blipFill>
        <p:spPr>
          <a:xfrm>
            <a:off x="3453673" y="1189012"/>
            <a:ext cx="8019499" cy="5170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Q &amp; A</a:t>
            </a:r>
          </a:p>
        </p:txBody>
      </p:sp>
      <p:pic>
        <p:nvPicPr>
          <p:cNvPr id="453" name="Shape 453"/>
          <p:cNvPicPr preferRelativeResize="0"/>
          <p:nvPr/>
        </p:nvPicPr>
        <p:blipFill>
          <a:blip r:embed="rId3">
            <a:alphaModFix/>
          </a:blip>
          <a:stretch>
            <a:fillRect/>
          </a:stretch>
        </p:blipFill>
        <p:spPr>
          <a:xfrm>
            <a:off x="6594799" y="1574800"/>
            <a:ext cx="2781300" cy="3708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65200" y="1079400"/>
            <a:ext cx="8686800" cy="7956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a:t>Tài liệu tham khảo</a:t>
            </a:r>
          </a:p>
        </p:txBody>
      </p:sp>
      <p:sp>
        <p:nvSpPr>
          <p:cNvPr id="459" name="Shape 459"/>
          <p:cNvSpPr txBox="1">
            <a:spLocks noGrp="1"/>
          </p:cNvSpPr>
          <p:nvPr>
            <p:ph type="body" idx="1"/>
          </p:nvPr>
        </p:nvSpPr>
        <p:spPr>
          <a:xfrm>
            <a:off x="1065200" y="2055623"/>
            <a:ext cx="8686800" cy="1371600"/>
          </a:xfrm>
          <a:prstGeom prst="rect">
            <a:avLst/>
          </a:prstGeom>
          <a:noFill/>
          <a:ln>
            <a:noFill/>
          </a:ln>
        </p:spPr>
        <p:txBody>
          <a:bodyPr lIns="91425" tIns="45700" rIns="91425" bIns="45700" anchor="t" anchorCtr="0">
            <a:noAutofit/>
          </a:bodyPr>
          <a:lstStyle/>
          <a:p>
            <a:pPr lvl="0" rtl="0">
              <a:lnSpc>
                <a:spcPct val="90000"/>
              </a:lnSpc>
              <a:spcBef>
                <a:spcPts val="1800"/>
              </a:spcBef>
              <a:buClr>
                <a:schemeClr val="dk1"/>
              </a:buClr>
              <a:buSzPct val="45833"/>
              <a:buFont typeface="Arial"/>
              <a:buNone/>
            </a:pPr>
            <a:r>
              <a:rPr lang="en-US" sz="2400" u="sng" dirty="0">
                <a:solidFill>
                  <a:schemeClr val="accent1"/>
                </a:solidFill>
                <a:hlinkClick r:id="rId3"/>
              </a:rPr>
              <a:t>https://heroku.com</a:t>
            </a:r>
          </a:p>
          <a:p>
            <a:pPr lvl="0" rtl="0">
              <a:lnSpc>
                <a:spcPct val="90000"/>
              </a:lnSpc>
              <a:spcBef>
                <a:spcPts val="1800"/>
              </a:spcBef>
              <a:buClr>
                <a:schemeClr val="dk1"/>
              </a:buClr>
              <a:buSzPct val="45833"/>
              <a:buFont typeface="Arial"/>
              <a:buNone/>
            </a:pPr>
            <a:r>
              <a:rPr lang="en-US" sz="2400" u="sng" dirty="0">
                <a:solidFill>
                  <a:schemeClr val="accent1"/>
                </a:solidFill>
                <a:hlinkClick r:id="rId4"/>
              </a:rPr>
              <a:t>https://nodejs.org</a:t>
            </a:r>
            <a:r>
              <a:rPr lang="en-US" sz="2400" dirty="0"/>
              <a:t> </a:t>
            </a:r>
          </a:p>
          <a:p>
            <a:pPr lvl="0" rtl="0">
              <a:lnSpc>
                <a:spcPct val="90000"/>
              </a:lnSpc>
              <a:spcBef>
                <a:spcPts val="1800"/>
              </a:spcBef>
              <a:buClr>
                <a:schemeClr val="dk1"/>
              </a:buClr>
              <a:buSzPct val="45833"/>
              <a:buFont typeface="Arial"/>
              <a:buNone/>
            </a:pPr>
            <a:r>
              <a:rPr lang="en-US" sz="2400" u="sng" dirty="0">
                <a:solidFill>
                  <a:schemeClr val="accent1"/>
                </a:solidFill>
                <a:hlinkClick r:id="rId5"/>
              </a:rPr>
              <a:t>https://cleardb.com</a:t>
            </a:r>
            <a:r>
              <a:rPr lang="en-US" sz="2400" dirty="0"/>
              <a:t> </a:t>
            </a:r>
          </a:p>
          <a:p>
            <a:pPr lvl="0" rtl="0">
              <a:lnSpc>
                <a:spcPct val="90000"/>
              </a:lnSpc>
              <a:spcBef>
                <a:spcPts val="1800"/>
              </a:spcBef>
              <a:buClr>
                <a:schemeClr val="dk1"/>
              </a:buClr>
              <a:buSzPct val="45833"/>
              <a:buFont typeface="Arial"/>
              <a:buNone/>
            </a:pPr>
            <a:r>
              <a:rPr lang="en-US" sz="2400" u="sng" dirty="0">
                <a:solidFill>
                  <a:schemeClr val="accent1"/>
                </a:solidFill>
                <a:hlinkClick r:id="rId6"/>
              </a:rPr>
              <a:t>http://thayphet.net</a:t>
            </a:r>
          </a:p>
          <a:p>
            <a:pPr lvl="0" rtl="0">
              <a:lnSpc>
                <a:spcPct val="90000"/>
              </a:lnSpc>
              <a:spcBef>
                <a:spcPts val="1800"/>
              </a:spcBef>
              <a:buClr>
                <a:schemeClr val="dk1"/>
              </a:buClr>
              <a:buSzPct val="45833"/>
              <a:buFont typeface="Arial"/>
              <a:buNone/>
            </a:pPr>
            <a:r>
              <a:rPr lang="en-US" sz="2400" u="sng" dirty="0">
                <a:solidFill>
                  <a:schemeClr val="accent1"/>
                </a:solidFill>
                <a:hlinkClick r:id="rId7"/>
              </a:rPr>
              <a:t>https://viblo.asia/nguyen.the.linh/posts/DZrGNQjMvVB</a:t>
            </a:r>
            <a:r>
              <a:rPr lang="en-US" sz="2400" dirty="0"/>
              <a:t>  </a:t>
            </a:r>
          </a:p>
          <a:p>
            <a:pPr lvl="0">
              <a:spcBef>
                <a:spcPts val="1800"/>
              </a:spcBef>
              <a:buClr>
                <a:schemeClr val="dk1"/>
              </a:buClr>
              <a:buSzPct val="45833"/>
            </a:pPr>
            <a:r>
              <a:rPr lang="en-US" dirty="0">
                <a:hlinkClick r:id="rId8"/>
              </a:rPr>
              <a:t>https://techmaster.vn/posts/34075/tai-sao-ban-nen-hoc-nodejs</a:t>
            </a:r>
            <a:r>
              <a:rPr lang="en-US" dirty="0"/>
              <a:t> </a:t>
            </a:r>
            <a:endParaRPr lang="en-US" sz="2400" dirty="0"/>
          </a:p>
          <a:p>
            <a:pPr marL="0" marR="0" lvl="0" indent="0" algn="l" rtl="0">
              <a:lnSpc>
                <a:spcPct val="110000"/>
              </a:lnSpc>
              <a:spcBef>
                <a:spcPts val="0"/>
              </a:spcBef>
              <a:buClr>
                <a:srgbClr val="595959"/>
              </a:buClr>
              <a:buSzPct val="25000"/>
              <a:buFont typeface="Arial"/>
              <a:buNone/>
            </a:pPr>
            <a:endParaRPr dirty="0"/>
          </a:p>
        </p:txBody>
      </p:sp>
      <p:sp>
        <p:nvSpPr>
          <p:cNvPr id="460" name="Shape 460"/>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dirty="0" err="1">
                <a:latin typeface="Source Sans Pro"/>
                <a:ea typeface="Source Sans Pro"/>
                <a:cs typeface="Source Sans Pro"/>
                <a:sym typeface="Source Sans Pro"/>
              </a:rPr>
              <a:t>Ưu</a:t>
            </a:r>
            <a:r>
              <a:rPr lang="en-US" dirty="0">
                <a:latin typeface="Source Sans Pro"/>
                <a:ea typeface="Source Sans Pro"/>
                <a:cs typeface="Source Sans Pro"/>
                <a:sym typeface="Source Sans Pro"/>
              </a:rPr>
              <a:t> </a:t>
            </a:r>
            <a:r>
              <a:rPr lang="en-US" dirty="0" err="1">
                <a:latin typeface="Source Sans Pro"/>
                <a:ea typeface="Source Sans Pro"/>
                <a:cs typeface="Source Sans Pro"/>
                <a:sym typeface="Source Sans Pro"/>
              </a:rPr>
              <a:t>điểm</a:t>
            </a:r>
            <a:endParaRPr lang="en-US" dirty="0">
              <a:latin typeface="Source Sans Pro"/>
              <a:ea typeface="Source Sans Pro"/>
              <a:cs typeface="Source Sans Pro"/>
              <a:sym typeface="Source Sans Pro"/>
            </a:endParaRPr>
          </a:p>
        </p:txBody>
      </p:sp>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a:t>
            </a:fld>
            <a:endParaRPr lang="en-US" dirty="0"/>
          </a:p>
        </p:txBody>
      </p:sp>
      <p:sp>
        <p:nvSpPr>
          <p:cNvPr id="5" name="Shape 10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a:highlight>
                  <a:srgbClr val="FFFFFF"/>
                </a:highlight>
              </a:rPr>
              <a:t>T</a:t>
            </a:r>
            <a:r>
              <a:rPr lang="vi-VN" sz="2400" dirty="0">
                <a:highlight>
                  <a:srgbClr val="FFFFFF"/>
                </a:highlight>
              </a:rPr>
              <a:t>ốc độ thực thi và khả năng mở rộng.</a:t>
            </a:r>
            <a:endParaRPr lang="en-US" sz="2400" dirty="0">
              <a:highlight>
                <a:srgbClr val="FFFFFF"/>
              </a:highlight>
            </a:endParaRPr>
          </a:p>
          <a:p>
            <a:pPr marL="457200" lvl="0" indent="-381000">
              <a:lnSpc>
                <a:spcPct val="115000"/>
              </a:lnSpc>
              <a:spcBef>
                <a:spcPts val="0"/>
              </a:spcBef>
              <a:buSzPct val="100000"/>
              <a:buFont typeface="Roboto"/>
            </a:pPr>
            <a:r>
              <a:rPr lang="en-US" sz="2400" dirty="0">
                <a:highlight>
                  <a:srgbClr val="FFFFFF"/>
                </a:highlight>
              </a:rPr>
              <a:t>Node.js </a:t>
            </a:r>
            <a:r>
              <a:rPr lang="en-US" sz="2400" dirty="0" err="1">
                <a:highlight>
                  <a:srgbClr val="FFFFFF"/>
                </a:highlight>
              </a:rPr>
              <a:t>có</a:t>
            </a:r>
            <a:r>
              <a:rPr lang="en-US" sz="2400" dirty="0">
                <a:highlight>
                  <a:srgbClr val="FFFFFF"/>
                </a:highlight>
              </a:rPr>
              <a:t> </a:t>
            </a:r>
            <a:r>
              <a:rPr lang="en-US" sz="2400" dirty="0" err="1">
                <a:highlight>
                  <a:srgbClr val="FFFFFF"/>
                </a:highlight>
              </a:rPr>
              <a:t>thể</a:t>
            </a:r>
            <a:r>
              <a:rPr lang="en-US" sz="2400" dirty="0">
                <a:highlight>
                  <a:srgbClr val="FFFFFF"/>
                </a:highlight>
              </a:rPr>
              <a:t> </a:t>
            </a:r>
            <a:r>
              <a:rPr lang="en-US" sz="2400" dirty="0" err="1">
                <a:highlight>
                  <a:srgbClr val="FFFFFF"/>
                </a:highlight>
              </a:rPr>
              <a:t>xử</a:t>
            </a:r>
            <a:r>
              <a:rPr lang="en-US" sz="2400" dirty="0">
                <a:highlight>
                  <a:srgbClr val="FFFFFF"/>
                </a:highlight>
              </a:rPr>
              <a:t> </a:t>
            </a:r>
            <a:r>
              <a:rPr lang="en-US" sz="2400" dirty="0" err="1">
                <a:highlight>
                  <a:srgbClr val="FFFFFF"/>
                </a:highlight>
              </a:rPr>
              <a:t>lý</a:t>
            </a:r>
            <a:r>
              <a:rPr lang="en-US" sz="2400" dirty="0">
                <a:highlight>
                  <a:srgbClr val="FFFFFF"/>
                </a:highlight>
              </a:rPr>
              <a:t> </a:t>
            </a:r>
            <a:r>
              <a:rPr lang="en-US" sz="2400" dirty="0" err="1">
                <a:highlight>
                  <a:srgbClr val="FFFFFF"/>
                </a:highlight>
              </a:rPr>
              <a:t>hàng</a:t>
            </a:r>
            <a:r>
              <a:rPr lang="en-US" sz="2400" dirty="0">
                <a:highlight>
                  <a:srgbClr val="FFFFFF"/>
                </a:highlight>
              </a:rPr>
              <a:t> </a:t>
            </a:r>
            <a:r>
              <a:rPr lang="en-US" sz="2400" dirty="0" err="1">
                <a:highlight>
                  <a:srgbClr val="FFFFFF"/>
                </a:highlight>
              </a:rPr>
              <a:t>ngàn</a:t>
            </a:r>
            <a:r>
              <a:rPr lang="en-US" sz="2400" dirty="0">
                <a:highlight>
                  <a:srgbClr val="FFFFFF"/>
                </a:highlight>
              </a:rPr>
              <a:t> </a:t>
            </a:r>
            <a:r>
              <a:rPr lang="en-US" sz="2400" dirty="0" err="1">
                <a:highlight>
                  <a:srgbClr val="FFFFFF"/>
                </a:highlight>
              </a:rPr>
              <a:t>kết</a:t>
            </a:r>
            <a:r>
              <a:rPr lang="en-US" sz="2400" dirty="0">
                <a:highlight>
                  <a:srgbClr val="FFFFFF"/>
                </a:highlight>
              </a:rPr>
              <a:t> </a:t>
            </a:r>
            <a:r>
              <a:rPr lang="en-US" sz="2400" dirty="0" err="1">
                <a:highlight>
                  <a:srgbClr val="FFFFFF"/>
                </a:highlight>
              </a:rPr>
              <a:t>nối</a:t>
            </a:r>
            <a:r>
              <a:rPr lang="en-US" sz="2400" dirty="0">
                <a:highlight>
                  <a:srgbClr val="FFFFFF"/>
                </a:highlight>
              </a:rPr>
              <a:t> </a:t>
            </a:r>
            <a:r>
              <a:rPr lang="en-US" sz="2400" dirty="0" err="1">
                <a:highlight>
                  <a:srgbClr val="FFFFFF"/>
                </a:highlight>
              </a:rPr>
              <a:t>đồng</a:t>
            </a:r>
            <a:r>
              <a:rPr lang="en-US" sz="2400" dirty="0">
                <a:highlight>
                  <a:srgbClr val="FFFFFF"/>
                </a:highlight>
              </a:rPr>
              <a:t> </a:t>
            </a:r>
            <a:r>
              <a:rPr lang="en-US" sz="2400" dirty="0" err="1">
                <a:highlight>
                  <a:srgbClr val="FFFFFF"/>
                </a:highlight>
              </a:rPr>
              <a:t>thời</a:t>
            </a:r>
            <a:r>
              <a:rPr lang="en-US" sz="2400" dirty="0">
                <a:highlight>
                  <a:srgbClr val="FFFFFF"/>
                </a:highlight>
              </a:rPr>
              <a:t> </a:t>
            </a:r>
          </a:p>
          <a:p>
            <a:pPr marL="457200" lvl="0" indent="-381000">
              <a:lnSpc>
                <a:spcPct val="115000"/>
              </a:lnSpc>
              <a:spcBef>
                <a:spcPts val="0"/>
              </a:spcBef>
              <a:buSzPct val="100000"/>
              <a:buFont typeface="Roboto"/>
            </a:pPr>
            <a:r>
              <a:rPr lang="en-US" sz="2400" dirty="0" err="1">
                <a:highlight>
                  <a:srgbClr val="FFFFFF"/>
                </a:highlight>
                <a:sym typeface="Source Sans Pro"/>
              </a:rPr>
              <a:t>Javascript</a:t>
            </a:r>
            <a:r>
              <a:rPr lang="en-US" sz="2400" dirty="0">
                <a:highlight>
                  <a:srgbClr val="FFFFFF"/>
                </a:highlight>
                <a:sym typeface="Source Sans Pro"/>
              </a:rPr>
              <a:t> </a:t>
            </a:r>
            <a:r>
              <a:rPr lang="en-US" sz="2400" dirty="0" err="1">
                <a:highlight>
                  <a:srgbClr val="FFFFFF"/>
                </a:highlight>
                <a:sym typeface="Source Sans Pro"/>
              </a:rPr>
              <a:t>bây</a:t>
            </a:r>
            <a:r>
              <a:rPr lang="en-US" sz="2400" dirty="0">
                <a:highlight>
                  <a:srgbClr val="FFFFFF"/>
                </a:highlight>
                <a:sym typeface="Source Sans Pro"/>
              </a:rPr>
              <a:t> </a:t>
            </a:r>
            <a:r>
              <a:rPr lang="en-US" sz="2400" dirty="0" err="1">
                <a:highlight>
                  <a:srgbClr val="FFFFFF"/>
                </a:highlight>
                <a:sym typeface="Source Sans Pro"/>
              </a:rPr>
              <a:t>giờ</a:t>
            </a:r>
            <a:r>
              <a:rPr lang="en-US" sz="2400" dirty="0">
                <a:highlight>
                  <a:srgbClr val="FFFFFF"/>
                </a:highlight>
                <a:sym typeface="Source Sans Pro"/>
              </a:rPr>
              <a:t> </a:t>
            </a:r>
            <a:r>
              <a:rPr lang="en-US" sz="2400" dirty="0" err="1">
                <a:highlight>
                  <a:srgbClr val="FFFFFF"/>
                </a:highlight>
                <a:sym typeface="Source Sans Pro"/>
              </a:rPr>
              <a:t>đã</a:t>
            </a:r>
            <a:r>
              <a:rPr lang="en-US" sz="2400" dirty="0">
                <a:highlight>
                  <a:srgbClr val="FFFFFF"/>
                </a:highlight>
                <a:sym typeface="Source Sans Pro"/>
              </a:rPr>
              <a:t> </a:t>
            </a:r>
            <a:r>
              <a:rPr lang="en-US" sz="2400" dirty="0" err="1">
                <a:highlight>
                  <a:srgbClr val="FFFFFF"/>
                </a:highlight>
                <a:sym typeface="Source Sans Pro"/>
              </a:rPr>
              <a:t>xuất</a:t>
            </a:r>
            <a:r>
              <a:rPr lang="en-US" sz="2400" dirty="0">
                <a:highlight>
                  <a:srgbClr val="FFFFFF"/>
                </a:highlight>
                <a:sym typeface="Source Sans Pro"/>
              </a:rPr>
              <a:t> </a:t>
            </a:r>
            <a:r>
              <a:rPr lang="en-US" sz="2400" dirty="0" err="1">
                <a:highlight>
                  <a:srgbClr val="FFFFFF"/>
                </a:highlight>
                <a:sym typeface="Source Sans Pro"/>
              </a:rPr>
              <a:t>hiện</a:t>
            </a:r>
            <a:r>
              <a:rPr lang="en-US" sz="2400" dirty="0">
                <a:highlight>
                  <a:srgbClr val="FFFFFF"/>
                </a:highlight>
                <a:sym typeface="Source Sans Pro"/>
              </a:rPr>
              <a:t> </a:t>
            </a:r>
            <a:r>
              <a:rPr lang="en-US" sz="2400" dirty="0" err="1">
                <a:highlight>
                  <a:srgbClr val="FFFFFF"/>
                </a:highlight>
                <a:sym typeface="Source Sans Pro"/>
              </a:rPr>
              <a:t>trên</a:t>
            </a:r>
            <a:r>
              <a:rPr lang="en-US" sz="2400" dirty="0">
                <a:highlight>
                  <a:srgbClr val="FFFFFF"/>
                </a:highlight>
                <a:sym typeface="Source Sans Pro"/>
              </a:rPr>
              <a:t> </a:t>
            </a:r>
            <a:r>
              <a:rPr lang="en-US" sz="2400" dirty="0" err="1">
                <a:highlight>
                  <a:srgbClr val="FFFFFF"/>
                </a:highlight>
                <a:sym typeface="Source Sans Pro"/>
              </a:rPr>
              <a:t>cả</a:t>
            </a:r>
            <a:r>
              <a:rPr lang="en-US" sz="2400" dirty="0">
                <a:highlight>
                  <a:srgbClr val="FFFFFF"/>
                </a:highlight>
                <a:sym typeface="Source Sans Pro"/>
              </a:rPr>
              <a:t> </a:t>
            </a:r>
            <a:r>
              <a:rPr lang="en-US" sz="2400" dirty="0" err="1">
                <a:highlight>
                  <a:srgbClr val="FFFFFF"/>
                </a:highlight>
                <a:sym typeface="Source Sans Pro"/>
              </a:rPr>
              <a:t>phía</a:t>
            </a:r>
            <a:r>
              <a:rPr lang="en-US" sz="2400" dirty="0">
                <a:highlight>
                  <a:srgbClr val="FFFFFF"/>
                </a:highlight>
                <a:sym typeface="Source Sans Pro"/>
              </a:rPr>
              <a:t> server-side, </a:t>
            </a:r>
            <a:r>
              <a:rPr lang="en-US" sz="2400" dirty="0" err="1">
                <a:highlight>
                  <a:srgbClr val="FFFFFF"/>
                </a:highlight>
                <a:sym typeface="Source Sans Pro"/>
              </a:rPr>
              <a:t>cùng</a:t>
            </a:r>
            <a:r>
              <a:rPr lang="en-US" sz="2400" dirty="0">
                <a:highlight>
                  <a:srgbClr val="FFFFFF"/>
                </a:highlight>
                <a:sym typeface="Source Sans Pro"/>
              </a:rPr>
              <a:t> </a:t>
            </a:r>
            <a:r>
              <a:rPr lang="en-US" sz="2400" dirty="0" err="1">
                <a:highlight>
                  <a:srgbClr val="FFFFFF"/>
                </a:highlight>
                <a:sym typeface="Source Sans Pro"/>
              </a:rPr>
              <a:t>với</a:t>
            </a:r>
            <a:r>
              <a:rPr lang="en-US" sz="2400" dirty="0">
                <a:highlight>
                  <a:srgbClr val="FFFFFF"/>
                </a:highlight>
                <a:sym typeface="Source Sans Pro"/>
              </a:rPr>
              <a:t> </a:t>
            </a:r>
            <a:r>
              <a:rPr lang="en-US" sz="2400" dirty="0" err="1">
                <a:highlight>
                  <a:srgbClr val="FFFFFF"/>
                </a:highlight>
                <a:sym typeface="Source Sans Pro"/>
              </a:rPr>
              <a:t>sức</a:t>
            </a:r>
            <a:r>
              <a:rPr lang="en-US" sz="2400" dirty="0">
                <a:highlight>
                  <a:srgbClr val="FFFFFF"/>
                </a:highlight>
                <a:sym typeface="Source Sans Pro"/>
              </a:rPr>
              <a:t> </a:t>
            </a:r>
            <a:r>
              <a:rPr lang="en-US" sz="2400" dirty="0" err="1">
                <a:highlight>
                  <a:srgbClr val="FFFFFF"/>
                </a:highlight>
                <a:sym typeface="Source Sans Pro"/>
              </a:rPr>
              <a:t>mạnh</a:t>
            </a:r>
            <a:r>
              <a:rPr lang="en-US" sz="2400" dirty="0">
                <a:highlight>
                  <a:srgbClr val="FFFFFF"/>
                </a:highlight>
                <a:sym typeface="Source Sans Pro"/>
              </a:rPr>
              <a:t> </a:t>
            </a:r>
            <a:r>
              <a:rPr lang="en-US" sz="2400" dirty="0" err="1">
                <a:highlight>
                  <a:srgbClr val="FFFFFF"/>
                </a:highlight>
                <a:sym typeface="Source Sans Pro"/>
              </a:rPr>
              <a:t>của</a:t>
            </a:r>
            <a:r>
              <a:rPr lang="en-US" sz="2400" dirty="0">
                <a:highlight>
                  <a:srgbClr val="FFFFFF"/>
                </a:highlight>
                <a:sym typeface="Source Sans Pro"/>
              </a:rPr>
              <a:t> </a:t>
            </a:r>
            <a:r>
              <a:rPr lang="en-US" sz="2400" dirty="0" err="1">
                <a:highlight>
                  <a:srgbClr val="FFFFFF"/>
                </a:highlight>
                <a:sym typeface="Source Sans Pro"/>
              </a:rPr>
              <a:t>nó</a:t>
            </a:r>
            <a:r>
              <a:rPr lang="en-US" sz="2400" dirty="0">
                <a:highlight>
                  <a:srgbClr val="FFFFFF"/>
                </a:highlight>
                <a:sym typeface="Source Sans Pro"/>
              </a:rPr>
              <a:t> ở </a:t>
            </a:r>
            <a:r>
              <a:rPr lang="en-US" sz="2400" dirty="0" err="1">
                <a:highlight>
                  <a:srgbClr val="FFFFFF"/>
                </a:highlight>
                <a:sym typeface="Source Sans Pro"/>
              </a:rPr>
              <a:t>phía</a:t>
            </a:r>
            <a:r>
              <a:rPr lang="en-US" sz="2400" dirty="0">
                <a:highlight>
                  <a:srgbClr val="FFFFFF"/>
                </a:highlight>
                <a:sym typeface="Source Sans Pro"/>
              </a:rPr>
              <a:t> client-side </a:t>
            </a:r>
          </a:p>
          <a:p>
            <a:pPr marL="457200" lvl="0" indent="-381000">
              <a:lnSpc>
                <a:spcPct val="115000"/>
              </a:lnSpc>
              <a:spcBef>
                <a:spcPts val="0"/>
              </a:spcBef>
              <a:buSzPct val="100000"/>
              <a:buFont typeface="Roboto"/>
            </a:pPr>
            <a:r>
              <a:rPr lang="en-US" sz="2400" dirty="0" err="1">
                <a:sym typeface="Source Sans Pro"/>
              </a:rPr>
              <a:t>Dễ</a:t>
            </a:r>
            <a:r>
              <a:rPr lang="en-US" sz="2400" dirty="0">
                <a:sym typeface="Source Sans Pro"/>
              </a:rPr>
              <a:t> </a:t>
            </a:r>
            <a:r>
              <a:rPr lang="en-US" sz="2400" dirty="0" err="1">
                <a:sym typeface="Source Sans Pro"/>
              </a:rPr>
              <a:t>dàng</a:t>
            </a:r>
            <a:r>
              <a:rPr lang="en-US" sz="2400" dirty="0">
                <a:sym typeface="Source Sans Pro"/>
              </a:rPr>
              <a:t> </a:t>
            </a:r>
            <a:r>
              <a:rPr lang="en-US" sz="2400" dirty="0" err="1">
                <a:sym typeface="Source Sans Pro"/>
              </a:rPr>
              <a:t>cài</a:t>
            </a:r>
            <a:r>
              <a:rPr lang="en-US" sz="2400" dirty="0">
                <a:sym typeface="Source Sans Pro"/>
              </a:rPr>
              <a:t> </a:t>
            </a:r>
            <a:r>
              <a:rPr lang="en-US" sz="2400" dirty="0" err="1">
                <a:sym typeface="Source Sans Pro"/>
              </a:rPr>
              <a:t>đặt</a:t>
            </a:r>
            <a:r>
              <a:rPr lang="en-US" sz="2400" dirty="0">
                <a:sym typeface="Source Sans Pro"/>
              </a:rPr>
              <a:t> </a:t>
            </a:r>
            <a:r>
              <a:rPr lang="en-US" sz="2400" dirty="0" err="1">
                <a:sym typeface="Source Sans Pro"/>
              </a:rPr>
              <a:t>và</a:t>
            </a:r>
            <a:r>
              <a:rPr lang="en-US" sz="2400" dirty="0">
                <a:sym typeface="Source Sans Pro"/>
              </a:rPr>
              <a:t> </a:t>
            </a:r>
            <a:r>
              <a:rPr lang="en-US" sz="2400" dirty="0" err="1">
                <a:sym typeface="Source Sans Pro"/>
              </a:rPr>
              <a:t>chạy</a:t>
            </a:r>
            <a:r>
              <a:rPr lang="en-US" sz="2400" dirty="0">
                <a:sym typeface="Source Sans Pro"/>
              </a:rPr>
              <a:t> </a:t>
            </a:r>
            <a:r>
              <a:rPr lang="en-US" sz="2400" dirty="0" err="1">
                <a:sym typeface="Source Sans Pro"/>
              </a:rPr>
              <a:t>cục</a:t>
            </a:r>
            <a:r>
              <a:rPr lang="en-US" sz="2400" dirty="0">
                <a:sym typeface="Source Sans Pro"/>
              </a:rPr>
              <a:t> </a:t>
            </a:r>
            <a:r>
              <a:rPr lang="en-US" sz="2400" dirty="0" err="1">
                <a:sym typeface="Source Sans Pro"/>
              </a:rPr>
              <a:t>bộ</a:t>
            </a:r>
            <a:r>
              <a:rPr lang="en-US" sz="2400" dirty="0">
                <a:sym typeface="Source Sans Pro"/>
              </a:rPr>
              <a:t> </a:t>
            </a:r>
            <a:r>
              <a:rPr lang="en-US" sz="2400" dirty="0" err="1">
                <a:sym typeface="Source Sans Pro"/>
              </a:rPr>
              <a:t>trên</a:t>
            </a:r>
            <a:r>
              <a:rPr lang="en-US" sz="2400" dirty="0">
                <a:sym typeface="Source Sans Pro"/>
              </a:rPr>
              <a:t> </a:t>
            </a:r>
            <a:r>
              <a:rPr lang="en-US" sz="2400" dirty="0" err="1">
                <a:sym typeface="Source Sans Pro"/>
              </a:rPr>
              <a:t>máy</a:t>
            </a:r>
            <a:r>
              <a:rPr lang="en-US" sz="2400" dirty="0">
                <a:sym typeface="Source Sans Pro"/>
              </a:rPr>
              <a:t> </a:t>
            </a:r>
            <a:r>
              <a:rPr lang="en-US" sz="2400" dirty="0" err="1">
                <a:sym typeface="Source Sans Pro"/>
              </a:rPr>
              <a:t>tính</a:t>
            </a:r>
            <a:r>
              <a:rPr lang="en-US" sz="2400" dirty="0">
                <a:sym typeface="Source Sans Pro"/>
              </a:rPr>
              <a:t> Windows/Mac/Linux</a:t>
            </a:r>
            <a:endParaRPr lang="en-US" sz="2400" dirty="0">
              <a:highlight>
                <a:srgbClr val="FFFFFF"/>
              </a:highlight>
              <a:sym typeface="Source Sans Pro"/>
            </a:endParaRPr>
          </a:p>
        </p:txBody>
      </p:sp>
    </p:spTree>
    <p:extLst>
      <p:ext uri="{BB962C8B-B14F-4D97-AF65-F5344CB8AC3E}">
        <p14:creationId xmlns:p14="http://schemas.microsoft.com/office/powerpoint/2010/main" val="398986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ctrTitle"/>
          </p:nvPr>
        </p:nvSpPr>
        <p:spPr>
          <a:xfrm>
            <a:off x="1065200" y="889000"/>
            <a:ext cx="4937700" cy="2514600"/>
          </a:xfrm>
          <a:prstGeom prst="rect">
            <a:avLst/>
          </a:prstGeom>
          <a:noFill/>
          <a:ln>
            <a:noFill/>
          </a:ln>
        </p:spPr>
        <p:txBody>
          <a:bodyPr lIns="91425" tIns="45700" rIns="91425" bIns="45700" anchor="ctr" anchorCtr="0">
            <a:noAutofit/>
          </a:bodyPr>
          <a:lstStyle/>
          <a:p>
            <a:pPr lvl="0" rtl="0">
              <a:spcBef>
                <a:spcPts val="0"/>
              </a:spcBef>
              <a:buClr>
                <a:srgbClr val="0082B3"/>
              </a:buClr>
              <a:buSzPct val="25000"/>
              <a:buFont typeface="Source Sans Pro"/>
              <a:buNone/>
            </a:pPr>
            <a:r>
              <a:rPr lang="en-US" sz="3600"/>
              <a:t>Cảm ơn thầy và các bạn đã lắng nghe.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dirty="0" err="1">
                <a:latin typeface="Source Sans Pro"/>
                <a:ea typeface="Source Sans Pro"/>
                <a:cs typeface="Source Sans Pro"/>
                <a:sym typeface="Source Sans Pro"/>
              </a:rPr>
              <a:t>Nhược</a:t>
            </a:r>
            <a:r>
              <a:rPr lang="en-US" dirty="0">
                <a:latin typeface="Source Sans Pro"/>
                <a:ea typeface="Source Sans Pro"/>
                <a:cs typeface="Source Sans Pro"/>
                <a:sym typeface="Source Sans Pro"/>
              </a:rPr>
              <a:t> </a:t>
            </a:r>
            <a:r>
              <a:rPr lang="en-US" dirty="0" err="1">
                <a:latin typeface="Source Sans Pro"/>
                <a:ea typeface="Source Sans Pro"/>
                <a:cs typeface="Source Sans Pro"/>
                <a:sym typeface="Source Sans Pro"/>
              </a:rPr>
              <a:t>điểm</a:t>
            </a:r>
            <a:endParaRPr lang="en-US" dirty="0">
              <a:latin typeface="Source Sans Pro"/>
              <a:ea typeface="Source Sans Pro"/>
              <a:cs typeface="Source Sans Pro"/>
              <a:sym typeface="Source Sans Pro"/>
            </a:endParaRPr>
          </a:p>
        </p:txBody>
      </p:sp>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a:t>
            </a:fld>
            <a:endParaRPr lang="en-US" dirty="0"/>
          </a:p>
        </p:txBody>
      </p:sp>
      <p:sp>
        <p:nvSpPr>
          <p:cNvPr id="5" name="Shape 10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err="1"/>
              <a:t>Triển</a:t>
            </a:r>
            <a:r>
              <a:rPr lang="en-US" sz="2400" dirty="0"/>
              <a:t> </a:t>
            </a:r>
            <a:r>
              <a:rPr lang="en-US" sz="2400" dirty="0" err="1"/>
              <a:t>khai</a:t>
            </a:r>
            <a:r>
              <a:rPr lang="en-US" sz="2400" dirty="0"/>
              <a:t> Node.js </a:t>
            </a:r>
            <a:r>
              <a:rPr lang="en-US" sz="2400" dirty="0" err="1"/>
              <a:t>trên</a:t>
            </a:r>
            <a:r>
              <a:rPr lang="en-US" sz="2400" dirty="0"/>
              <a:t> host </a:t>
            </a:r>
            <a:r>
              <a:rPr lang="en-US" sz="2400" dirty="0" err="1"/>
              <a:t>không</a:t>
            </a:r>
            <a:r>
              <a:rPr lang="en-US" sz="2400" dirty="0"/>
              <a:t> </a:t>
            </a:r>
            <a:r>
              <a:rPr lang="en-US" sz="2400" dirty="0" err="1"/>
              <a:t>phải</a:t>
            </a:r>
            <a:r>
              <a:rPr lang="en-US" sz="2400" dirty="0"/>
              <a:t> </a:t>
            </a:r>
            <a:r>
              <a:rPr lang="en-US" sz="2400" dirty="0" err="1"/>
              <a:t>là</a:t>
            </a:r>
            <a:r>
              <a:rPr lang="en-US" sz="2400" dirty="0"/>
              <a:t> </a:t>
            </a:r>
            <a:r>
              <a:rPr lang="en-US" sz="2400" dirty="0" err="1"/>
              <a:t>điều</a:t>
            </a:r>
            <a:r>
              <a:rPr lang="en-US" sz="2400" dirty="0"/>
              <a:t> </a:t>
            </a:r>
            <a:r>
              <a:rPr lang="en-US" sz="2400" dirty="0" err="1"/>
              <a:t>dễ</a:t>
            </a:r>
            <a:r>
              <a:rPr lang="en-US" sz="2400" dirty="0"/>
              <a:t> </a:t>
            </a:r>
            <a:r>
              <a:rPr lang="en-US" sz="2400" dirty="0" err="1"/>
              <a:t>dàng</a:t>
            </a:r>
            <a:r>
              <a:rPr lang="en-US" sz="2400" dirty="0"/>
              <a:t> </a:t>
            </a:r>
            <a:r>
              <a:rPr lang="en-US" sz="2400" dirty="0" err="1"/>
              <a:t>nếu</a:t>
            </a:r>
            <a:r>
              <a:rPr lang="en-US" sz="2400" dirty="0"/>
              <a:t> </a:t>
            </a:r>
            <a:r>
              <a:rPr lang="en-US" sz="2400" dirty="0" err="1"/>
              <a:t>như</a:t>
            </a:r>
            <a:r>
              <a:rPr lang="en-US" sz="2400" dirty="0"/>
              <a:t> </a:t>
            </a:r>
            <a:r>
              <a:rPr lang="en-US" sz="2400" dirty="0" err="1"/>
              <a:t>không</a:t>
            </a:r>
            <a:r>
              <a:rPr lang="en-US" sz="2400" dirty="0"/>
              <a:t> </a:t>
            </a:r>
            <a:r>
              <a:rPr lang="en-US" sz="2400" dirty="0" err="1"/>
              <a:t>có</a:t>
            </a:r>
            <a:r>
              <a:rPr lang="en-US" sz="2400" dirty="0"/>
              <a:t> VPS hay Dedicate Server.</a:t>
            </a:r>
          </a:p>
          <a:p>
            <a:pPr marL="457200" lvl="0" indent="-381000">
              <a:lnSpc>
                <a:spcPct val="115000"/>
              </a:lnSpc>
              <a:spcBef>
                <a:spcPts val="0"/>
              </a:spcBef>
              <a:buSzPct val="100000"/>
              <a:buFont typeface="Roboto"/>
            </a:pPr>
            <a:r>
              <a:rPr lang="en-US" sz="2400" dirty="0" err="1">
                <a:sym typeface="Source Sans Pro"/>
              </a:rPr>
              <a:t>Vẫn</a:t>
            </a:r>
            <a:r>
              <a:rPr lang="en-US" sz="2400" dirty="0">
                <a:sym typeface="Source Sans Pro"/>
              </a:rPr>
              <a:t> </a:t>
            </a:r>
            <a:r>
              <a:rPr lang="en-US" sz="2400" dirty="0" err="1">
                <a:sym typeface="Source Sans Pro"/>
              </a:rPr>
              <a:t>đang</a:t>
            </a:r>
            <a:r>
              <a:rPr lang="en-US" sz="2400" dirty="0">
                <a:sym typeface="Source Sans Pro"/>
              </a:rPr>
              <a:t> </a:t>
            </a:r>
            <a:r>
              <a:rPr lang="en-US" sz="2400" dirty="0" err="1">
                <a:sym typeface="Source Sans Pro"/>
              </a:rPr>
              <a:t>trong</a:t>
            </a:r>
            <a:r>
              <a:rPr lang="en-US" sz="2400" dirty="0">
                <a:sym typeface="Source Sans Pro"/>
              </a:rPr>
              <a:t> </a:t>
            </a:r>
            <a:r>
              <a:rPr lang="en-US" sz="2400" dirty="0" err="1">
                <a:sym typeface="Source Sans Pro"/>
              </a:rPr>
              <a:t>giai</a:t>
            </a:r>
            <a:r>
              <a:rPr lang="en-US" sz="2400" dirty="0">
                <a:sym typeface="Source Sans Pro"/>
              </a:rPr>
              <a:t> </a:t>
            </a:r>
            <a:r>
              <a:rPr lang="en-US" sz="2400" dirty="0" err="1">
                <a:sym typeface="Source Sans Pro"/>
              </a:rPr>
              <a:t>đoạn</a:t>
            </a:r>
            <a:r>
              <a:rPr lang="en-US" sz="2400" dirty="0">
                <a:sym typeface="Source Sans Pro"/>
              </a:rPr>
              <a:t> </a:t>
            </a:r>
            <a:r>
              <a:rPr lang="en-US" sz="2400" dirty="0" err="1">
                <a:sym typeface="Source Sans Pro"/>
              </a:rPr>
              <a:t>phát</a:t>
            </a:r>
            <a:r>
              <a:rPr lang="en-US" sz="2400" dirty="0">
                <a:sym typeface="Source Sans Pro"/>
              </a:rPr>
              <a:t> </a:t>
            </a:r>
            <a:r>
              <a:rPr lang="en-US" sz="2400" dirty="0" err="1">
                <a:sym typeface="Source Sans Pro"/>
              </a:rPr>
              <a:t>triển</a:t>
            </a:r>
            <a:r>
              <a:rPr lang="en-US" sz="2400" dirty="0">
                <a:sym typeface="Source Sans Pro"/>
              </a:rPr>
              <a:t> </a:t>
            </a:r>
            <a:r>
              <a:rPr lang="en-US" sz="2400" dirty="0" err="1">
                <a:sym typeface="Source Sans Pro"/>
              </a:rPr>
              <a:t>nên</a:t>
            </a:r>
            <a:r>
              <a:rPr lang="en-US" sz="2400" dirty="0">
                <a:sym typeface="Source Sans Pro"/>
              </a:rPr>
              <a:t> </a:t>
            </a:r>
            <a:r>
              <a:rPr lang="en-US" sz="2400" dirty="0" err="1">
                <a:sym typeface="Source Sans Pro"/>
              </a:rPr>
              <a:t>sẽ</a:t>
            </a:r>
            <a:r>
              <a:rPr lang="en-US" sz="2400" dirty="0">
                <a:sym typeface="Source Sans Pro"/>
              </a:rPr>
              <a:t> </a:t>
            </a:r>
            <a:r>
              <a:rPr lang="en-US" sz="2400" dirty="0" err="1">
                <a:sym typeface="Source Sans Pro"/>
              </a:rPr>
              <a:t>có</a:t>
            </a:r>
            <a:r>
              <a:rPr lang="en-US" sz="2400" dirty="0">
                <a:sym typeface="Source Sans Pro"/>
              </a:rPr>
              <a:t> </a:t>
            </a:r>
            <a:r>
              <a:rPr lang="en-US" sz="2400" dirty="0" err="1">
                <a:sym typeface="Source Sans Pro"/>
              </a:rPr>
              <a:t>những</a:t>
            </a:r>
            <a:r>
              <a:rPr lang="en-US" sz="2400" dirty="0">
                <a:sym typeface="Source Sans Pro"/>
              </a:rPr>
              <a:t> </a:t>
            </a:r>
            <a:r>
              <a:rPr lang="en-US" sz="2400" dirty="0" err="1">
                <a:sym typeface="Source Sans Pro"/>
              </a:rPr>
              <a:t>thay</a:t>
            </a:r>
            <a:r>
              <a:rPr lang="en-US" sz="2400" dirty="0">
                <a:sym typeface="Source Sans Pro"/>
              </a:rPr>
              <a:t> </a:t>
            </a:r>
            <a:r>
              <a:rPr lang="en-US" sz="2400" dirty="0" err="1">
                <a:sym typeface="Source Sans Pro"/>
              </a:rPr>
              <a:t>đổi</a:t>
            </a:r>
            <a:r>
              <a:rPr lang="en-US" sz="2400" dirty="0">
                <a:sym typeface="Source Sans Pro"/>
              </a:rPr>
              <a:t>.</a:t>
            </a:r>
          </a:p>
          <a:p>
            <a:pPr marL="76200" lvl="0" indent="0">
              <a:lnSpc>
                <a:spcPct val="115000"/>
              </a:lnSpc>
              <a:spcBef>
                <a:spcPts val="0"/>
              </a:spcBef>
              <a:buSzPct val="100000"/>
              <a:buNone/>
            </a:pPr>
            <a:endParaRPr lang="en-US" sz="2400" dirty="0">
              <a:highlight>
                <a:srgbClr val="FFFFFF"/>
              </a:highlight>
              <a:sym typeface="Source Sans Pro"/>
            </a:endParaRPr>
          </a:p>
        </p:txBody>
      </p:sp>
    </p:spTree>
    <p:extLst>
      <p:ext uri="{BB962C8B-B14F-4D97-AF65-F5344CB8AC3E}">
        <p14:creationId xmlns:p14="http://schemas.microsoft.com/office/powerpoint/2010/main" val="18322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latin typeface="Source Sans Pro"/>
                <a:ea typeface="Source Sans Pro"/>
                <a:cs typeface="Source Sans Pro"/>
                <a:sym typeface="Source Sans Pro"/>
              </a:rPr>
              <a:t>C</a:t>
            </a:r>
            <a:r>
              <a:rPr lang="en-US" sz="3600" b="1" i="0" u="none" strike="noStrike" cap="none">
                <a:solidFill>
                  <a:srgbClr val="0082B3"/>
                </a:solidFill>
                <a:latin typeface="Source Sans Pro"/>
                <a:ea typeface="Source Sans Pro"/>
                <a:cs typeface="Source Sans Pro"/>
                <a:sym typeface="Source Sans Pro"/>
              </a:rPr>
              <a:t>ách cài đặt</a:t>
            </a:r>
          </a:p>
        </p:txBody>
      </p:sp>
      <p:sp>
        <p:nvSpPr>
          <p:cNvPr id="116" name="Shape 116"/>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274320" marR="0" lvl="0" indent="-236220" rtl="0">
              <a:lnSpc>
                <a:spcPct val="90000"/>
              </a:lnSpc>
              <a:spcBef>
                <a:spcPts val="0"/>
              </a:spcBef>
              <a:buClr>
                <a:srgbClr val="595959"/>
              </a:buClr>
              <a:buSzPct val="66666"/>
              <a:buFont typeface="Arial"/>
              <a:buNone/>
            </a:pPr>
            <a:r>
              <a:rPr lang="en-US" sz="2400" dirty="0" err="1">
                <a:latin typeface="+mj-lt"/>
                <a:ea typeface="Source Sans Pro"/>
                <a:cs typeface="Source Sans Pro"/>
                <a:sym typeface="Source Sans Pro"/>
              </a:rPr>
              <a:t>Truy</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cập</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vào</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trang</a:t>
            </a:r>
            <a:r>
              <a:rPr lang="en-US" sz="2400" dirty="0">
                <a:latin typeface="+mj-lt"/>
                <a:ea typeface="Source Sans Pro"/>
                <a:cs typeface="Source Sans Pro"/>
                <a:sym typeface="Source Sans Pro"/>
              </a:rPr>
              <a:t> </a:t>
            </a:r>
            <a:r>
              <a:rPr lang="en-US" sz="2400" u="sng" dirty="0">
                <a:solidFill>
                  <a:schemeClr val="hlink"/>
                </a:solidFill>
                <a:latin typeface="+mj-lt"/>
                <a:ea typeface="Source Sans Pro"/>
                <a:cs typeface="Source Sans Pro"/>
                <a:sym typeface="Source Sans Pro"/>
                <a:hlinkClick r:id="rId3"/>
              </a:rPr>
              <a:t>https://nodejs.org</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và</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chọn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phiên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bản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cần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thiết</a:t>
            </a:r>
            <a:r>
              <a:rPr lang="en-US" sz="2400" dirty="0">
                <a:latin typeface="+mj-lt"/>
                <a:ea typeface="Source Sans Pro"/>
                <a:cs typeface="Source Sans Pro"/>
                <a:sym typeface="Source Sans Pro"/>
              </a:rPr>
              <a:t>.</a:t>
            </a:r>
          </a:p>
          <a:p>
            <a:pPr marL="274320" marR="0" lvl="0" indent="-236220" rtl="0">
              <a:lnSpc>
                <a:spcPct val="90000"/>
              </a:lnSpc>
              <a:spcBef>
                <a:spcPts val="0"/>
              </a:spcBef>
              <a:buClr>
                <a:srgbClr val="595959"/>
              </a:buClr>
              <a:buSzPct val="80000"/>
              <a:buFont typeface="Arial"/>
              <a:buNone/>
            </a:pPr>
            <a:endParaRPr dirty="0">
              <a:latin typeface="Source Sans Pro"/>
              <a:ea typeface="Source Sans Pro"/>
              <a:cs typeface="Source Sans Pro"/>
              <a:sym typeface="Source Sans Pro"/>
            </a:endParaRPr>
          </a:p>
          <a:p>
            <a:pPr marL="274320" marR="0" lvl="0" indent="-236220" rtl="0">
              <a:lnSpc>
                <a:spcPct val="90000"/>
              </a:lnSpc>
              <a:spcBef>
                <a:spcPts val="0"/>
              </a:spcBef>
              <a:buClr>
                <a:srgbClr val="595959"/>
              </a:buClr>
              <a:buSzPct val="80000"/>
              <a:buFont typeface="Arial"/>
              <a:buNone/>
            </a:pPr>
            <a:endParaRPr dirty="0">
              <a:latin typeface="Source Sans Pro"/>
              <a:ea typeface="Source Sans Pro"/>
              <a:cs typeface="Source Sans Pro"/>
              <a:sym typeface="Source Sans Pro"/>
            </a:endParaRPr>
          </a:p>
        </p:txBody>
      </p:sp>
      <p:pic>
        <p:nvPicPr>
          <p:cNvPr id="117" name="Shape 117"/>
          <p:cNvPicPr preferRelativeResize="0"/>
          <p:nvPr/>
        </p:nvPicPr>
        <p:blipFill>
          <a:blip r:embed="rId4">
            <a:alphaModFix/>
          </a:blip>
          <a:stretch>
            <a:fillRect/>
          </a:stretch>
        </p:blipFill>
        <p:spPr>
          <a:xfrm>
            <a:off x="2774937" y="2884212"/>
            <a:ext cx="5267325" cy="1685925"/>
          </a:xfrm>
          <a:prstGeom prst="rect">
            <a:avLst/>
          </a:prstGeom>
          <a:noFill/>
          <a:ln>
            <a:noFill/>
          </a:ln>
        </p:spPr>
      </p:pic>
      <p:sp>
        <p:nvSpPr>
          <p:cNvPr id="118" name="Shape 118"/>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24" name="Shape 124"/>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25" name="Shape 125"/>
          <p:cNvPicPr preferRelativeResize="0"/>
          <p:nvPr/>
        </p:nvPicPr>
        <p:blipFill>
          <a:blip r:embed="rId3">
            <a:alphaModFix/>
          </a:blip>
          <a:stretch>
            <a:fillRect/>
          </a:stretch>
        </p:blipFill>
        <p:spPr>
          <a:xfrm>
            <a:off x="1174074" y="1600200"/>
            <a:ext cx="9245099" cy="4572475"/>
          </a:xfrm>
          <a:prstGeom prst="rect">
            <a:avLst/>
          </a:prstGeom>
          <a:noFill/>
          <a:ln>
            <a:noFill/>
          </a:ln>
        </p:spPr>
      </p:pic>
      <p:pic>
        <p:nvPicPr>
          <p:cNvPr id="126" name="Shape 126"/>
          <p:cNvPicPr preferRelativeResize="0"/>
          <p:nvPr/>
        </p:nvPicPr>
        <p:blipFill>
          <a:blip r:embed="rId4">
            <a:alphaModFix/>
          </a:blip>
          <a:stretch>
            <a:fillRect/>
          </a:stretch>
        </p:blipFill>
        <p:spPr>
          <a:xfrm>
            <a:off x="5603000" y="1600200"/>
            <a:ext cx="5096098" cy="5096124"/>
          </a:xfrm>
          <a:prstGeom prst="rect">
            <a:avLst/>
          </a:prstGeom>
          <a:noFill/>
          <a:ln>
            <a:noFill/>
          </a:ln>
        </p:spPr>
      </p:pic>
      <p:sp>
        <p:nvSpPr>
          <p:cNvPr id="127" name="Shape 127"/>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33" name="Shape 133"/>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34" name="Shape 134"/>
          <p:cNvPicPr preferRelativeResize="0"/>
          <p:nvPr/>
        </p:nvPicPr>
        <p:blipFill>
          <a:blip r:embed="rId3">
            <a:alphaModFix/>
          </a:blip>
          <a:stretch>
            <a:fillRect/>
          </a:stretch>
        </p:blipFill>
        <p:spPr>
          <a:xfrm>
            <a:off x="1065200" y="1751049"/>
            <a:ext cx="6772524" cy="2618875"/>
          </a:xfrm>
          <a:prstGeom prst="rect">
            <a:avLst/>
          </a:prstGeom>
          <a:noFill/>
          <a:ln>
            <a:noFill/>
          </a:ln>
        </p:spPr>
      </p:pic>
      <p:pic>
        <p:nvPicPr>
          <p:cNvPr id="135" name="Shape 135"/>
          <p:cNvPicPr preferRelativeResize="0"/>
          <p:nvPr/>
        </p:nvPicPr>
        <p:blipFill>
          <a:blip r:embed="rId4">
            <a:alphaModFix/>
          </a:blip>
          <a:stretch>
            <a:fillRect/>
          </a:stretch>
        </p:blipFill>
        <p:spPr>
          <a:xfrm>
            <a:off x="3539075" y="3745050"/>
            <a:ext cx="7051175" cy="2516200"/>
          </a:xfrm>
          <a:prstGeom prst="rect">
            <a:avLst/>
          </a:prstGeom>
          <a:noFill/>
          <a:ln>
            <a:noFill/>
          </a:ln>
        </p:spPr>
      </p:pic>
      <p:sp>
        <p:nvSpPr>
          <p:cNvPr id="136" name="Shape 136"/>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1071</Words>
  <Application>Microsoft Office PowerPoint</Application>
  <PresentationFormat>Custom</PresentationFormat>
  <Paragraphs>235</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Source Sans Pro</vt:lpstr>
      <vt:lpstr>Verdana</vt:lpstr>
      <vt:lpstr>Roboto</vt:lpstr>
      <vt:lpstr>Business Contrast 16x9</vt:lpstr>
      <vt:lpstr>Công nghệ phần mềm</vt:lpstr>
      <vt:lpstr>Mục lục</vt:lpstr>
      <vt:lpstr>Node.js là gì?</vt:lpstr>
      <vt:lpstr>Node.js là gì?</vt:lpstr>
      <vt:lpstr>Ưu điểm</vt:lpstr>
      <vt:lpstr>Nhược điểm</vt:lpstr>
      <vt:lpstr>Cách cài đặt</vt:lpstr>
      <vt:lpstr>2.Node.js Syntax</vt:lpstr>
      <vt:lpstr>2.Node.js Syntax</vt:lpstr>
      <vt:lpstr>2.Node.js Syntax</vt:lpstr>
      <vt:lpstr>2.Node.js Syntax</vt:lpstr>
      <vt:lpstr>3.Basic Web Server using http module</vt:lpstr>
      <vt:lpstr>3.Basic Web Server using http module</vt:lpstr>
      <vt:lpstr>3.Basic Web Server using http module</vt:lpstr>
      <vt:lpstr>3.Basic Web Server using http module</vt:lpstr>
      <vt:lpstr>3.Basic Web Server using http module</vt:lpstr>
      <vt:lpstr>3.Basic Web Server using http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6. Deploy ứng dụng lên Heroku</vt:lpstr>
      <vt:lpstr>6. Deploy ứng dụng lên Heroku</vt:lpstr>
      <vt:lpstr>6. Deploy ứng dụng lên Heroku</vt:lpstr>
      <vt:lpstr>6. Deploy ứng dụng lên Heroku</vt:lpstr>
      <vt:lpstr>6. Deploy ứng dụng lên Heroku</vt:lpstr>
      <vt:lpstr>6. Deploy ứng dụng lên Heroku</vt:lpstr>
      <vt:lpstr>Kết quả</vt:lpstr>
      <vt:lpstr>Q &amp; A</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subject>Nodejs Expressjs MySQL</dc:subject>
  <cp:lastModifiedBy>Le, Nam Quoc</cp:lastModifiedBy>
  <cp:revision>50</cp:revision>
  <dcterms:modified xsi:type="dcterms:W3CDTF">2017-05-22T12:50:24Z</dcterms:modified>
</cp:coreProperties>
</file>