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12" r:id="rId3"/>
    <p:sldId id="300" r:id="rId4"/>
    <p:sldId id="361" r:id="rId5"/>
    <p:sldId id="362" r:id="rId6"/>
    <p:sldId id="363" r:id="rId7"/>
    <p:sldId id="364" r:id="rId8"/>
    <p:sldId id="365" r:id="rId9"/>
    <p:sldId id="366" r:id="rId10"/>
    <p:sldId id="369" r:id="rId11"/>
    <p:sldId id="370" r:id="rId12"/>
    <p:sldId id="368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298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5" autoAdjust="0"/>
    <p:restoredTop sz="94660"/>
  </p:normalViewPr>
  <p:slideViewPr>
    <p:cSldViewPr>
      <p:cViewPr>
        <p:scale>
          <a:sx n="75" d="100"/>
          <a:sy n="75" d="100"/>
        </p:scale>
        <p:origin x="269" y="36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6/26/2015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6/26/2015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6/26/2015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6/26/2015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6/26/2015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6/26/2015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6/26/2015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6/26/2015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6/26/2015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6/26/2015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6/26/2015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6/26/2015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Magic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It's Actually Pretty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Effects of Exclusive Or on values and </a:t>
            </a:r>
            <a:br>
              <a:rPr lang="en-US" dirty="0" smtClean="0"/>
            </a:br>
            <a:r>
              <a:rPr lang="en-US" dirty="0" smtClean="0"/>
              <a:t>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eXclusive</a:t>
            </a:r>
            <a:r>
              <a:rPr lang="en-US" dirty="0" smtClean="0"/>
              <a:t> OR is arguably the most useful bitwise operation</a:t>
            </a:r>
          </a:p>
          <a:p>
            <a:pPr lvl="1"/>
            <a:r>
              <a:rPr lang="en-US" dirty="0" smtClean="0"/>
              <a:t>When it comes to working with values, as opposed to just their bits</a:t>
            </a:r>
          </a:p>
          <a:p>
            <a:r>
              <a:rPr lang="en-US" dirty="0" err="1" smtClean="0"/>
              <a:t>XORing</a:t>
            </a:r>
            <a:r>
              <a:rPr lang="en-US" dirty="0" smtClean="0"/>
              <a:t> two values A and B "combines" them</a:t>
            </a:r>
          </a:p>
          <a:p>
            <a:pPr lvl="1"/>
            <a:r>
              <a:rPr lang="en-US" dirty="0" smtClean="0"/>
              <a:t>Later we can "extract" B, by </a:t>
            </a:r>
            <a:r>
              <a:rPr lang="en-US" dirty="0" err="1" smtClean="0"/>
              <a:t>XORing</a:t>
            </a:r>
            <a:r>
              <a:rPr lang="en-US" dirty="0" smtClean="0"/>
              <a:t> with A, and vice-versa</a:t>
            </a:r>
          </a:p>
          <a:p>
            <a:pPr lvl="1"/>
            <a:r>
              <a:rPr lang="en-US" dirty="0" smtClean="0"/>
              <a:t>Note that this extends to more than two values as well</a:t>
            </a:r>
          </a:p>
          <a:p>
            <a:r>
              <a:rPr lang="en-US" dirty="0" smtClean="0"/>
              <a:t>XOR also neatly gives 0s for equalities and 1s for differences</a:t>
            </a:r>
          </a:p>
          <a:p>
            <a:pPr lvl="1"/>
            <a:r>
              <a:rPr lang="en-US" dirty="0" smtClean="0"/>
              <a:t>Both bitwise and value-wise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XOR's ability to "combine" and "extract" in swapping</a:t>
            </a:r>
          </a:p>
          <a:p>
            <a:pPr lvl="1"/>
            <a:r>
              <a:rPr lang="en-US" dirty="0" smtClean="0"/>
              <a:t>Without the need for "buffer" memory</a:t>
            </a:r>
          </a:p>
          <a:p>
            <a:pPr lvl="1"/>
            <a:r>
              <a:rPr lang="en-US" dirty="0" smtClean="0"/>
              <a:t>That this might seem mundane for two variables, but consider large series of bytes on systems which don't have much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3581400"/>
            <a:ext cx="103632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now combines both a's and b's value, so a=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^= a;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are providing b, hence we'll get b^(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a and assign that to 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still contains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and b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 b ^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we assign that to a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if Integers Have Opposite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with opposite signs will differ by the highest-order bit</a:t>
            </a:r>
          </a:p>
          <a:p>
            <a:r>
              <a:rPr lang="en-US" dirty="0" smtClean="0"/>
              <a:t>XOR of 2 opposite-sign values should:</a:t>
            </a:r>
          </a:p>
          <a:p>
            <a:pPr lvl="1"/>
            <a:r>
              <a:rPr lang="en-US" dirty="0" smtClean="0"/>
              <a:t>Have 1 in the highest-order bit, as the highest-order bits of the values differ</a:t>
            </a:r>
          </a:p>
          <a:p>
            <a:pPr lvl="1"/>
            <a:r>
              <a:rPr lang="en-US" dirty="0" smtClean="0"/>
              <a:t>i.e. a XOR of two opposite sign numbers is always negative</a:t>
            </a:r>
          </a:p>
          <a:p>
            <a:pPr lvl="1"/>
            <a:r>
              <a:rPr lang="en-US" dirty="0" smtClean="0"/>
              <a:t>Note: this is similar to multiplication, but multiplication is more expensive</a:t>
            </a:r>
          </a:p>
          <a:p>
            <a:r>
              <a:rPr lang="en-US" dirty="0" smtClean="0"/>
              <a:t>Conversely, a XOR of 2 equal-sign values should be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4724400"/>
            <a:ext cx="93726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((a ^ b) &lt; 0);</a:t>
            </a:r>
          </a:p>
        </p:txBody>
      </p:sp>
    </p:spTree>
    <p:extLst>
      <p:ext uri="{BB962C8B-B14F-4D97-AF65-F5344CB8AC3E}">
        <p14:creationId xmlns:p14="http://schemas.microsoft.com/office/powerpoint/2010/main" val="341956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Integer Sign Differences with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&amp; Easy Check </a:t>
            </a:r>
            <a:r>
              <a:rPr lang="en-US" dirty="0" smtClean="0"/>
              <a:t>If </a:t>
            </a:r>
            <a:r>
              <a:rPr lang="en-US" dirty="0" smtClean="0"/>
              <a:t>Integer is a Power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Examining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a number is a power of 10?</a:t>
            </a:r>
          </a:p>
          <a:p>
            <a:pPr lvl="1"/>
            <a:r>
              <a:rPr lang="en-US" dirty="0" smtClean="0"/>
              <a:t>It has a single digit 1, all other digits are 0s</a:t>
            </a:r>
          </a:p>
          <a:p>
            <a:pPr lvl="1"/>
            <a:r>
              <a:rPr lang="en-US" dirty="0" smtClean="0"/>
              <a:t>This is true for any (positional) numeral system</a:t>
            </a:r>
          </a:p>
          <a:p>
            <a:r>
              <a:rPr lang="en-US" dirty="0" smtClean="0"/>
              <a:t>An integer is a power of 2 if it has exactly a single bit with value 1</a:t>
            </a:r>
          </a:p>
          <a:p>
            <a:pPr lvl="1"/>
            <a:r>
              <a:rPr lang="en-US" dirty="0" smtClean="0"/>
              <a:t>Unless it is the smallest negative number</a:t>
            </a:r>
          </a:p>
          <a:p>
            <a:r>
              <a:rPr lang="en-US" dirty="0" smtClean="0"/>
              <a:t>Anything interesting about a power of 10 and the number before it?</a:t>
            </a:r>
          </a:p>
          <a:p>
            <a:pPr lvl="1"/>
            <a:r>
              <a:rPr lang="en-US" dirty="0" smtClean="0"/>
              <a:t>The power has 0s where the number before it has non-0s and vice-versa</a:t>
            </a:r>
          </a:p>
          <a:p>
            <a:pPr lvl="1"/>
            <a:r>
              <a:rPr lang="en-US" dirty="0" smtClean="0"/>
              <a:t>E.g. 100 and 99, 1000 and 999, etc.</a:t>
            </a:r>
          </a:p>
          <a:p>
            <a:pPr lvl="1"/>
            <a:r>
              <a:rPr lang="en-US" dirty="0" smtClean="0"/>
              <a:t>The same holds true for binary: e.g. 1000</a:t>
            </a:r>
            <a:r>
              <a:rPr lang="en-US" baseline="-25000" dirty="0"/>
              <a:t>(2)</a:t>
            </a:r>
            <a:r>
              <a:rPr lang="en-US" dirty="0" smtClean="0"/>
              <a:t> = 8 and 111</a:t>
            </a:r>
            <a:r>
              <a:rPr lang="en-US" baseline="-25000" dirty="0" smtClean="0"/>
              <a:t>(2)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of 2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and the value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P-1</a:t>
            </a:r>
            <a:r>
              <a:rPr lang="en-US" dirty="0"/>
              <a:t> </a:t>
            </a:r>
            <a:r>
              <a:rPr lang="en-US" dirty="0" smtClean="0"/>
              <a:t>have no matching 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What operation can show us if two values have no matching bits?</a:t>
            </a:r>
          </a:p>
          <a:p>
            <a:pPr lvl="1"/>
            <a:r>
              <a:rPr lang="en-US" dirty="0" smtClean="0"/>
              <a:t>Bitwise AND will return 0 for such numbers and non-zero otherwise</a:t>
            </a:r>
          </a:p>
          <a:p>
            <a:r>
              <a:rPr lang="en-US" dirty="0" smtClean="0"/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 &amp; (P-1))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then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62400"/>
            <a:ext cx="6781800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isPowerOf2 = (number &amp; (number - 1)) == 0;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(isPowerOf2);</a:t>
            </a:r>
          </a:p>
        </p:txBody>
      </p:sp>
    </p:spTree>
    <p:extLst>
      <p:ext uri="{BB962C8B-B14F-4D97-AF65-F5344CB8AC3E}">
        <p14:creationId xmlns:p14="http://schemas.microsoft.com/office/powerpoint/2010/main" val="364978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an Integer is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Integers in Memory 101</a:t>
            </a:r>
            <a:endParaRPr lang="en-US" dirty="0" smtClean="0"/>
          </a:p>
          <a:p>
            <a:r>
              <a:rPr lang="en-US" dirty="0" smtClean="0"/>
              <a:t>Bitwise Operations 101</a:t>
            </a:r>
          </a:p>
          <a:p>
            <a:r>
              <a:rPr lang="en-US" dirty="0" smtClean="0"/>
              <a:t>The Power of XOR</a:t>
            </a:r>
          </a:p>
          <a:p>
            <a:r>
              <a:rPr lang="en-US" dirty="0" smtClean="0"/>
              <a:t>Checking if Power of 2</a:t>
            </a:r>
          </a:p>
          <a:p>
            <a:r>
              <a:rPr lang="en-US" dirty="0" smtClean="0"/>
              <a:t>Finding Next Power of 2</a:t>
            </a:r>
          </a:p>
          <a:p>
            <a:r>
              <a:rPr lang="en-US" dirty="0" smtClean="0"/>
              <a:t>Finding A Unique Value Among Duplicated</a:t>
            </a:r>
          </a:p>
          <a:p>
            <a:r>
              <a:rPr lang="en-US" dirty="0" smtClean="0"/>
              <a:t>Finding Two Unique </a:t>
            </a:r>
            <a:r>
              <a:rPr lang="en-US" dirty="0"/>
              <a:t>Value Among Duplicated</a:t>
            </a:r>
          </a:p>
          <a:p>
            <a:r>
              <a:rPr lang="en-US" dirty="0" smtClean="0"/>
              <a:t>Beating Nim</a:t>
            </a:r>
          </a:p>
        </p:txBody>
      </p:sp>
    </p:spTree>
    <p:extLst>
      <p:ext uri="{BB962C8B-B14F-4D97-AF65-F5344CB8AC3E}">
        <p14:creationId xmlns:p14="http://schemas.microsoft.com/office/powerpoint/2010/main" val="36500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Next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Find the Next Power Of 2 Without Loops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any numeral system, the next power of the base:</a:t>
            </a:r>
          </a:p>
          <a:p>
            <a:pPr lvl="1"/>
            <a:r>
              <a:rPr lang="en-US" dirty="0" smtClean="0"/>
              <a:t>Has a single higher-order digit, than the number from which we start</a:t>
            </a:r>
          </a:p>
          <a:p>
            <a:pPr lvl="1"/>
            <a:r>
              <a:rPr lang="en-US" dirty="0" smtClean="0"/>
              <a:t>Has 0s where the number has 1s and vice-versa</a:t>
            </a:r>
          </a:p>
          <a:p>
            <a:pPr lvl="1"/>
            <a:r>
              <a:rPr lang="en-US" dirty="0" smtClean="0"/>
              <a:t>E.g. the next power of 10 from 23 is 100, from 101 is 1000, etc.</a:t>
            </a:r>
          </a:p>
          <a:p>
            <a:r>
              <a:rPr lang="en-US" dirty="0" smtClean="0"/>
              <a:t>Easy to compute the next power of 10 from a number with only 9s</a:t>
            </a:r>
          </a:p>
          <a:p>
            <a:pPr lvl="1"/>
            <a:r>
              <a:rPr lang="en-US" dirty="0" smtClean="0"/>
              <a:t>Just add 1</a:t>
            </a:r>
          </a:p>
          <a:p>
            <a:pPr lvl="1"/>
            <a:r>
              <a:rPr lang="en-US" dirty="0" smtClean="0"/>
              <a:t>The same goes for binary, Note: Binary has only a single non-zero digit</a:t>
            </a:r>
          </a:p>
          <a:p>
            <a:r>
              <a:rPr lang="en-US" dirty="0"/>
              <a:t>I</a:t>
            </a:r>
            <a:r>
              <a:rPr lang="en-US" dirty="0" smtClean="0"/>
              <a:t>f we can fill all 0 positions of a number with the highest digit, we can then simply add 1 and will get the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Finding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fill in 0s with 1s in a number, and then increment by 1</a:t>
            </a:r>
          </a:p>
          <a:p>
            <a:pPr lvl="1"/>
            <a:r>
              <a:rPr lang="en-US" dirty="0" smtClean="0"/>
              <a:t>By moving right from the leftmost significant digit</a:t>
            </a:r>
          </a:p>
          <a:p>
            <a:pPr lvl="1"/>
            <a:r>
              <a:rPr lang="en-US" dirty="0" smtClean="0"/>
              <a:t>E.g. we want the 00100111</a:t>
            </a:r>
            <a:r>
              <a:rPr lang="en-US" baseline="-25000" dirty="0"/>
              <a:t>(2)</a:t>
            </a:r>
            <a:r>
              <a:rPr lang="en-US" dirty="0" smtClean="0"/>
              <a:t> to become 00111111</a:t>
            </a:r>
            <a:r>
              <a:rPr lang="en-US" baseline="-25000" dirty="0" smtClean="0"/>
              <a:t>(2)</a:t>
            </a:r>
            <a:r>
              <a:rPr lang="en-US" dirty="0" smtClean="0"/>
              <a:t>, and add 1 to it</a:t>
            </a:r>
          </a:p>
          <a:p>
            <a:pPr lvl="1"/>
            <a:r>
              <a:rPr lang="en-US" dirty="0" smtClean="0"/>
              <a:t>How can we do that without a loop?</a:t>
            </a:r>
          </a:p>
          <a:p>
            <a:r>
              <a:rPr lang="en-US" dirty="0" smtClean="0"/>
              <a:t>Let's look at just the leftmost significant digit</a:t>
            </a:r>
          </a:p>
          <a:p>
            <a:pPr lvl="1"/>
            <a:r>
              <a:rPr lang="en-US" dirty="0" smtClean="0"/>
              <a:t>…01???… - to the left we have zeroes, to the right we're unaware</a:t>
            </a:r>
          </a:p>
          <a:p>
            <a:pPr lvl="1"/>
            <a:r>
              <a:rPr lang="en-US" dirty="0" smtClean="0"/>
              <a:t>Start small – what can we do to make the first ? to the right of 1 become 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The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OR an unknown position with a 1 to make it a 1</a:t>
            </a:r>
          </a:p>
          <a:p>
            <a:pPr lvl="1"/>
            <a:r>
              <a:rPr lang="en-US" dirty="0" smtClean="0"/>
              <a:t>We don't know the position of the leftmost significant digit (requires a loop)</a:t>
            </a:r>
          </a:p>
          <a:p>
            <a:pPr lvl="1"/>
            <a:r>
              <a:rPr lang="en-US" dirty="0" smtClean="0"/>
              <a:t>But we DO know there IS such a digit (or the value is just 0)</a:t>
            </a:r>
          </a:p>
          <a:p>
            <a:r>
              <a:rPr lang="en-US" dirty="0" smtClean="0"/>
              <a:t>We can OR the value with itself, shifted right 1 position</a:t>
            </a:r>
          </a:p>
          <a:p>
            <a:pPr lvl="1"/>
            <a:r>
              <a:rPr lang="en-US" dirty="0" smtClean="0"/>
              <a:t>We set </a:t>
            </a:r>
            <a:r>
              <a:rPr lang="en-US" dirty="0"/>
              <a:t>1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right of the </a:t>
            </a:r>
            <a:br>
              <a:rPr lang="en-US" dirty="0" smtClean="0"/>
            </a:br>
            <a:r>
              <a:rPr lang="en-US" dirty="0" smtClean="0"/>
              <a:t>leftmost significant digit</a:t>
            </a:r>
          </a:p>
          <a:p>
            <a:pPr lvl="1"/>
            <a:r>
              <a:rPr lang="en-US" dirty="0" smtClean="0"/>
              <a:t>We can do this again, but this </a:t>
            </a:r>
            <a:br>
              <a:rPr lang="en-US" dirty="0" smtClean="0"/>
            </a:br>
            <a:r>
              <a:rPr lang="en-US" dirty="0" smtClean="0"/>
              <a:t>time shift 2 positions, because </a:t>
            </a:r>
            <a:br>
              <a:rPr lang="en-US" dirty="0" smtClean="0"/>
            </a:br>
            <a:r>
              <a:rPr lang="en-US" dirty="0" smtClean="0"/>
              <a:t>we have two 1s, after that 4 positions, etc.</a:t>
            </a:r>
          </a:p>
          <a:p>
            <a:pPr lvl="1"/>
            <a:r>
              <a:rPr lang="en-US" dirty="0" smtClean="0"/>
              <a:t>Last shift will be with half the total positions (e.g. 16 for a 32-bit number)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75"/>
              </p:ext>
            </p:extLst>
          </p:nvPr>
        </p:nvGraphicFramePr>
        <p:xfrm>
          <a:off x="5865812" y="3662680"/>
          <a:ext cx="5228908" cy="137160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2683828"/>
                <a:gridCol w="468630"/>
                <a:gridCol w="405130"/>
                <a:gridCol w="405130"/>
                <a:gridCol w="405130"/>
                <a:gridCol w="392430"/>
                <a:gridCol w="468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&gt;&gt;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| (value &gt;&gt;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2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for 32-bit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32-bit integer, we need shifts and ORs up to 16 positions</a:t>
            </a:r>
          </a:p>
          <a:p>
            <a:r>
              <a:rPr lang="en-US" dirty="0" smtClean="0"/>
              <a:t>Then we increment by 1 to get the power</a:t>
            </a:r>
          </a:p>
          <a:p>
            <a:r>
              <a:rPr lang="en-US" dirty="0" smtClean="0"/>
              <a:t>We also need to handle an edge-case - if the start value is a power</a:t>
            </a:r>
          </a:p>
          <a:p>
            <a:pPr lvl="1"/>
            <a:r>
              <a:rPr lang="en-US" dirty="0" smtClean="0"/>
              <a:t>Always decrement the start value – if it’s a power, we get it, else same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31883"/>
            <a:ext cx="9677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number--;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2;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4;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8;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16;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7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</a:t>
            </a:r>
            <a:r>
              <a:rPr lang="en-US" dirty="0" smtClean="0"/>
              <a:t>t Power of 2 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</a:t>
            </a:r>
            <a:r>
              <a:rPr lang="en-US" dirty="0" smtClean="0"/>
              <a:t>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Detect Which Value Is Unique, in a Series of Duplicate Values, with Very Limited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 –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list of numbers, each of the numbers appears twice</a:t>
            </a:r>
          </a:p>
          <a:p>
            <a:r>
              <a:rPr lang="en-US" dirty="0" smtClean="0"/>
              <a:t>Only one number appears exactly once – we have to print its value</a:t>
            </a:r>
          </a:p>
          <a:p>
            <a:r>
              <a:rPr lang="en-US" dirty="0" smtClean="0"/>
              <a:t>The numbers are not in any specific order</a:t>
            </a:r>
          </a:p>
          <a:p>
            <a:r>
              <a:rPr lang="en-US" dirty="0" smtClean="0"/>
              <a:t>The numbers may be a very long list – e.g. 50 million numbers</a:t>
            </a:r>
          </a:p>
          <a:p>
            <a:r>
              <a:rPr lang="en-US" dirty="0" smtClean="0"/>
              <a:t>We are heavily restricted on RAM – e.g. we can use no more than 500 KB of RAM for our own variables (not allowed to write to disk)</a:t>
            </a:r>
          </a:p>
          <a:p>
            <a:r>
              <a:rPr lang="en-US" dirty="0" smtClean="0"/>
              <a:t>The program should be fast – e.g. work no more than 100 </a:t>
            </a:r>
            <a:r>
              <a:rPr lang="en-US" dirty="0" err="1" smtClean="0"/>
              <a:t>ms</a:t>
            </a:r>
            <a:r>
              <a:rPr lang="en-US" dirty="0" smtClean="0"/>
              <a:t> after reading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can't store the values in a List – we don't have enough RAM</a:t>
            </a:r>
          </a:p>
          <a:p>
            <a:r>
              <a:rPr lang="en-US" dirty="0" smtClean="0"/>
              <a:t>We can't use a Set either, it will only halve the RAM</a:t>
            </a:r>
          </a:p>
          <a:p>
            <a:r>
              <a:rPr lang="en-US" dirty="0" smtClean="0"/>
              <a:t>Each number (except  for the unique value) has exactly 1 duplicate</a:t>
            </a:r>
          </a:p>
          <a:p>
            <a:pPr lvl="1"/>
            <a:r>
              <a:rPr lang="en-US" dirty="0" smtClean="0"/>
              <a:t>Could we somehow make duplicate numbers null themselves out?</a:t>
            </a:r>
          </a:p>
          <a:p>
            <a:pPr lvl="1"/>
            <a:r>
              <a:rPr lang="en-US" dirty="0" smtClean="0"/>
              <a:t>Is there an operation which does something similar</a:t>
            </a:r>
          </a:p>
          <a:p>
            <a:r>
              <a:rPr lang="en-US" dirty="0" smtClean="0"/>
              <a:t>We already know XOR gives 0 for equal values</a:t>
            </a:r>
          </a:p>
          <a:p>
            <a:pPr lvl="1"/>
            <a:r>
              <a:rPr lang="en-US" dirty="0" smtClean="0"/>
              <a:t>We also mentioned that we can continuously XOR into a value</a:t>
            </a:r>
          </a:p>
          <a:p>
            <a:pPr lvl="1"/>
            <a:r>
              <a:rPr lang="en-US" dirty="0" smtClean="0"/>
              <a:t>XOR characteristics stay the same, regardless of the number of values </a:t>
            </a:r>
            <a:r>
              <a:rPr lang="en-US" dirty="0" err="1" smtClean="0"/>
              <a:t>XORed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XOR the input into a variable</a:t>
            </a:r>
          </a:p>
          <a:p>
            <a:r>
              <a:rPr lang="en-US" dirty="0" smtClean="0"/>
              <a:t>At the end of the input, the variable would contain the unique value</a:t>
            </a:r>
          </a:p>
          <a:p>
            <a:pPr lvl="1"/>
            <a:r>
              <a:rPr lang="en-US" dirty="0" smtClean="0"/>
              <a:t>Because all other values have nulled themselves out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40176" y="3429000"/>
            <a:ext cx="933103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435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Storing Integers in Memory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Bits, Bytes and Two's Compliment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binary, each digit (0 or 1) occupies a single bit</a:t>
            </a:r>
          </a:p>
          <a:p>
            <a:r>
              <a:rPr lang="en-US" dirty="0" smtClean="0"/>
              <a:t>Bits are grouped in octets – Bytes (the smallest addressable unit)</a:t>
            </a:r>
          </a:p>
          <a:p>
            <a:r>
              <a:rPr lang="en-US" dirty="0" smtClean="0"/>
              <a:t>You can ask for a byte from memory, but you can NOT ask for a bit</a:t>
            </a:r>
          </a:p>
          <a:p>
            <a:pPr lvl="1"/>
            <a:r>
              <a:rPr lang="en-US" dirty="0" smtClean="0"/>
              <a:t>At least not directly – that's where bitwise operations come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91320"/>
              </p:ext>
            </p:extLst>
          </p:nvPr>
        </p:nvGraphicFramePr>
        <p:xfrm>
          <a:off x="1979612" y="47153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57867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217 =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61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endParaRPr lang="en-US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56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95228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97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  <a:endParaRPr lang="en-US" baseline="30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36716" y="57715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  <a:endParaRPr lang="en-US" baseline="30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57460" y="57715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95205" y="57777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15949" y="57777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  <a:endParaRPr lang="en-US" baseline="30000" dirty="0"/>
          </a:p>
        </p:txBody>
      </p:sp>
      <p:sp>
        <p:nvSpPr>
          <p:cNvPr id="15" name="Left-Right Arrow 14"/>
          <p:cNvSpPr/>
          <p:nvPr/>
        </p:nvSpPr>
        <p:spPr>
          <a:xfrm>
            <a:off x="1979612" y="38862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42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unsigned, however </a:t>
            </a:r>
          </a:p>
          <a:p>
            <a:pPr lvl="1"/>
            <a:r>
              <a:rPr lang="en-US" dirty="0" smtClean="0"/>
              <a:t>Highest-order bit determines the sign (actually a bit more than that)</a:t>
            </a:r>
          </a:p>
          <a:p>
            <a:pPr lvl="1"/>
            <a:r>
              <a:rPr lang="en-US" dirty="0" smtClean="0"/>
              <a:t>If the highest order bit is 1, the number is negative, else it is positive</a:t>
            </a:r>
          </a:p>
          <a:p>
            <a:pPr lvl="1"/>
            <a:r>
              <a:rPr lang="en-US" dirty="0" smtClean="0"/>
              <a:t>This DOES NOT mean, that 1 and 0 simply mean a minus or plus sign in front of the number represented by the other bits (at least not in modern systems)</a:t>
            </a:r>
          </a:p>
          <a:p>
            <a:r>
              <a:rPr lang="en-US" dirty="0" smtClean="0"/>
              <a:t>Modern systems use the "Two's Compliment" approach</a:t>
            </a:r>
          </a:p>
          <a:p>
            <a:pPr lvl="1"/>
            <a:r>
              <a:rPr lang="en-US" dirty="0" smtClean="0"/>
              <a:t>If the highest order bit is 1, use it in the sum (like any other 1 bit) but with a MINUS sign</a:t>
            </a:r>
          </a:p>
          <a:p>
            <a:pPr lvl="1"/>
            <a:r>
              <a:rPr lang="en-US" dirty="0" smtClean="0"/>
              <a:t>If the highest order bit is 0, exclude from the sum (like any other 0 bit)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 – Example &amp; Consequences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single representation of the number zero</a:t>
            </a:r>
          </a:p>
          <a:p>
            <a:r>
              <a:rPr lang="en-US" dirty="0" smtClean="0"/>
              <a:t>The absolute value of the maximum number is less than the absolute value of the minimum number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(-128) &gt; abs(127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2807"/>
              </p:ext>
            </p:extLst>
          </p:nvPr>
        </p:nvGraphicFramePr>
        <p:xfrm>
          <a:off x="2132012" y="46391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  <a:gridCol w="10157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7105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39 =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201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-(2</a:t>
            </a:r>
            <a:r>
              <a:rPr lang="en-US" baseline="30000" dirty="0"/>
              <a:t>7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2756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47628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6837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  <a:endParaRPr lang="en-US" baseline="300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189116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  <a:endParaRPr lang="en-US" baseline="300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209860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247605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268349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  <a:endParaRPr lang="en-US" baseline="30000" dirty="0"/>
          </a:p>
        </p:txBody>
      </p:sp>
      <p:sp>
        <p:nvSpPr>
          <p:cNvPr id="17" name="Left-Right Arrow 16"/>
          <p:cNvSpPr/>
          <p:nvPr/>
        </p:nvSpPr>
        <p:spPr>
          <a:xfrm>
            <a:off x="2132012" y="38100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68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AND, OR, XOR,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bitwise operations work on 2 values with 1 or more bytes</a:t>
            </a:r>
          </a:p>
          <a:p>
            <a:pPr lvl="1"/>
            <a:r>
              <a:rPr lang="en-US" dirty="0" smtClean="0"/>
              <a:t>Exceptions are shifts and the negation operator, operating on a single value</a:t>
            </a:r>
          </a:p>
          <a:p>
            <a:r>
              <a:rPr lang="en-US" dirty="0" smtClean="0"/>
              <a:t>Bitwise operations operate on each corresponding pair of bits in the bytes of the 2 values bytes (hence the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35762"/>
              </p:ext>
            </p:extLst>
          </p:nvPr>
        </p:nvGraphicFramePr>
        <p:xfrm>
          <a:off x="1369532" y="3810000"/>
          <a:ext cx="1022858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628"/>
                <a:gridCol w="933768"/>
                <a:gridCol w="1014730"/>
                <a:gridCol w="1178243"/>
                <a:gridCol w="1178243"/>
                <a:gridCol w="1178243"/>
                <a:gridCol w="1178243"/>
                <a:gridCol w="1178243"/>
                <a:gridCol w="11782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B1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B0 </a:t>
                      </a:r>
                      <a:endParaRPr lang="en-US" sz="2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 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A7 ? B7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A6 ? B6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A5 ? B5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A4</a:t>
                      </a:r>
                      <a:r>
                        <a:rPr lang="en-US" sz="1800" baseline="0" dirty="0" smtClean="0"/>
                        <a:t> ? B4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A3 ? B3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A2 ? B2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 ? B1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A0 ? B0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– Result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Shifts – move all the bits of the value left or right by a given offset</a:t>
            </a:r>
          </a:p>
          <a:p>
            <a:pPr lvl="1"/>
            <a:r>
              <a:rPr lang="en-US" dirty="0" smtClean="0"/>
              <a:t>Bits ending up "outside" the value's bytes are discarded</a:t>
            </a:r>
          </a:p>
          <a:p>
            <a:pPr lvl="1"/>
            <a:r>
              <a:rPr lang="en-US" dirty="0" smtClean="0"/>
              <a:t>In arithmetic terms, this is like integer division by 2</a:t>
            </a:r>
            <a:r>
              <a:rPr lang="en-US" baseline="30000" dirty="0" smtClean="0"/>
              <a:t>offset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0103"/>
              </p:ext>
            </p:extLst>
          </p:nvPr>
        </p:nvGraphicFramePr>
        <p:xfrm>
          <a:off x="1442190" y="15443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 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9611"/>
              </p:ext>
            </p:extLst>
          </p:nvPr>
        </p:nvGraphicFramePr>
        <p:xfrm>
          <a:off x="5099790" y="15189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802359"/>
              </p:ext>
            </p:extLst>
          </p:nvPr>
        </p:nvGraphicFramePr>
        <p:xfrm>
          <a:off x="1441873" y="31445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/>
                <a:gridCol w="1066271"/>
                <a:gridCol w="1066271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 (XOR)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0000"/>
              </p:ext>
            </p:extLst>
          </p:nvPr>
        </p:nvGraphicFramePr>
        <p:xfrm>
          <a:off x="5099790" y="3144520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466"/>
                <a:gridCol w="963767"/>
                <a:gridCol w="963767"/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</a:t>
                      </a:r>
                      <a:r>
                        <a:rPr lang="en-US" sz="2000" dirty="0" smtClean="0"/>
                        <a:t>(NEGATE)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1882</Words>
  <Application>Microsoft Office PowerPoint</Application>
  <PresentationFormat>Custom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TS102787990</vt:lpstr>
      <vt:lpstr>Bitwise Magic</vt:lpstr>
      <vt:lpstr>Table of Contents</vt:lpstr>
      <vt:lpstr>Storing Integers in Memory</vt:lpstr>
      <vt:lpstr>Storing Unsigned Integers</vt:lpstr>
      <vt:lpstr>Storing Signed Integers</vt:lpstr>
      <vt:lpstr>Storing Signed Integers – Example &amp; Consequences</vt:lpstr>
      <vt:lpstr>Bitwise Operations 101</vt:lpstr>
      <vt:lpstr>Bitwise Operations 101</vt:lpstr>
      <vt:lpstr>Bitwise Operations – Result Tables</vt:lpstr>
      <vt:lpstr>The Power of XOR</vt:lpstr>
      <vt:lpstr>The Power of XOR</vt:lpstr>
      <vt:lpstr>In-Place Swapping with XOR</vt:lpstr>
      <vt:lpstr>In-Place Swapping with XOR</vt:lpstr>
      <vt:lpstr>Detect if Integers Have Opposite Signs</vt:lpstr>
      <vt:lpstr>Detecting Integer Sign Differences with XOR</vt:lpstr>
      <vt:lpstr>Checking If a Power of 2</vt:lpstr>
      <vt:lpstr>Checking If a Power of 2 – Examining the Problem</vt:lpstr>
      <vt:lpstr>Checking If a Power of 2 – How it Works</vt:lpstr>
      <vt:lpstr>Checking If an Integer is a Power of 2</vt:lpstr>
      <vt:lpstr>Computing the  Next Power of 2</vt:lpstr>
      <vt:lpstr>Computing the Next Power of 2 – Starting Point</vt:lpstr>
      <vt:lpstr>Computing the Next Power of 2 – Finding an Approach</vt:lpstr>
      <vt:lpstr>Computing the Next Power of 2 – The Approach </vt:lpstr>
      <vt:lpstr>Computing the Next Power of 2 for 32-bit Integers</vt:lpstr>
      <vt:lpstr>Computing The  Next Power of 2 </vt:lpstr>
      <vt:lpstr>Finding a Unique Value Among Duplicates</vt:lpstr>
      <vt:lpstr>Finding a Unique Value Among Duplicates – Problem</vt:lpstr>
      <vt:lpstr>Finding a Unique Value Among Duplicates – Analysis</vt:lpstr>
      <vt:lpstr>Finding a Unique Value Among Duplicates – Solution</vt:lpstr>
      <vt:lpstr>Finding a Unique Value Among Duplicates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2015-06-27T02:13:11Z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