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6" r:id="rId12"/>
    <p:sldId id="268" r:id="rId13"/>
    <p:sldId id="270" r:id="rId14"/>
    <p:sldId id="269" r:id="rId15"/>
    <p:sldId id="271" r:id="rId16"/>
    <p:sldId id="278" r:id="rId17"/>
    <p:sldId id="279" r:id="rId18"/>
    <p:sldId id="280" r:id="rId19"/>
    <p:sldId id="272" r:id="rId20"/>
    <p:sldId id="273" r:id="rId21"/>
    <p:sldId id="275" r:id="rId22"/>
    <p:sldId id="276" r:id="rId23"/>
    <p:sldId id="281" r:id="rId24"/>
    <p:sldId id="277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DE7F2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84" y="8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04EE6E-D9E8-45CB-BEB5-3A0BC75A6CC2}" type="datetimeFigureOut">
              <a:rPr lang="en-US" smtClean="0"/>
              <a:t>4/7/2015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6C6318-2AB4-4351-BEBA-C5A31B85B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934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6C6318-2AB4-4351-BEBA-C5A31B85BDF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5307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217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hyperlink" Target="http://kursove-uroci-knigi-obuchenie-programirane-web-design-csharp.info/" TargetMode="External"/><Relationship Id="rId13" Type="http://schemas.openxmlformats.org/officeDocument/2006/relationships/hyperlink" Target="http://mvccourse.telerik.com/" TargetMode="External"/><Relationship Id="rId18" Type="http://schemas.openxmlformats.org/officeDocument/2006/relationships/hyperlink" Target="http://algoacademy.telerik.com/" TargetMode="Externa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mobiledevcourse.telerik.com/" TargetMode="External"/><Relationship Id="rId7" Type="http://schemas.openxmlformats.org/officeDocument/2006/relationships/hyperlink" Target="http://forums.academy.telerik.com/" TargetMode="External"/><Relationship Id="rId12" Type="http://schemas.openxmlformats.org/officeDocument/2006/relationships/hyperlink" Target="http://schoolacademy.telerik.com/" TargetMode="External"/><Relationship Id="rId17" Type="http://schemas.openxmlformats.org/officeDocument/2006/relationships/hyperlink" Target="http://codecourse.telerik.com/" TargetMode="External"/><Relationship Id="rId25" Type="http://schemas.openxmlformats.org/officeDocument/2006/relationships/hyperlink" Target="http://csharpfundamentals.telerik.com/" TargetMode="Externa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www.nakov.com/" TargetMode="External"/><Relationship Id="rId20" Type="http://schemas.openxmlformats.org/officeDocument/2006/relationships/hyperlink" Target="http://academy.telerik.com/" TargetMode="External"/><Relationship Id="rId29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hyperlink" Target="http://html5course.telerik.com/" TargetMode="External"/><Relationship Id="rId24" Type="http://schemas.openxmlformats.org/officeDocument/2006/relationships/hyperlink" Target="http://www.nikolay.it/" TargetMode="Externa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www.bgcoder.com/" TargetMode="External"/><Relationship Id="rId23" Type="http://schemas.openxmlformats.org/officeDocument/2006/relationships/hyperlink" Target="http://www.minkov.it/" TargetMode="External"/><Relationship Id="rId28" Type="http://schemas.openxmlformats.org/officeDocument/2006/relationships/image" Target="../media/image3.png"/><Relationship Id="rId10" Type="http://schemas.openxmlformats.org/officeDocument/2006/relationships/hyperlink" Target="http://seocourse.telerik.com/" TargetMode="External"/><Relationship Id="rId19" Type="http://schemas.openxmlformats.org/officeDocument/2006/relationships/hyperlink" Target="http://aspnetcourse.telerik.com/" TargetMode="External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www.telerik-kids.com/" TargetMode="External"/><Relationship Id="rId14" Type="http://schemas.openxmlformats.org/officeDocument/2006/relationships/hyperlink" Target="http://clouddevcourse.telerik.com/" TargetMode="External"/><Relationship Id="rId22" Type="http://schemas.openxmlformats.org/officeDocument/2006/relationships/hyperlink" Target="http://www.introprogramming.info/" TargetMode="External"/><Relationship Id="rId27" Type="http://schemas.openxmlformats.org/officeDocument/2006/relationships/image" Target="../media/image2.png"/><Relationship Id="rId30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5401" y="304800"/>
            <a:ext cx="1816798" cy="331718"/>
            <a:chOff x="1236228" y="1523999"/>
            <a:chExt cx="4351212" cy="3261410"/>
          </a:xfrm>
          <a:solidFill>
            <a:schemeClr val="bg1"/>
          </a:solidFill>
        </p:grpSpPr>
        <p:sp>
          <p:nvSpPr>
            <p:cNvPr id="10" name="TextBox 9">
              <a:hlinkClick r:id="rId7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8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2" name="TextBox 11">
              <a:hlinkClick r:id="rId9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10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11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TextBox 14">
              <a:hlinkClick r:id="rId12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hlinkClick r:id="rId13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Box 17">
              <a:hlinkClick r:id="rId14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9" name="TextBox 18">
              <a:hlinkClick r:id="rId15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16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TextBox 20">
              <a:hlinkClick r:id="rId17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2" name="TextBox 21">
              <a:hlinkClick r:id="rId18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3" name="TextBox 22">
              <a:hlinkClick r:id="rId19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4" name="TextBox 23">
              <a:hlinkClick r:id="rId20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21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6" name="TextBox 25">
              <a:hlinkClick r:id="rId22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7" name="TextBox 26">
              <a:hlinkClick r:id="rId23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hlinkClick r:id="rId24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hlinkClick r:id="rId25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Telerik Academy for Software Engineers - http://academy.telerik.com" title="Telerik Software Academy"/>
          <p:cNvPicPr>
            <a:picLocks noChangeAspect="1" noChangeArrowheads="1"/>
          </p:cNvPicPr>
          <p:nvPr/>
        </p:nvPicPr>
        <p:blipFill>
          <a:blip r:embed="rId29">
            <a:extLst>
              <a:ext uri="{BEBA8EAE-BF5A-486C-A8C5-ECC9F3942E4B}">
                <a14:imgProps xmlns:a14="http://schemas.microsoft.com/office/drawing/2010/main">
                  <a14:imgLayer r:embed="rId30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academy.telerik.com/" TargetMode="External"/><Relationship Id="rId4" Type="http://schemas.openxmlformats.org/officeDocument/2006/relationships/image" Target="../media/image7.gi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pavelkolev.com/html5-snippets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code.google.com/p/html5shiv/" TargetMode="External"/><Relationship Id="rId2" Type="http://schemas.openxmlformats.org/officeDocument/2006/relationships/hyperlink" Target="http://modernizr.com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hyperlink" Target="http://html5course.telerik.com/" TargetMode="External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forums.academy.telerik.com/" TargetMode="External"/><Relationship Id="rId11" Type="http://schemas.openxmlformats.org/officeDocument/2006/relationships/image" Target="../media/image33.png"/><Relationship Id="rId5" Type="http://schemas.openxmlformats.org/officeDocument/2006/relationships/hyperlink" Target="http://www.facebook.com/telerikacademy" TargetMode="External"/><Relationship Id="rId10" Type="http://schemas.openxmlformats.org/officeDocument/2006/relationships/image" Target="../media/image32.png"/><Relationship Id="rId4" Type="http://schemas.openxmlformats.org/officeDocument/2006/relationships/hyperlink" Target="http://academy.telerik.com/" TargetMode="External"/><Relationship Id="rId9" Type="http://schemas.openxmlformats.org/officeDocument/2006/relationships/hyperlink" Target="http://facebook.com/TelerikAcademy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590800" y="2277062"/>
            <a:ext cx="6096000" cy="847137"/>
          </a:xfrm>
        </p:spPr>
        <p:txBody>
          <a:bodyPr/>
          <a:lstStyle/>
          <a:p>
            <a:r>
              <a:rPr lang="en-US" dirty="0" smtClean="0"/>
              <a:t>Semantic Web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590800" y="3240880"/>
            <a:ext cx="6096000" cy="569120"/>
          </a:xfrm>
        </p:spPr>
        <p:txBody>
          <a:bodyPr/>
          <a:lstStyle/>
          <a:p>
            <a:r>
              <a:rPr lang="en-US" dirty="0" smtClean="0"/>
              <a:t>How to Use HTML Elements Properly?</a:t>
            </a:r>
            <a:endParaRPr lang="en-US" dirty="0"/>
          </a:p>
        </p:txBody>
      </p:sp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00" y="896526"/>
            <a:ext cx="2737800" cy="27610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 descr="http://www.swapconf.it/wp-content/uploads/2011/06/semantic_web_wordl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4489298"/>
            <a:ext cx="4343400" cy="1986393"/>
          </a:xfrm>
          <a:prstGeom prst="roundRect">
            <a:avLst>
              <a:gd name="adj" fmla="val 8622"/>
            </a:avLst>
          </a:prstGeom>
          <a:noFill/>
          <a:ln w="28575">
            <a:solidFill>
              <a:srgbClr val="DDE7F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webdesignfromscratch.com/snippets/html-css-javascript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462774"/>
            <a:ext cx="3810000" cy="1518426"/>
          </a:xfrm>
          <a:prstGeom prst="roundRect">
            <a:avLst>
              <a:gd name="adj" fmla="val 8622"/>
            </a:avLst>
          </a:prstGeom>
          <a:noFill/>
          <a:ln w="28575">
            <a:solidFill>
              <a:srgbClr val="DDE7F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 Placeholder 6"/>
          <p:cNvSpPr>
            <a:spLocks noGrp="1"/>
          </p:cNvSpPr>
          <p:nvPr/>
        </p:nvSpPr>
        <p:spPr>
          <a:xfrm>
            <a:off x="429086" y="5726668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Telerik Software Academy</a:t>
            </a:r>
          </a:p>
        </p:txBody>
      </p:sp>
      <p:sp>
        <p:nvSpPr>
          <p:cNvPr id="9" name="Text Placeholder 7"/>
          <p:cNvSpPr>
            <a:spLocks noGrp="1"/>
          </p:cNvSpPr>
          <p:nvPr/>
        </p:nvSpPr>
        <p:spPr>
          <a:xfrm>
            <a:off x="429087" y="6031468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5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0" name="Text Placeholder 13"/>
          <p:cNvSpPr>
            <a:spLocks noGrp="1"/>
          </p:cNvSpPr>
          <p:nvPr/>
        </p:nvSpPr>
        <p:spPr>
          <a:xfrm>
            <a:off x="429087" y="5352025"/>
            <a:ext cx="4371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400" b="1" kern="12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HTML5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798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Semantic HTML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15000"/>
          </a:xfrm>
        </p:spPr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Semantic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HTML </a:t>
            </a:r>
            <a:r>
              <a:rPr lang="en-US" dirty="0" smtClean="0"/>
              <a:t>is: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use of HTML markup to reinforce the </a:t>
            </a:r>
            <a:r>
              <a:rPr lang="en-US" dirty="0" smtClean="0"/>
              <a:t>semantics of </a:t>
            </a:r>
            <a:r>
              <a:rPr lang="en-US" dirty="0"/>
              <a:t>the information in </a:t>
            </a:r>
            <a:r>
              <a:rPr lang="en-US" dirty="0" smtClean="0"/>
              <a:t>Web pages</a:t>
            </a:r>
          </a:p>
          <a:p>
            <a:pPr lvl="2"/>
            <a:r>
              <a:rPr lang="en-US" dirty="0" smtClean="0"/>
              <a:t>Make the content understandable for computers</a:t>
            </a:r>
          </a:p>
          <a:p>
            <a:pPr lvl="1"/>
            <a:r>
              <a:rPr lang="en-US" dirty="0" smtClean="0"/>
              <a:t>Rather </a:t>
            </a:r>
            <a:r>
              <a:rPr lang="en-US" dirty="0"/>
              <a:t>than merely to define its </a:t>
            </a:r>
            <a:r>
              <a:rPr lang="en-US" dirty="0" smtClean="0"/>
              <a:t>presentation</a:t>
            </a:r>
          </a:p>
          <a:p>
            <a:pPr lvl="1"/>
            <a:r>
              <a:rPr lang="en-US" dirty="0" smtClean="0"/>
              <a:t>A kind of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metadata</a:t>
            </a:r>
            <a:r>
              <a:rPr lang="en-US" dirty="0" smtClean="0"/>
              <a:t> about the HTML content </a:t>
            </a:r>
          </a:p>
          <a:p>
            <a:r>
              <a:rPr lang="en-US" dirty="0" smtClean="0"/>
              <a:t>Semantic </a:t>
            </a:r>
            <a:r>
              <a:rPr lang="en-US" dirty="0"/>
              <a:t>HTML is processed by regular </a:t>
            </a:r>
            <a:r>
              <a:rPr lang="en-US" dirty="0" smtClean="0"/>
              <a:t>Web </a:t>
            </a:r>
            <a:r>
              <a:rPr lang="en-US" dirty="0"/>
              <a:t>browsers </a:t>
            </a:r>
            <a:r>
              <a:rPr lang="en-US" dirty="0" smtClean="0"/>
              <a:t>and other </a:t>
            </a:r>
            <a:r>
              <a:rPr lang="en-US" dirty="0"/>
              <a:t>user </a:t>
            </a:r>
            <a:r>
              <a:rPr lang="en-US" dirty="0" smtClean="0"/>
              <a:t>agents</a:t>
            </a:r>
          </a:p>
          <a:p>
            <a:pPr lvl="1"/>
            <a:r>
              <a:rPr lang="en-US" dirty="0" smtClean="0"/>
              <a:t>CSS </a:t>
            </a:r>
            <a:r>
              <a:rPr lang="en-US" dirty="0"/>
              <a:t>is used to suggest </a:t>
            </a:r>
            <a:r>
              <a:rPr lang="en-US" dirty="0" smtClean="0"/>
              <a:t>its</a:t>
            </a:r>
            <a:br>
              <a:rPr lang="en-US" dirty="0" smtClean="0"/>
            </a:br>
            <a:r>
              <a:rPr lang="en-US" dirty="0" smtClean="0"/>
              <a:t>presentation </a:t>
            </a:r>
            <a:r>
              <a:rPr lang="en-US" dirty="0"/>
              <a:t>to human </a:t>
            </a:r>
            <a:r>
              <a:rPr lang="en-US" dirty="0" smtClean="0"/>
              <a:t>users</a:t>
            </a:r>
            <a:endParaRPr lang="en-US" dirty="0"/>
          </a:p>
        </p:txBody>
      </p:sp>
      <p:pic>
        <p:nvPicPr>
          <p:cNvPr id="4098" name="Picture 2" descr="http://graffletopia.com/images/previews/486/original.png?1250609549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39" r="6091"/>
          <a:stretch/>
        </p:blipFill>
        <p:spPr bwMode="auto">
          <a:xfrm>
            <a:off x="6781800" y="5176628"/>
            <a:ext cx="1683162" cy="1300372"/>
          </a:xfrm>
          <a:prstGeom prst="roundRect">
            <a:avLst>
              <a:gd name="adj" fmla="val 3925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0665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Semantic HTML?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334000"/>
          </a:xfrm>
        </p:spPr>
        <p:txBody>
          <a:bodyPr/>
          <a:lstStyle/>
          <a:p>
            <a:r>
              <a:rPr lang="en-US" dirty="0" smtClean="0"/>
              <a:t>Semantic HTML is:</a:t>
            </a:r>
          </a:p>
          <a:p>
            <a:pPr lvl="1"/>
            <a:r>
              <a:rPr lang="en-US" dirty="0" smtClean="0"/>
              <a:t>Easier to read by developers</a:t>
            </a:r>
          </a:p>
          <a:p>
            <a:pPr lvl="1"/>
            <a:r>
              <a:rPr lang="en-US" dirty="0" smtClean="0"/>
              <a:t>Easier to render by browsers</a:t>
            </a:r>
          </a:p>
          <a:p>
            <a:pPr lvl="1"/>
            <a:r>
              <a:rPr lang="en-US" dirty="0" smtClean="0"/>
              <a:t>A way to show the search</a:t>
            </a:r>
            <a:br>
              <a:rPr lang="en-US" dirty="0" smtClean="0"/>
            </a:br>
            <a:r>
              <a:rPr lang="en-US" dirty="0" smtClean="0"/>
              <a:t>engines the correct content</a:t>
            </a:r>
          </a:p>
        </p:txBody>
      </p:sp>
      <p:pic>
        <p:nvPicPr>
          <p:cNvPr id="7170" name="Picture 2" descr="http://howzzdat.com/wp-content/uploads/2012/09/google_crawl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4495800"/>
            <a:ext cx="4191000" cy="1858977"/>
          </a:xfrm>
          <a:prstGeom prst="roundRect">
            <a:avLst>
              <a:gd name="adj" fmla="val 3394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http://peoplemeetme.com/wp-content/uploads/2010/06/Bingbot-copy-263x30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3886200"/>
            <a:ext cx="2223540" cy="2536357"/>
          </a:xfrm>
          <a:prstGeom prst="roundRect">
            <a:avLst>
              <a:gd name="adj" fmla="val 3394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http://bealwaysmarketing.com/wp-content/uploads/2011/10/SE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1" y="1143000"/>
            <a:ext cx="2223540" cy="2229113"/>
          </a:xfrm>
          <a:prstGeom prst="roundRect">
            <a:avLst>
              <a:gd name="adj" fmla="val 3394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1670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Write Semantic HTML?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Just follow some guidelines</a:t>
            </a:r>
            <a:br>
              <a:rPr lang="en-US" dirty="0" smtClean="0"/>
            </a:br>
            <a:r>
              <a:rPr lang="en-US" dirty="0" smtClean="0"/>
              <a:t>when creating a Web site</a:t>
            </a:r>
          </a:p>
          <a:p>
            <a:pPr lvl="1"/>
            <a:r>
              <a:rPr lang="en-US" dirty="0" smtClean="0"/>
              <a:t>Use HTML5 semantic tags</a:t>
            </a:r>
          </a:p>
          <a:p>
            <a:pPr lvl="2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&lt;header&gt;</a:t>
            </a:r>
            <a:r>
              <a:rPr lang="en-US" dirty="0" smtClean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nav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dirty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&lt;section&gt;</a:t>
            </a:r>
            <a:r>
              <a:rPr lang="en-US" dirty="0" smtClean="0"/>
              <a:t>, </a:t>
            </a:r>
            <a:br>
              <a:rPr lang="en-US" dirty="0" smtClean="0"/>
            </a:b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&lt;article&gt;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&lt;aside&gt;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&lt;footer&gt;</a:t>
            </a:r>
          </a:p>
          <a:p>
            <a:pPr lvl="1"/>
            <a:r>
              <a:rPr lang="en-US" dirty="0" smtClean="0"/>
              <a:t>Use Headings when you need</a:t>
            </a:r>
            <a:br>
              <a:rPr lang="en-US" dirty="0" smtClean="0"/>
            </a:br>
            <a:r>
              <a:rPr lang="en-US" dirty="0" smtClean="0"/>
              <a:t>to structure the content into sub-headings</a:t>
            </a:r>
          </a:p>
          <a:p>
            <a:pPr lvl="2"/>
            <a:r>
              <a:rPr lang="en-US" dirty="0" smtClean="0"/>
              <a:t>In increasing order, staring with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&lt;h1&gt;</a:t>
            </a:r>
          </a:p>
          <a:p>
            <a:pPr lvl="1"/>
            <a:r>
              <a:rPr lang="en-US" dirty="0" smtClean="0"/>
              <a:t>Do not use empty tags</a:t>
            </a:r>
          </a:p>
          <a:p>
            <a:pPr lvl="2"/>
            <a:r>
              <a:rPr lang="en-US" dirty="0" smtClean="0"/>
              <a:t>Like a clearing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&lt;div&gt;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1159252"/>
            <a:ext cx="1946971" cy="2193548"/>
          </a:xfrm>
          <a:prstGeom prst="roundRect">
            <a:avLst>
              <a:gd name="adj" fmla="val 1012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49887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1676400"/>
            <a:ext cx="7924800" cy="685800"/>
          </a:xfrm>
        </p:spPr>
        <p:txBody>
          <a:bodyPr/>
          <a:lstStyle/>
          <a:p>
            <a:r>
              <a:rPr lang="en-US" dirty="0" smtClean="0"/>
              <a:t>HTML5 Semantic Tags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8842" y="3048000"/>
            <a:ext cx="5146318" cy="2581274"/>
          </a:xfrm>
          <a:prstGeom prst="roundRect">
            <a:avLst>
              <a:gd name="adj" fmla="val 8549"/>
            </a:avLst>
          </a:prstGeom>
          <a:noFill/>
          <a:ln w="19050">
            <a:solidFill>
              <a:schemeClr val="accent5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64673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HTML5 Semantic Tags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HTML5 introduces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semantic structure tags</a:t>
            </a:r>
          </a:p>
          <a:p>
            <a:pPr lvl="1"/>
            <a:r>
              <a:rPr lang="en-US" dirty="0" smtClean="0"/>
              <a:t>Imagine the following site: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This is a common Web page structure</a:t>
            </a:r>
          </a:p>
          <a:p>
            <a:pPr lvl="2"/>
            <a:r>
              <a:rPr lang="en-US" dirty="0" smtClean="0"/>
              <a:t>Used in 90% of the web sites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2320075"/>
            <a:ext cx="4129812" cy="291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37591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HTML5 Semantic Tags (2)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3000" dirty="0" smtClean="0"/>
              <a:t>This can be created using</a:t>
            </a:r>
            <a:br>
              <a:rPr lang="en-US" sz="3000" dirty="0" smtClean="0"/>
            </a:br>
            <a:r>
              <a:rPr lang="en-US" sz="3000" dirty="0" smtClean="0"/>
              <a:t>all kind of HTML elements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&lt;div&gt;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&lt;span&gt;</a:t>
            </a:r>
            <a:r>
              <a:rPr lang="en-US" dirty="0" smtClean="0"/>
              <a:t>, even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&lt;p&gt;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dirty="0" smtClean="0"/>
              <a:t>Browsers will render invalid / </a:t>
            </a:r>
            <a:br>
              <a:rPr lang="en-US" dirty="0" smtClean="0"/>
            </a:br>
            <a:r>
              <a:rPr lang="en-US" dirty="0" smtClean="0"/>
              <a:t>wrong / pseudo valid HTML</a:t>
            </a: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3000" dirty="0" smtClean="0"/>
              <a:t>The correct way: use the HTML 5 semantic tags:</a:t>
            </a: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endParaRPr lang="en-US" dirty="0"/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3600"/>
              </a:spcBef>
              <a:spcAft>
                <a:spcPts val="400"/>
              </a:spcAft>
            </a:pPr>
            <a:r>
              <a:rPr lang="en-US" sz="3000" dirty="0"/>
              <a:t>M</a:t>
            </a:r>
            <a:r>
              <a:rPr lang="en-US" sz="3000" dirty="0" smtClean="0"/>
              <a:t>ore </a:t>
            </a:r>
            <a:r>
              <a:rPr lang="en-US" sz="3000" dirty="0"/>
              <a:t>about semantic </a:t>
            </a:r>
            <a:r>
              <a:rPr lang="en-US" sz="3000" dirty="0" smtClean="0"/>
              <a:t>tags: </a:t>
            </a:r>
            <a:r>
              <a:rPr lang="en-US" sz="3000" dirty="0" smtClean="0">
                <a:hlinkClick r:id="rId3"/>
              </a:rPr>
              <a:t>http</a:t>
            </a:r>
            <a:r>
              <a:rPr lang="en-US" sz="3000" dirty="0">
                <a:hlinkClick r:id="rId3"/>
              </a:rPr>
              <a:t>://pavelkolev.com/html5-snippets</a:t>
            </a:r>
            <a:r>
              <a:rPr lang="en-US" sz="3000" dirty="0" smtClean="0">
                <a:hlinkClick r:id="rId3"/>
              </a:rPr>
              <a:t>/</a:t>
            </a:r>
            <a:endParaRPr lang="en-US" sz="3000" dirty="0" smtClean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990600"/>
            <a:ext cx="2438400" cy="17195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 Placeholder 5"/>
          <p:cNvSpPr txBox="1">
            <a:spLocks/>
          </p:cNvSpPr>
          <p:nvPr/>
        </p:nvSpPr>
        <p:spPr>
          <a:xfrm>
            <a:off x="685800" y="4101405"/>
            <a:ext cx="7772400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100" dirty="0" smtClean="0"/>
              <a:t>&lt;header&gt; … &lt;/header&gt;</a:t>
            </a:r>
          </a:p>
          <a:p>
            <a:r>
              <a:rPr lang="en-US" sz="2100" dirty="0" smtClean="0"/>
              <a:t>&lt;section&gt; … &lt;/section&gt;</a:t>
            </a:r>
          </a:p>
          <a:p>
            <a:r>
              <a:rPr lang="en-US" sz="2100" dirty="0" smtClean="0"/>
              <a:t>&lt;aside&gt; … &lt;/aside&gt;</a:t>
            </a:r>
          </a:p>
          <a:p>
            <a:r>
              <a:rPr lang="en-US" sz="2100" dirty="0" smtClean="0"/>
              <a:t>&lt;footer&gt; … &lt;/footer&gt;</a:t>
            </a:r>
          </a:p>
        </p:txBody>
      </p:sp>
    </p:spTree>
    <p:extLst>
      <p:ext uri="{BB962C8B-B14F-4D97-AF65-F5344CB8AC3E}">
        <p14:creationId xmlns:p14="http://schemas.microsoft.com/office/powerpoint/2010/main" val="1150311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HTML5 Semantic </a:t>
            </a:r>
            <a:r>
              <a:rPr lang="en-US"/>
              <a:t>Tags </a:t>
            </a:r>
            <a:r>
              <a:rPr lang="en-US" smtClean="0"/>
              <a:t>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 marL="282575" lvl="2" indent="-282575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&lt;header&gt;</a:t>
            </a:r>
          </a:p>
          <a:p>
            <a:pPr marL="547687" lvl="3" indent="-282575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dirty="0"/>
              <a:t>Site header or section header or article header</a:t>
            </a:r>
          </a:p>
          <a:p>
            <a:pPr marL="282575" lvl="2" indent="-282575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&lt;footer&gt;</a:t>
            </a:r>
            <a:endParaRPr lang="en-US" sz="32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547687" lvl="3" indent="-282575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dirty="0"/>
              <a:t>Site </a:t>
            </a:r>
            <a:r>
              <a:rPr lang="en-US" sz="3000" dirty="0" smtClean="0"/>
              <a:t>footer (sometime can be a </a:t>
            </a:r>
            <a:r>
              <a:rPr lang="en-US" sz="3000" dirty="0"/>
              <a:t>section </a:t>
            </a:r>
            <a:r>
              <a:rPr lang="en-US" sz="3000" dirty="0" smtClean="0"/>
              <a:t>footer)</a:t>
            </a:r>
            <a:endParaRPr lang="en-US" sz="3000" dirty="0"/>
          </a:p>
          <a:p>
            <a:pPr marL="282575" lvl="2" indent="-282575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32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nav</a:t>
            </a:r>
            <a:r>
              <a:rPr lang="en-US" sz="32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547687" lvl="3" indent="-282575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dirty="0" smtClean="0"/>
              <a:t>Site navigation (usually in the header)</a:t>
            </a:r>
            <a:endParaRPr lang="en-US" sz="3000" dirty="0"/>
          </a:p>
          <a:p>
            <a:pPr marL="282575" lvl="2" indent="-282575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32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section</a:t>
            </a:r>
            <a:r>
              <a:rPr lang="en-US" sz="32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547687" lvl="3" indent="-282575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dirty="0"/>
              <a:t>Site </a:t>
            </a:r>
            <a:r>
              <a:rPr lang="en-US" sz="3000" dirty="0" smtClean="0"/>
              <a:t>section (e.g. news, comments, links, …)</a:t>
            </a:r>
            <a:endParaRPr lang="en-US" sz="3000" dirty="0"/>
          </a:p>
          <a:p>
            <a:pPr marL="282575" lvl="2" indent="-282575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&lt;article&gt;</a:t>
            </a:r>
          </a:p>
          <a:p>
            <a:pPr marL="547687" lvl="3" indent="-282575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dirty="0" smtClean="0"/>
              <a:t>Article in a section (e.g. news item)</a:t>
            </a:r>
            <a:endParaRPr lang="en-US" sz="3200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9037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HTML5 Semantic Tags </a:t>
            </a:r>
            <a:r>
              <a:rPr lang="en-US" dirty="0" smtClean="0"/>
              <a:t>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2575" lvl="2" indent="-282575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&lt;aside&gt;</a:t>
            </a:r>
          </a:p>
          <a:p>
            <a:pPr marL="547687" lvl="3" indent="-282575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dirty="0" smtClean="0"/>
              <a:t>Sidebar (usually on the left or on the right)</a:t>
            </a:r>
          </a:p>
          <a:p>
            <a:pPr marL="282575" lvl="2" indent="-282575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&lt;figure&gt;</a:t>
            </a:r>
            <a:endParaRPr lang="en-US" sz="32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547687" lvl="3" indent="-282575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dirty="0" smtClean="0"/>
              <a:t>Figure (a figure, e.g. inside an article)</a:t>
            </a:r>
          </a:p>
          <a:p>
            <a:pPr marL="282575" lvl="2" indent="-282575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32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figcaption</a:t>
            </a:r>
            <a:r>
              <a:rPr lang="en-US" sz="32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547687" lvl="3" indent="-282575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dirty="0"/>
              <a:t>A caption of </a:t>
            </a:r>
            <a:r>
              <a:rPr lang="en-US" sz="3000" dirty="0" smtClean="0"/>
              <a:t>a </a:t>
            </a:r>
            <a:r>
              <a:rPr lang="en-US" sz="3000" dirty="0"/>
              <a:t>figure (inside the 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&lt;figure&gt;</a:t>
            </a:r>
            <a:r>
              <a:rPr lang="en-US" sz="3000" dirty="0"/>
              <a:t> tag)</a:t>
            </a:r>
          </a:p>
          <a:p>
            <a:pPr marL="282575" lvl="2" indent="-282575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32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audio</a:t>
            </a:r>
            <a:r>
              <a:rPr lang="en-US" sz="32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sz="3200" dirty="0"/>
              <a:t> / </a:t>
            </a:r>
            <a:r>
              <a:rPr lang="en-US" sz="32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&lt;video&gt;</a:t>
            </a:r>
          </a:p>
          <a:p>
            <a:pPr marL="547687" lvl="3" indent="-282575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dirty="0"/>
              <a:t>Audio / video element (uses the built-in player</a:t>
            </a:r>
            <a:r>
              <a:rPr lang="en-US" sz="3000" dirty="0" smtClean="0"/>
              <a:t>)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626963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HTML5 Semantic Tags </a:t>
            </a:r>
            <a:r>
              <a:rPr lang="en-US" dirty="0" smtClean="0"/>
              <a:t>(5)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2575" lvl="2" indent="-282575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32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details</a:t>
            </a:r>
            <a:r>
              <a:rPr lang="en-US" sz="32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sz="3200" dirty="0"/>
              <a:t> </a:t>
            </a:r>
            <a:r>
              <a:rPr lang="en-US" sz="3200" dirty="0" smtClean="0"/>
              <a:t>+ </a:t>
            </a:r>
            <a:r>
              <a:rPr lang="en-US" sz="32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&lt;summary&gt;</a:t>
            </a:r>
          </a:p>
          <a:p>
            <a:pPr marL="547687" lvl="3" indent="-282575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dirty="0" smtClean="0"/>
              <a:t>Accordion-like widget (can be open / closed)</a:t>
            </a:r>
            <a:endParaRPr lang="en-US" sz="3000" dirty="0"/>
          </a:p>
          <a:p>
            <a:pPr marL="282575" lvl="2" indent="-282575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&lt;hgroup</a:t>
            </a:r>
            <a:r>
              <a:rPr lang="en-US" sz="32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547687" lvl="3" indent="-282575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dirty="0" smtClean="0"/>
              <a:t>Group article header + subheader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(&lt;h1&gt;</a:t>
            </a:r>
            <a:r>
              <a:rPr lang="en-US" sz="3000" dirty="0" smtClean="0"/>
              <a:t> +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&lt;h2&gt;</a:t>
            </a:r>
            <a:r>
              <a:rPr lang="en-US" sz="3000" dirty="0" smtClean="0"/>
              <a:t>)</a:t>
            </a:r>
          </a:p>
          <a:p>
            <a:pPr marL="282575" lvl="2" indent="-282575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&lt;time</a:t>
            </a:r>
            <a:r>
              <a:rPr lang="en-US" sz="32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endParaRPr lang="en-US" sz="32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547687" lvl="3" indent="-282575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dirty="0" smtClean="0"/>
              <a:t>Specifies date / time (for a post / article / news)</a:t>
            </a:r>
            <a:endParaRPr lang="en-US" sz="3000" dirty="0"/>
          </a:p>
          <a:p>
            <a:pPr marL="547687" lvl="3" indent="-282575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endParaRPr lang="en-US" sz="3200" dirty="0"/>
          </a:p>
          <a:p>
            <a:pPr marL="282575" lvl="2" indent="-282575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005281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1371600"/>
            <a:ext cx="7924800" cy="685800"/>
          </a:xfrm>
        </p:spPr>
        <p:txBody>
          <a:bodyPr/>
          <a:lstStyle/>
          <a:p>
            <a:r>
              <a:rPr lang="en-US" dirty="0" smtClean="0"/>
              <a:t>Other Semantics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2174079"/>
            <a:ext cx="7924800" cy="569120"/>
          </a:xfrm>
        </p:spPr>
        <p:txBody>
          <a:bodyPr/>
          <a:lstStyle/>
          <a:p>
            <a:r>
              <a:rPr lang="en-US" dirty="0" smtClean="0"/>
              <a:t>Headings, ems, </a:t>
            </a:r>
            <a:r>
              <a:rPr lang="en-US" dirty="0" err="1" smtClean="0"/>
              <a:t>strongs</a:t>
            </a:r>
            <a:endParaRPr lang="en-US" dirty="0"/>
          </a:p>
        </p:txBody>
      </p:sp>
      <p:pic>
        <p:nvPicPr>
          <p:cNvPr id="9220" name="Picture 4" descr="http://www.templatesold.com/articles/wp-content/uploads/2011/07/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2" y="3089948"/>
            <a:ext cx="5638798" cy="3078404"/>
          </a:xfrm>
          <a:prstGeom prst="roundRect">
            <a:avLst>
              <a:gd name="adj" fmla="val 4011"/>
            </a:avLst>
          </a:prstGeom>
          <a:noFill/>
          <a:ln w="19050">
            <a:solidFill>
              <a:schemeClr val="accent5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6396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 Page</a:t>
            </a:r>
          </a:p>
          <a:p>
            <a:pPr lvl="1"/>
            <a:r>
              <a:rPr lang="en-US" dirty="0"/>
              <a:t>HTML, CSS and JavaScript</a:t>
            </a:r>
          </a:p>
          <a:p>
            <a:r>
              <a:rPr lang="en-US" dirty="0"/>
              <a:t>The Semantic HTML</a:t>
            </a:r>
          </a:p>
          <a:p>
            <a:r>
              <a:rPr lang="en-US" dirty="0"/>
              <a:t>HTML5 Semantic Tags</a:t>
            </a:r>
          </a:p>
          <a:p>
            <a:r>
              <a:rPr lang="en-US" dirty="0"/>
              <a:t>Other Semantics</a:t>
            </a:r>
          </a:p>
        </p:txBody>
      </p:sp>
      <p:pic>
        <p:nvPicPr>
          <p:cNvPr id="2050" name="Picture 2" descr="http://cdn0.fiverrcdn.com/photos/485137/medium/1312964974_217279354_5-Learn-Joomla-PHP-HTML-CSS-PhotoShop-and-Flash-Online-Sindh.jpg?132122522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0100" y="3641056"/>
            <a:ext cx="3848100" cy="2683544"/>
          </a:xfrm>
          <a:prstGeom prst="roundRect">
            <a:avLst>
              <a:gd name="adj" fmla="val 8622"/>
            </a:avLst>
          </a:prstGeom>
          <a:noFill/>
          <a:ln w="28575">
            <a:solidFill>
              <a:srgbClr val="DDE7F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429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Semantics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Headings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Always use headings (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&lt;h1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dirty="0"/>
              <a:t> –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&lt;h6&gt;</a:t>
            </a:r>
            <a:r>
              <a:rPr lang="en-US" dirty="0" smtClean="0"/>
              <a:t>) when you need a heading or title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Like in a MS Word document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Google uses it to mark important content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Strong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&lt;strong&gt;</a:t>
            </a:r>
            <a:r>
              <a:rPr lang="en-US" dirty="0" smtClean="0"/>
              <a:t> vs. Bold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&lt;b&gt;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&lt;b&gt;</a:t>
            </a:r>
            <a:r>
              <a:rPr lang="en-US" dirty="0" smtClean="0"/>
              <a:t> does not mean anything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It just makes the text bolder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&lt;strong&gt;</a:t>
            </a:r>
            <a:r>
              <a:rPr lang="en-US" dirty="0" smtClean="0"/>
              <a:t> marks the text is "</a:t>
            </a:r>
            <a:r>
              <a:rPr lang="en-US" i="1" dirty="0" smtClean="0"/>
              <a:t>stronger</a:t>
            </a:r>
            <a:r>
              <a:rPr lang="en-US" dirty="0" smtClean="0"/>
              <a:t>" than the other, surrounding text</a:t>
            </a:r>
          </a:p>
        </p:txBody>
      </p:sp>
    </p:spTree>
    <p:extLst>
      <p:ext uri="{BB962C8B-B14F-4D97-AF65-F5344CB8AC3E}">
        <p14:creationId xmlns:p14="http://schemas.microsoft.com/office/powerpoint/2010/main" val="1954503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Semantics (2)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486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Emphasis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&lt;em&gt;</a:t>
            </a:r>
            <a:r>
              <a:rPr lang="en-US" noProof="1" smtClean="0"/>
              <a:t> </a:t>
            </a:r>
            <a:r>
              <a:rPr lang="en-US" dirty="0" smtClean="0"/>
              <a:t>vs. Italic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&lt;i&gt;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Emphasis does not always mean, that the code should be </a:t>
            </a:r>
            <a:r>
              <a:rPr lang="en-US" i="1" dirty="0" smtClean="0"/>
              <a:t>italic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It could be bolder, italic and underlined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styles for the emphasis text should </a:t>
            </a:r>
            <a:r>
              <a:rPr lang="en-US" smtClean="0"/>
              <a:t>be set with </a:t>
            </a:r>
            <a:r>
              <a:rPr lang="en-US" dirty="0" smtClean="0"/>
              <a:t>CSS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Not by HTML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Old browsers (like IE6)?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Use </a:t>
            </a:r>
            <a:r>
              <a:rPr lang="en-US" dirty="0" smtClean="0">
                <a:solidFill>
                  <a:srgbClr val="4A6B82"/>
                </a:solidFill>
                <a:latin typeface="Arial"/>
                <a:hlinkClick r:id="rId2"/>
              </a:rPr>
              <a:t>Modernizr</a:t>
            </a:r>
            <a:r>
              <a:rPr lang="en-US" dirty="0" smtClean="0">
                <a:solidFill>
                  <a:srgbClr val="4A6B82"/>
                </a:solidFill>
                <a:latin typeface="Arial"/>
              </a:rPr>
              <a:t> </a:t>
            </a:r>
            <a:r>
              <a:rPr lang="en-US" dirty="0" smtClean="0"/>
              <a:t>or </a:t>
            </a:r>
            <a:r>
              <a:rPr lang="en-US" u="sng" dirty="0" smtClean="0">
                <a:solidFill>
                  <a:srgbClr val="4A6B82"/>
                </a:solidFill>
                <a:latin typeface="Arial"/>
                <a:hlinkClick r:id="rId3"/>
              </a:rPr>
              <a:t>HTML5shiv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0389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Semantic Web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067890" y="6400800"/>
            <a:ext cx="2957797" cy="369332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767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"Web Design with HTML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5</a:t>
            </a:r>
            <a:r>
              <a:rPr lang="en-US" dirty="0" smtClean="0"/>
              <a:t>, CSS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3</a:t>
            </a:r>
            <a:r>
              <a:rPr lang="en-US" dirty="0" smtClean="0"/>
              <a:t> and JavaScript" course 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&quot;Web Design with HTML 5, CSS 3 and JavaScript&quot; course @ Telerik Academy"/>
              </a:rPr>
              <a:t>html5course.telerik.com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6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6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72349" y="5029200"/>
            <a:ext cx="1466851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4" tooltip="Telerik Software Academy"/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48941" y="2969616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9" tooltip="Telerik Academy @ Facebook"/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82100" y="4228275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>
            <a:hlinkClick r:id="rId3" tooltip="&quot;Web Design with HTML 5, CSS 3 and JavaScript&quot; course @ Telerik Academy"/>
          </p:cNvPr>
          <p:cNvPicPr>
            <a:picLocks noChangeAspect="1" noChangeArrowheads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72349" y="1026915"/>
            <a:ext cx="1314452" cy="1046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370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486400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800" dirty="0" smtClean="0"/>
              <a:t>Refactor the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r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efactoring-homework.html</a:t>
            </a:r>
            <a:r>
              <a:rPr lang="en-US" sz="2800" dirty="0" smtClean="0"/>
              <a:t> web page and make its HTML semantic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800" dirty="0" smtClean="0"/>
              <a:t>Create a web page using semantic HTML by the design in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homework-design-1.pptx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800" dirty="0" smtClean="0"/>
              <a:t>Create a web page using semantic HTML by the design in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homework-design-2.pptx</a:t>
            </a:r>
          </a:p>
          <a:p>
            <a:pPr marL="800100" lvl="1" indent="-228600">
              <a:lnSpc>
                <a:spcPct val="100000"/>
              </a:lnSpc>
            </a:pPr>
            <a:r>
              <a:rPr lang="en-US" sz="2600" dirty="0" smtClean="0"/>
              <a:t>*</a:t>
            </a:r>
            <a:r>
              <a:rPr lang="en-US" sz="2600" dirty="0"/>
              <a:t>Note: do not try to make the same </a:t>
            </a:r>
            <a:r>
              <a:rPr lang="en-US" sz="2600" dirty="0" smtClean="0"/>
              <a:t>styles in Exercise 2 and Exercise 3</a:t>
            </a:r>
            <a:endParaRPr lang="en-US" sz="2600" dirty="0"/>
          </a:p>
          <a:p>
            <a:pPr marL="1154113" lvl="2" indent="-354013">
              <a:lnSpc>
                <a:spcPct val="100000"/>
              </a:lnSpc>
            </a:pPr>
            <a:r>
              <a:rPr lang="en-US" sz="2400" dirty="0" smtClean="0"/>
              <a:t>Implement just </a:t>
            </a:r>
            <a:r>
              <a:rPr lang="en-US" sz="2400" dirty="0"/>
              <a:t>the </a:t>
            </a:r>
            <a:r>
              <a:rPr lang="en-US" sz="2400" dirty="0" smtClean="0"/>
              <a:t>content with its semantics</a:t>
            </a:r>
          </a:p>
          <a:p>
            <a:pPr marL="862013" lvl="1" indent="-354013">
              <a:lnSpc>
                <a:spcPct val="100000"/>
              </a:lnSpc>
            </a:pPr>
            <a:r>
              <a:rPr lang="en-US" sz="2600" dirty="0" smtClean="0"/>
              <a:t>Use some kind of approach to support old (non-HTML5-compatible) Web browsers like IE6-IE8</a:t>
            </a:r>
          </a:p>
        </p:txBody>
      </p:sp>
    </p:spTree>
    <p:extLst>
      <p:ext uri="{BB962C8B-B14F-4D97-AF65-F5344CB8AC3E}">
        <p14:creationId xmlns:p14="http://schemas.microsoft.com/office/powerpoint/2010/main" val="22878476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1600200"/>
            <a:ext cx="7924800" cy="685800"/>
          </a:xfrm>
        </p:spPr>
        <p:txBody>
          <a:bodyPr/>
          <a:lstStyle/>
          <a:p>
            <a:r>
              <a:rPr lang="en-US" dirty="0" smtClean="0"/>
              <a:t>Web Page</a:t>
            </a:r>
            <a:endParaRPr lang="en-US" dirty="0"/>
          </a:p>
        </p:txBody>
      </p:sp>
      <p:pic>
        <p:nvPicPr>
          <p:cNvPr id="3074" name="Picture 2" descr="http://vritesh.com/wp-content/uploads/2011/10/websit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638425"/>
            <a:ext cx="4572000" cy="3076575"/>
          </a:xfrm>
          <a:prstGeom prst="roundRect">
            <a:avLst/>
          </a:prstGeom>
          <a:noFill/>
          <a:ln>
            <a:solidFill>
              <a:srgbClr val="DDE7F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7072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Elements of a Web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r>
              <a:rPr lang="en-US" dirty="0" smtClean="0"/>
              <a:t>A Web page consists of:</a:t>
            </a:r>
          </a:p>
          <a:p>
            <a:pPr lvl="1"/>
            <a:r>
              <a:rPr lang="en-US" dirty="0" smtClean="0"/>
              <a:t>HTML markup</a:t>
            </a:r>
          </a:p>
          <a:p>
            <a:pPr lvl="1"/>
            <a:r>
              <a:rPr lang="en-US" dirty="0" smtClean="0"/>
              <a:t>CSS rules</a:t>
            </a:r>
          </a:p>
          <a:p>
            <a:pPr lvl="1"/>
            <a:r>
              <a:rPr lang="en-US" dirty="0" smtClean="0"/>
              <a:t>JavaScript code</a:t>
            </a:r>
          </a:p>
          <a:p>
            <a:pPr lvl="2"/>
            <a:r>
              <a:rPr lang="en-US" dirty="0" smtClean="0"/>
              <a:t>JS libraries</a:t>
            </a:r>
          </a:p>
          <a:p>
            <a:pPr lvl="1"/>
            <a:r>
              <a:rPr lang="en-US" dirty="0" smtClean="0"/>
              <a:t>Images</a:t>
            </a:r>
          </a:p>
          <a:p>
            <a:pPr lvl="1"/>
            <a:r>
              <a:rPr lang="en-US" dirty="0" smtClean="0"/>
              <a:t>Other resources</a:t>
            </a:r>
          </a:p>
          <a:p>
            <a:pPr lvl="2"/>
            <a:r>
              <a:rPr lang="en-US" dirty="0" smtClean="0"/>
              <a:t>Fonts, audio, video, etc…</a:t>
            </a:r>
          </a:p>
        </p:txBody>
      </p:sp>
      <p:pic>
        <p:nvPicPr>
          <p:cNvPr id="4098" name="Picture 2" descr="http://www.bugtreat.com/blog/wp-content/uploads/2012/06/add-java-script-into-html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23" t="22784" r="6823" b="22784"/>
          <a:stretch/>
        </p:blipFill>
        <p:spPr bwMode="auto">
          <a:xfrm rot="1065161">
            <a:off x="4657175" y="2841616"/>
            <a:ext cx="3343644" cy="1580698"/>
          </a:xfrm>
          <a:prstGeom prst="roundRect">
            <a:avLst>
              <a:gd name="adj" fmla="val 7003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6045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838200"/>
          </a:xfrm>
        </p:spPr>
        <p:txBody>
          <a:bodyPr/>
          <a:lstStyle/>
          <a:p>
            <a:r>
              <a:rPr lang="en-US" dirty="0" smtClean="0"/>
              <a:t>The Elements of a Web Page:</a:t>
            </a:r>
            <a:br>
              <a:rPr lang="en-US" dirty="0" smtClean="0"/>
            </a:br>
            <a:r>
              <a:rPr lang="en-US" dirty="0" smtClean="0"/>
              <a:t>HTML Markup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486400"/>
          </a:xfrm>
        </p:spPr>
        <p:txBody>
          <a:bodyPr/>
          <a:lstStyle/>
          <a:p>
            <a:r>
              <a:rPr lang="en-US" dirty="0" smtClean="0"/>
              <a:t>The HTML is used to define</a:t>
            </a:r>
            <a:br>
              <a:rPr lang="en-US" dirty="0" smtClean="0"/>
            </a:br>
            <a:r>
              <a:rPr lang="en-US" dirty="0" smtClean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content</a:t>
            </a:r>
            <a:r>
              <a:rPr lang="en-US" dirty="0" smtClean="0"/>
              <a:t> of a Web page</a:t>
            </a:r>
          </a:p>
          <a:p>
            <a:pPr lvl="1"/>
            <a:r>
              <a:rPr lang="en-US" dirty="0" smtClean="0"/>
              <a:t>Not the layout</a:t>
            </a:r>
          </a:p>
          <a:p>
            <a:pPr lvl="1"/>
            <a:r>
              <a:rPr lang="en-US" dirty="0" smtClean="0"/>
              <a:t>Not the decorations</a:t>
            </a:r>
          </a:p>
          <a:p>
            <a:r>
              <a:rPr lang="en-US" dirty="0" smtClean="0"/>
              <a:t>HTML's role is to present the</a:t>
            </a:r>
            <a:br>
              <a:rPr lang="en-US" dirty="0" smtClean="0"/>
            </a:br>
            <a:r>
              <a:rPr lang="en-US" dirty="0" smtClean="0"/>
              <a:t>information in 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meaningful</a:t>
            </a:r>
            <a:r>
              <a:rPr lang="en-US" dirty="0" smtClean="0"/>
              <a:t> manner</a:t>
            </a:r>
          </a:p>
          <a:p>
            <a:pPr lvl="1"/>
            <a:r>
              <a:rPr lang="en-US" dirty="0" smtClean="0"/>
              <a:t>Like a paper document</a:t>
            </a:r>
          </a:p>
          <a:p>
            <a:pPr lvl="1"/>
            <a:r>
              <a:rPr lang="en-US" dirty="0" smtClean="0"/>
              <a:t>Define headers, paragraphs, textboxes, etc…</a:t>
            </a:r>
          </a:p>
          <a:p>
            <a:pPr lvl="1"/>
            <a:r>
              <a:rPr lang="en-US" dirty="0" smtClean="0"/>
              <a:t>Not define size, color and/or positioning</a:t>
            </a:r>
          </a:p>
        </p:txBody>
      </p:sp>
      <p:pic>
        <p:nvPicPr>
          <p:cNvPr id="1026" name="Picture 2" descr="http://www.stonetemple.com/images/htm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1524000"/>
            <a:ext cx="2181416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3086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838200"/>
          </a:xfrm>
        </p:spPr>
        <p:txBody>
          <a:bodyPr/>
          <a:lstStyle/>
          <a:p>
            <a:r>
              <a:rPr lang="en-US" dirty="0" smtClean="0"/>
              <a:t>The Elements of a Web Page:</a:t>
            </a:r>
            <a:br>
              <a:rPr lang="en-US" dirty="0" smtClean="0"/>
            </a:br>
            <a:r>
              <a:rPr lang="en-US" dirty="0" smtClean="0"/>
              <a:t>CSS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029200"/>
          </a:xfrm>
        </p:spPr>
        <p:txBody>
          <a:bodyPr/>
          <a:lstStyle/>
          <a:p>
            <a:r>
              <a:rPr lang="en-US" dirty="0" smtClean="0"/>
              <a:t>Cascading Style Sheets (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CSS</a:t>
            </a:r>
            <a:r>
              <a:rPr lang="en-US" dirty="0" smtClean="0"/>
              <a:t>) is the way to make a Web page look pretty</a:t>
            </a:r>
          </a:p>
          <a:p>
            <a:pPr lvl="1"/>
            <a:r>
              <a:rPr lang="en-US" dirty="0" smtClean="0"/>
              <a:t>Define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styling rules</a:t>
            </a:r>
          </a:p>
          <a:p>
            <a:pPr lvl="2"/>
            <a:r>
              <a:rPr lang="en-US" dirty="0" smtClean="0"/>
              <a:t>Fonts, colors, positioning, etc.</a:t>
            </a:r>
          </a:p>
          <a:p>
            <a:pPr lvl="1"/>
            <a:r>
              <a:rPr lang="en-US" dirty="0" smtClean="0"/>
              <a:t>Define the layout of the elements</a:t>
            </a:r>
          </a:p>
          <a:p>
            <a:pPr lvl="1"/>
            <a:r>
              <a:rPr lang="en-US" dirty="0" smtClean="0"/>
              <a:t>Define the presentation</a:t>
            </a:r>
          </a:p>
          <a:p>
            <a:r>
              <a:rPr lang="en-US" dirty="0" smtClean="0"/>
              <a:t>The CSS files are attached to a web page and the browser applies these styles to elements</a:t>
            </a:r>
          </a:p>
          <a:p>
            <a:pPr lvl="1"/>
            <a:endParaRPr lang="en-US" dirty="0" smtClean="0"/>
          </a:p>
        </p:txBody>
      </p:sp>
      <p:pic>
        <p:nvPicPr>
          <p:cNvPr id="2050" name="Picture 2" descr="http://2.bp.blogspot.com/-c9SIE6xFaPw/UDtnj2XZJYI/AAAAAAAAAqg/V0ddHsGeJfM/s320/CS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2362200"/>
            <a:ext cx="2286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7835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838200"/>
          </a:xfrm>
        </p:spPr>
        <p:txBody>
          <a:bodyPr/>
          <a:lstStyle/>
          <a:p>
            <a:r>
              <a:rPr lang="en-US" dirty="0" smtClean="0"/>
              <a:t>The Elements of a Web Page:</a:t>
            </a:r>
            <a:br>
              <a:rPr lang="en-US" dirty="0" smtClean="0"/>
            </a:br>
            <a:r>
              <a:rPr lang="en-US" dirty="0" smtClean="0"/>
              <a:t>JavaScript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257800"/>
          </a:xfrm>
        </p:spPr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JavaScript</a:t>
            </a:r>
            <a:r>
              <a:rPr lang="en-US" dirty="0" smtClean="0"/>
              <a:t> is the programming</a:t>
            </a:r>
            <a:br>
              <a:rPr lang="en-US" dirty="0" smtClean="0"/>
            </a:br>
            <a:r>
              <a:rPr lang="en-US" dirty="0" smtClean="0"/>
              <a:t>language for the Web</a:t>
            </a:r>
          </a:p>
          <a:p>
            <a:pPr lvl="1"/>
            <a:r>
              <a:rPr lang="en-US" dirty="0" smtClean="0"/>
              <a:t>Makes the Web pages dynamic</a:t>
            </a:r>
          </a:p>
          <a:p>
            <a:pPr lvl="1"/>
            <a:r>
              <a:rPr lang="en-US" dirty="0" smtClean="0"/>
              <a:t>Dynamically adding / removing</a:t>
            </a:r>
            <a:br>
              <a:rPr lang="en-US" dirty="0" smtClean="0"/>
            </a:br>
            <a:r>
              <a:rPr lang="en-US" dirty="0" smtClean="0"/>
              <a:t>HTML elements, applying styles, etc.</a:t>
            </a:r>
          </a:p>
          <a:p>
            <a:pPr lvl="1"/>
            <a:r>
              <a:rPr lang="en-US" dirty="0" smtClean="0"/>
              <a:t>Modern JavaScript UI libraries provide UI components like dialog boxes, grids, tabs, etc.</a:t>
            </a:r>
          </a:p>
          <a:p>
            <a:r>
              <a:rPr lang="en-US" dirty="0" smtClean="0"/>
              <a:t>Like CSS the JavaScript files are attached to a web page</a:t>
            </a:r>
          </a:p>
        </p:txBody>
      </p:sp>
      <p:pic>
        <p:nvPicPr>
          <p:cNvPr id="3074" name="Picture 2" descr="http://www.iconhot.com/icon/png/coded/512/page-javascript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1295399"/>
            <a:ext cx="2438401" cy="2438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3815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838200"/>
          </a:xfrm>
        </p:spPr>
        <p:txBody>
          <a:bodyPr/>
          <a:lstStyle/>
          <a:p>
            <a:r>
              <a:rPr lang="en-US" dirty="0"/>
              <a:t>The Elements of a Web Page:</a:t>
            </a:r>
            <a:br>
              <a:rPr lang="en-US" dirty="0"/>
            </a:br>
            <a:r>
              <a:rPr lang="en-US" dirty="0"/>
              <a:t>Other </a:t>
            </a:r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029200"/>
          </a:xfrm>
        </p:spPr>
        <p:txBody>
          <a:bodyPr/>
          <a:lstStyle/>
          <a:p>
            <a:r>
              <a:rPr lang="en-US" dirty="0" smtClean="0"/>
              <a:t>Other resources are needed for a Web page to run properly</a:t>
            </a:r>
          </a:p>
          <a:p>
            <a:pPr lvl="1"/>
            <a:r>
              <a:rPr lang="en-US" dirty="0" smtClean="0"/>
              <a:t>Images, audio files, video files</a:t>
            </a:r>
          </a:p>
          <a:p>
            <a:pPr lvl="1"/>
            <a:r>
              <a:rPr lang="en-US" dirty="0" smtClean="0"/>
              <a:t>Flash / Silverlight / ActiveX objects</a:t>
            </a:r>
            <a:endParaRPr lang="en-US" dirty="0"/>
          </a:p>
        </p:txBody>
      </p:sp>
      <p:pic>
        <p:nvPicPr>
          <p:cNvPr id="5122" name="Picture 2" descr="http://upload.wikimedia.org/wikipedia/en/9/99/Microsoft_Silverlight_logo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444" t="-4418" r="-4444" b="-4418"/>
          <a:stretch/>
        </p:blipFill>
        <p:spPr bwMode="auto">
          <a:xfrm>
            <a:off x="3698350" y="4198858"/>
            <a:ext cx="1788050" cy="1977802"/>
          </a:xfrm>
          <a:prstGeom prst="roundRect">
            <a:avLst>
              <a:gd name="adj" fmla="val 0"/>
            </a:avLst>
          </a:prstGeom>
          <a:solidFill>
            <a:srgbClr val="F8F8F8"/>
          </a:solidFill>
          <a:ln w="28575">
            <a:solidFill>
              <a:schemeClr val="accent5">
                <a:lumMod val="75000"/>
              </a:schemeClr>
            </a:solidFill>
          </a:ln>
        </p:spPr>
      </p:pic>
      <p:pic>
        <p:nvPicPr>
          <p:cNvPr id="5123" name="Picture 3" descr="C:\Users\dminkov\Downloads\1351073790_style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30"/>
          <a:stretch/>
        </p:blipFill>
        <p:spPr bwMode="auto">
          <a:xfrm>
            <a:off x="6172200" y="5456170"/>
            <a:ext cx="921828" cy="895120"/>
          </a:xfrm>
          <a:prstGeom prst="roundRect">
            <a:avLst>
              <a:gd name="adj" fmla="val 3928"/>
            </a:avLst>
          </a:prstGeom>
          <a:solidFill>
            <a:srgbClr val="F8F8F8"/>
          </a:solidFill>
          <a:ln>
            <a:solidFill>
              <a:schemeClr val="accent5">
                <a:lumMod val="75000"/>
              </a:schemeClr>
            </a:solidFill>
          </a:ln>
          <a:extLst/>
        </p:spPr>
      </p:pic>
      <p:pic>
        <p:nvPicPr>
          <p:cNvPr id="5124" name="Picture 4" descr="C:\Users\dminkov\Downloads\1351073793_lsong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0172" y="4107372"/>
            <a:ext cx="921828" cy="921828"/>
          </a:xfrm>
          <a:prstGeom prst="roundRect">
            <a:avLst>
              <a:gd name="adj" fmla="val 5670"/>
            </a:avLst>
          </a:prstGeom>
          <a:solidFill>
            <a:srgbClr val="F8F8F8"/>
          </a:solidFill>
          <a:ln w="28575">
            <a:solidFill>
              <a:schemeClr val="accent5">
                <a:lumMod val="75000"/>
              </a:schemeClr>
            </a:solidFill>
          </a:ln>
          <a:extLst/>
        </p:spPr>
      </p:pic>
      <p:pic>
        <p:nvPicPr>
          <p:cNvPr id="5125" name="Picture 5" descr="C:\Users\dminkov\Downloads\1351073795_vide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772" y="5425154"/>
            <a:ext cx="921828" cy="921828"/>
          </a:xfrm>
          <a:prstGeom prst="roundRect">
            <a:avLst>
              <a:gd name="adj" fmla="val 5670"/>
            </a:avLst>
          </a:prstGeom>
          <a:solidFill>
            <a:srgbClr val="F8F8F8"/>
          </a:solidFill>
          <a:ln w="28575">
            <a:solidFill>
              <a:schemeClr val="accent5">
                <a:lumMod val="75000"/>
              </a:schemeClr>
            </a:solidFill>
          </a:ln>
          <a:extLst/>
        </p:spPr>
      </p:pic>
      <p:pic>
        <p:nvPicPr>
          <p:cNvPr id="5126" name="Picture 6" descr="C:\Users\dminkov\Downloads\1351073796_flash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3772" y="4114800"/>
            <a:ext cx="921828" cy="921828"/>
          </a:xfrm>
          <a:prstGeom prst="roundRect">
            <a:avLst>
              <a:gd name="adj" fmla="val 5670"/>
            </a:avLst>
          </a:prstGeom>
          <a:solidFill>
            <a:srgbClr val="F8F8F8"/>
          </a:solidFill>
          <a:ln w="28575">
            <a:solidFill>
              <a:schemeClr val="accent5">
                <a:lumMod val="75000"/>
              </a:schemeClr>
            </a:solidFill>
          </a:ln>
          <a:extLst/>
        </p:spPr>
      </p:pic>
    </p:spTree>
    <p:extLst>
      <p:ext uri="{BB962C8B-B14F-4D97-AF65-F5344CB8AC3E}">
        <p14:creationId xmlns:p14="http://schemas.microsoft.com/office/powerpoint/2010/main" val="1762911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1949065"/>
            <a:ext cx="7924800" cy="685800"/>
          </a:xfrm>
        </p:spPr>
        <p:txBody>
          <a:bodyPr/>
          <a:lstStyle/>
          <a:p>
            <a:r>
              <a:rPr lang="en-US" dirty="0" smtClean="0"/>
              <a:t>The Semantic HTML</a:t>
            </a:r>
            <a:endParaRPr lang="en-US" dirty="0"/>
          </a:p>
        </p:txBody>
      </p:sp>
      <p:pic>
        <p:nvPicPr>
          <p:cNvPr id="6146" name="Picture 2" descr="http://t2.gstatic.com/images?q=tbn:ANd9GcTnfzHzxiTxAq-jjMcc6w7ST2E1Id6YY-2oVBxKFQZNqW2UAx8nRHZrrO8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9347" y="3288528"/>
            <a:ext cx="3375542" cy="2655072"/>
          </a:xfrm>
          <a:prstGeom prst="roundRect">
            <a:avLst>
              <a:gd name="adj" fmla="val 7738"/>
            </a:avLst>
          </a:prstGeom>
          <a:noFill/>
          <a:ln w="38100">
            <a:solidFill>
              <a:srgbClr val="DDE7F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://blogs.creative-jar.com/image.axd?picture=html-thumb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2" t="4911" r="2232" b="4911"/>
          <a:stretch/>
        </p:blipFill>
        <p:spPr bwMode="auto">
          <a:xfrm>
            <a:off x="5264399" y="3288529"/>
            <a:ext cx="2812802" cy="2655070"/>
          </a:xfrm>
          <a:prstGeom prst="roundRect">
            <a:avLst>
              <a:gd name="adj" fmla="val 7738"/>
            </a:avLst>
          </a:prstGeom>
          <a:noFill/>
          <a:ln w="38100">
            <a:solidFill>
              <a:srgbClr val="DDE7F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0825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</Template>
  <TotalTime>180</TotalTime>
  <Words>792</Words>
  <Application>Microsoft Office PowerPoint</Application>
  <PresentationFormat>On-screen Show (4:3)</PresentationFormat>
  <Paragraphs>157</Paragraphs>
  <Slides>24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Cambria</vt:lpstr>
      <vt:lpstr>Consolas</vt:lpstr>
      <vt:lpstr>Corbel</vt:lpstr>
      <vt:lpstr>Wingdings 2</vt:lpstr>
      <vt:lpstr>Telerik Academy</vt:lpstr>
      <vt:lpstr>Semantic Web</vt:lpstr>
      <vt:lpstr>Table of Contents</vt:lpstr>
      <vt:lpstr>Web Page</vt:lpstr>
      <vt:lpstr>The Elements of a Web Page</vt:lpstr>
      <vt:lpstr>The Elements of a Web Page: HTML Markup</vt:lpstr>
      <vt:lpstr>The Elements of a Web Page: CSS Rules</vt:lpstr>
      <vt:lpstr>The Elements of a Web Page: JavaScript Code</vt:lpstr>
      <vt:lpstr>The Elements of a Web Page: Other Resources</vt:lpstr>
      <vt:lpstr>The Semantic HTML</vt:lpstr>
      <vt:lpstr>Semantic HTML</vt:lpstr>
      <vt:lpstr>Why Use Semantic HTML?</vt:lpstr>
      <vt:lpstr>How To Write Semantic HTML?</vt:lpstr>
      <vt:lpstr>HTML5 Semantic Tags</vt:lpstr>
      <vt:lpstr>HTML5 Semantic Tags</vt:lpstr>
      <vt:lpstr>HTML5 Semantic Tags (2)</vt:lpstr>
      <vt:lpstr>HTML5 Semantic Tags (3)</vt:lpstr>
      <vt:lpstr>HTML5 Semantic Tags (4)</vt:lpstr>
      <vt:lpstr>HTML5 Semantic Tags (5)</vt:lpstr>
      <vt:lpstr>Other Semantics</vt:lpstr>
      <vt:lpstr>Other Semantics</vt:lpstr>
      <vt:lpstr>Other Semantics (2)</vt:lpstr>
      <vt:lpstr>Semantic Web</vt:lpstr>
      <vt:lpstr>Free Trainings @ Telerik Academy</vt:lpstr>
      <vt:lpstr>Homework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Semantic Web</dc:title>
  <dc:creator>Telerik Academy</dc:creator>
  <cp:lastModifiedBy>Evlogi Hristov</cp:lastModifiedBy>
  <cp:revision>380</cp:revision>
  <dcterms:created xsi:type="dcterms:W3CDTF">2006-08-16T00:00:00Z</dcterms:created>
  <dcterms:modified xsi:type="dcterms:W3CDTF">2015-04-07T12:19:49Z</dcterms:modified>
</cp:coreProperties>
</file>