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1FF2B1EA-2A44-41A9-803F-0BFAB6D2D46D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3263"/>
            <a:ext cx="46863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46" tIns="47023" rIns="94046" bIns="470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07A212F8-7516-4AE1-B7F5-6AB338453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212F8-7516-4AE1-B7F5-6AB3384530B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46F9-F9D4-44ED-9B94-7F68C9547881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A0CC-20F3-4321-9D5F-4BBF2E334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46F9-F9D4-44ED-9B94-7F68C9547881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A0CC-20F3-4321-9D5F-4BBF2E334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46F9-F9D4-44ED-9B94-7F68C9547881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A0CC-20F3-4321-9D5F-4BBF2E334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46F9-F9D4-44ED-9B94-7F68C9547881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A0CC-20F3-4321-9D5F-4BBF2E334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46F9-F9D4-44ED-9B94-7F68C9547881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A0CC-20F3-4321-9D5F-4BBF2E334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46F9-F9D4-44ED-9B94-7F68C9547881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A0CC-20F3-4321-9D5F-4BBF2E334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46F9-F9D4-44ED-9B94-7F68C9547881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A0CC-20F3-4321-9D5F-4BBF2E334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46F9-F9D4-44ED-9B94-7F68C9547881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A0CC-20F3-4321-9D5F-4BBF2E334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46F9-F9D4-44ED-9B94-7F68C9547881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A0CC-20F3-4321-9D5F-4BBF2E334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46F9-F9D4-44ED-9B94-7F68C9547881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A0CC-20F3-4321-9D5F-4BBF2E334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46F9-F9D4-44ED-9B94-7F68C9547881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A0CC-20F3-4321-9D5F-4BBF2E334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746F9-F9D4-44ED-9B94-7F68C9547881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DA0CC-20F3-4321-9D5F-4BBF2E334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>
          <a:xfrm rot="16200000">
            <a:off x="2514600" y="2057400"/>
            <a:ext cx="1066800" cy="2438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 rot="16200000">
            <a:off x="2514600" y="685800"/>
            <a:ext cx="1066800" cy="2438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 rot="16200000">
            <a:off x="7391400" y="685800"/>
            <a:ext cx="1066800" cy="2438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 rot="16200000">
            <a:off x="4953000" y="685800"/>
            <a:ext cx="1066800" cy="2438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Equipment Essentials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28800" y="838200"/>
            <a:ext cx="24384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Piercing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67200" y="838200"/>
            <a:ext cx="24384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Slashing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05600" y="838200"/>
            <a:ext cx="24384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Crushing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838200"/>
            <a:ext cx="18288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Melee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33400" y="1219200"/>
            <a:ext cx="12954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Fixed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28800" y="1219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Name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438400" y="1371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828800" y="13716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Hit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828800" y="1524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Damage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828800" y="16764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Critical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28800" y="18288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Durability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38400" y="1524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1d4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438400" y="1676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15%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438400" y="18288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75%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438400" y="12192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Dagger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 rot="16200000">
            <a:off x="3505200" y="16764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3505200" y="19050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048000" y="1219200"/>
            <a:ext cx="12192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Size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14400" y="1524000"/>
            <a:ext cx="9144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Bronze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267200" y="1219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Name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876800" y="1371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67200" y="13716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Hit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267200" y="1524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Damage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267200" y="16764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Critical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267200" y="18288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Durability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876800" y="1524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1d6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876800" y="1676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876800" y="18288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70%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876800" y="12192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Hand Axe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 rot="16200000">
            <a:off x="6019800" y="14478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486400" y="1219200"/>
            <a:ext cx="12192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Size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05600" y="1219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Name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315200" y="1371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705600" y="13716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Hit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05600" y="1524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Damage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705600" y="16764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Critical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705600" y="18288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Durability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315200" y="1524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1d6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315200" y="1676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315200" y="18288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60%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315200" y="12192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Plank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 rot="16200000">
            <a:off x="8305800" y="14478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 rot="16200000">
            <a:off x="8305800" y="16764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924800" y="1219200"/>
            <a:ext cx="12192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Size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 rot="16200000">
            <a:off x="8305800" y="19050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 rot="16200000">
            <a:off x="8305800" y="2133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 rot="16200000">
            <a:off x="5791200" y="14478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 rot="16200000">
            <a:off x="5791200" y="16764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5791200" y="19050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828800" y="25908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Name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438400" y="27432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828800" y="2743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Hit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828800" y="28956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Damage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828800" y="3048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Critical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828800" y="32004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Durability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438400" y="2895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1d6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438400" y="3048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10%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438400" y="3200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70%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438400" y="25908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600" dirty="0" smtClean="0">
                <a:latin typeface="Times New Roman" pitchFamily="18" charset="0"/>
                <a:cs typeface="Times New Roman" pitchFamily="18" charset="0"/>
              </a:rPr>
              <a:t>Short Sword</a:t>
            </a:r>
            <a:endParaRPr lang="en-US" sz="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 rot="16200000">
            <a:off x="3429000" y="2895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 rot="16200000">
            <a:off x="3429000" y="31242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048000" y="2590800"/>
            <a:ext cx="12192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Size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 rot="16200000">
            <a:off x="3657600" y="2895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 rot="16200000">
            <a:off x="3657600" y="31242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 rot="16200000">
            <a:off x="3429000" y="33528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 rot="16200000">
            <a:off x="3657600" y="33528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828800" y="2438400"/>
            <a:ext cx="24384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267200" y="2438400"/>
            <a:ext cx="24384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705600" y="2438400"/>
            <a:ext cx="24384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 rot="16200000">
            <a:off x="4953000" y="3429000"/>
            <a:ext cx="1066800" cy="2438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267200" y="39624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Name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876800" y="41148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267200" y="41148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Hit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267200" y="4267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Damage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267200" y="44196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Critical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267200" y="4572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Durability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876800" y="42672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1d6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876800" y="4419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10%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876800" y="4572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75%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876800" y="3962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600" dirty="0" err="1" smtClean="0">
                <a:latin typeface="Times New Roman" pitchFamily="18" charset="0"/>
                <a:cs typeface="Times New Roman" pitchFamily="18" charset="0"/>
              </a:rPr>
              <a:t>Watashabi</a:t>
            </a:r>
            <a:endParaRPr lang="en-US" sz="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 rot="16200000">
            <a:off x="5791200" y="42672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486400" y="3962400"/>
            <a:ext cx="12192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Size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 rot="16200000">
            <a:off x="6019800" y="42672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 rot="16200000">
            <a:off x="5791200" y="44958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 rot="16200000">
            <a:off x="5791200" y="47244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 rot="16200000">
            <a:off x="7391400" y="2057400"/>
            <a:ext cx="1066800" cy="2438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705600" y="25908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Name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7315200" y="27432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705600" y="2743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Hit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705600" y="28956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Damage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705600" y="3048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Critical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705600" y="32004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Durability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7315200" y="2895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1d6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315200" y="3048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7315200" y="3200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65%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7315200" y="25908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600" dirty="0" smtClean="0">
                <a:latin typeface="Times New Roman" pitchFamily="18" charset="0"/>
                <a:cs typeface="Times New Roman" pitchFamily="18" charset="0"/>
              </a:rPr>
              <a:t>Bully Stick</a:t>
            </a:r>
            <a:endParaRPr lang="en-US" sz="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 rot="16200000">
            <a:off x="8382000" y="2895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 rot="16200000">
            <a:off x="8382000" y="31242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7924800" y="2590800"/>
            <a:ext cx="12192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Size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 rot="16200000">
            <a:off x="8382000" y="33528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 rot="16200000">
            <a:off x="8534400" y="14478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 rot="16200000">
            <a:off x="8534400" y="16764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 rot="16200000">
            <a:off x="8534400" y="19050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 rot="16200000">
            <a:off x="8534400" y="2133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" name="Rectangle 150"/>
          <p:cNvSpPr/>
          <p:nvPr/>
        </p:nvSpPr>
        <p:spPr>
          <a:xfrm rot="16200000">
            <a:off x="7391400" y="3429000"/>
            <a:ext cx="1066800" cy="2438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705600" y="39624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Name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7315200" y="41148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6705600" y="41148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Hit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705600" y="4267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Damage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705600" y="44196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Critical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705600" y="4572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Durability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315200" y="42672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1d8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315200" y="4419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7315200" y="4572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65%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315200" y="3962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Club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 rot="16200000">
            <a:off x="8382000" y="41910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" name="Rectangle 162"/>
          <p:cNvSpPr/>
          <p:nvPr/>
        </p:nvSpPr>
        <p:spPr>
          <a:xfrm rot="16200000">
            <a:off x="8382000" y="4419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924800" y="3962400"/>
            <a:ext cx="12192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Size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5" name="Rectangle 164"/>
          <p:cNvSpPr/>
          <p:nvPr/>
        </p:nvSpPr>
        <p:spPr>
          <a:xfrm rot="16200000">
            <a:off x="8382000" y="46482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6705600" y="3810000"/>
            <a:ext cx="24384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 rot="16200000">
            <a:off x="8382000" y="48768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 rot="16200000">
            <a:off x="2514600" y="3429000"/>
            <a:ext cx="1066800" cy="2438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828800" y="39624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Name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2438400" y="41148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1828800" y="41148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Hit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1828800" y="4267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Damage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828800" y="44196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Critical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1828800" y="4572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Durability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2438400" y="42672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1d8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2438400" y="4419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2438400" y="4572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70%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2438400" y="3962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600" dirty="0" smtClean="0">
                <a:latin typeface="Times New Roman" pitchFamily="18" charset="0"/>
                <a:cs typeface="Times New Roman" pitchFamily="18" charset="0"/>
              </a:rPr>
              <a:t>Long Sword</a:t>
            </a:r>
            <a:endParaRPr lang="en-US" sz="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9" name="Rectangle 178"/>
          <p:cNvSpPr/>
          <p:nvPr/>
        </p:nvSpPr>
        <p:spPr>
          <a:xfrm rot="16200000">
            <a:off x="3505200" y="4419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0" name="Rectangle 179"/>
          <p:cNvSpPr/>
          <p:nvPr/>
        </p:nvSpPr>
        <p:spPr>
          <a:xfrm rot="16200000">
            <a:off x="3505200" y="46482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3048000" y="3962400"/>
            <a:ext cx="12192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Size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" name="Rectangle 183"/>
          <p:cNvSpPr/>
          <p:nvPr/>
        </p:nvSpPr>
        <p:spPr>
          <a:xfrm rot="16200000">
            <a:off x="3505200" y="48768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1828800" y="3810000"/>
            <a:ext cx="24384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4267200" y="3810000"/>
            <a:ext cx="24384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" name="Rectangle 203"/>
          <p:cNvSpPr/>
          <p:nvPr/>
        </p:nvSpPr>
        <p:spPr>
          <a:xfrm rot="16200000">
            <a:off x="7239000" y="4953000"/>
            <a:ext cx="1371600" cy="2438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6705600" y="5334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Name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315200" y="5486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6705600" y="54864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Hit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6705600" y="56388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Damage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6705600" y="5791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Critical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6705600" y="59436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Durability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7315200" y="56388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1d4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7315200" y="57912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0%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7315200" y="5943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90%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7315200" y="5334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Knuckles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" name="Rectangle 214"/>
          <p:cNvSpPr/>
          <p:nvPr/>
        </p:nvSpPr>
        <p:spPr>
          <a:xfrm rot="16200000">
            <a:off x="8382000" y="5562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7924800" y="5334000"/>
            <a:ext cx="12192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Size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6705600" y="5181600"/>
            <a:ext cx="24384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7" name="Rectangle 256"/>
          <p:cNvSpPr/>
          <p:nvPr/>
        </p:nvSpPr>
        <p:spPr>
          <a:xfrm rot="16200000">
            <a:off x="3505200" y="41910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8" name="Rectangle 257"/>
          <p:cNvSpPr/>
          <p:nvPr/>
        </p:nvSpPr>
        <p:spPr>
          <a:xfrm rot="16200000">
            <a:off x="4800600" y="4953000"/>
            <a:ext cx="1371600" cy="2438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4267200" y="5334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Name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4876800" y="5486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61" name="Rectangle 260"/>
          <p:cNvSpPr/>
          <p:nvPr/>
        </p:nvSpPr>
        <p:spPr>
          <a:xfrm>
            <a:off x="4267200" y="54864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Hit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4267200" y="56388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Damage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4267200" y="5791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Critical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4267200" y="59436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Durability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4876800" y="56388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2d4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4876800" y="57912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4876800" y="5943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70%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4876800" y="5334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600" dirty="0" smtClean="0">
                <a:latin typeface="Times New Roman" pitchFamily="18" charset="0"/>
                <a:cs typeface="Times New Roman" pitchFamily="18" charset="0"/>
              </a:rPr>
              <a:t>Broad Sword</a:t>
            </a:r>
            <a:endParaRPr lang="en-US" sz="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9" name="Rectangle 268"/>
          <p:cNvSpPr/>
          <p:nvPr/>
        </p:nvSpPr>
        <p:spPr>
          <a:xfrm rot="16200000">
            <a:off x="5867400" y="57912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0" name="Rectangle 269"/>
          <p:cNvSpPr/>
          <p:nvPr/>
        </p:nvSpPr>
        <p:spPr>
          <a:xfrm rot="16200000">
            <a:off x="5867400" y="60198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5486400" y="5334000"/>
            <a:ext cx="12192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Size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2" name="Rectangle 271"/>
          <p:cNvSpPr/>
          <p:nvPr/>
        </p:nvSpPr>
        <p:spPr>
          <a:xfrm rot="16200000">
            <a:off x="5867400" y="62484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1828800" y="5181600"/>
            <a:ext cx="24384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1" name="Rectangle 290"/>
          <p:cNvSpPr/>
          <p:nvPr/>
        </p:nvSpPr>
        <p:spPr>
          <a:xfrm rot="16200000">
            <a:off x="5867400" y="5562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1828800" y="33528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 smtClean="0">
                <a:latin typeface="Times New Roman" pitchFamily="18" charset="0"/>
                <a:cs typeface="Times New Roman" pitchFamily="18" charset="0"/>
              </a:rPr>
              <a:t>Melee </a:t>
            </a:r>
            <a:r>
              <a:rPr lang="en-US" sz="700" dirty="0" err="1" smtClean="0">
                <a:latin typeface="Times New Roman" pitchFamily="18" charset="0"/>
                <a:cs typeface="Times New Roman" pitchFamily="18" charset="0"/>
              </a:rPr>
              <a:t>Req</a:t>
            </a:r>
            <a:endParaRPr lang="en-US"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2438400" y="33528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4" name="Rectangle 293"/>
          <p:cNvSpPr/>
          <p:nvPr/>
        </p:nvSpPr>
        <p:spPr>
          <a:xfrm>
            <a:off x="1828800" y="1981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 smtClean="0">
                <a:latin typeface="Times New Roman" pitchFamily="18" charset="0"/>
                <a:cs typeface="Times New Roman" pitchFamily="18" charset="0"/>
              </a:rPr>
              <a:t>Melee </a:t>
            </a:r>
            <a:r>
              <a:rPr lang="en-US" sz="700" dirty="0" err="1" smtClean="0">
                <a:latin typeface="Times New Roman" pitchFamily="18" charset="0"/>
                <a:cs typeface="Times New Roman" pitchFamily="18" charset="0"/>
              </a:rPr>
              <a:t>Req</a:t>
            </a:r>
            <a:endParaRPr lang="en-US"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2438400" y="19812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96" name="Rectangle 295"/>
          <p:cNvSpPr/>
          <p:nvPr/>
        </p:nvSpPr>
        <p:spPr>
          <a:xfrm>
            <a:off x="1828800" y="47244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 smtClean="0">
                <a:latin typeface="Times New Roman" pitchFamily="18" charset="0"/>
                <a:cs typeface="Times New Roman" pitchFamily="18" charset="0"/>
              </a:rPr>
              <a:t>Melee </a:t>
            </a:r>
            <a:r>
              <a:rPr lang="en-US" sz="700" dirty="0" err="1" smtClean="0">
                <a:latin typeface="Times New Roman" pitchFamily="18" charset="0"/>
                <a:cs typeface="Times New Roman" pitchFamily="18" charset="0"/>
              </a:rPr>
              <a:t>Req</a:t>
            </a:r>
            <a:endParaRPr lang="en-US"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2438400" y="4724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8" name="Rectangle 297"/>
          <p:cNvSpPr/>
          <p:nvPr/>
        </p:nvSpPr>
        <p:spPr>
          <a:xfrm>
            <a:off x="4267200" y="47244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 smtClean="0">
                <a:latin typeface="Times New Roman" pitchFamily="18" charset="0"/>
                <a:cs typeface="Times New Roman" pitchFamily="18" charset="0"/>
              </a:rPr>
              <a:t>Melee </a:t>
            </a:r>
            <a:r>
              <a:rPr lang="en-US" sz="700" dirty="0" err="1" smtClean="0">
                <a:latin typeface="Times New Roman" pitchFamily="18" charset="0"/>
                <a:cs typeface="Times New Roman" pitchFamily="18" charset="0"/>
              </a:rPr>
              <a:t>Req</a:t>
            </a:r>
            <a:endParaRPr lang="en-US"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4876800" y="4724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4267200" y="1981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 smtClean="0">
                <a:latin typeface="Times New Roman" pitchFamily="18" charset="0"/>
                <a:cs typeface="Times New Roman" pitchFamily="18" charset="0"/>
              </a:rPr>
              <a:t>Melee </a:t>
            </a:r>
            <a:r>
              <a:rPr lang="en-US" sz="700" dirty="0" err="1" smtClean="0">
                <a:latin typeface="Times New Roman" pitchFamily="18" charset="0"/>
                <a:cs typeface="Times New Roman" pitchFamily="18" charset="0"/>
              </a:rPr>
              <a:t>Req</a:t>
            </a:r>
            <a:endParaRPr lang="en-US"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4876800" y="19812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6705600" y="1981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 smtClean="0">
                <a:latin typeface="Times New Roman" pitchFamily="18" charset="0"/>
                <a:cs typeface="Times New Roman" pitchFamily="18" charset="0"/>
              </a:rPr>
              <a:t>Melee </a:t>
            </a:r>
            <a:r>
              <a:rPr lang="en-US" sz="700" dirty="0" err="1" smtClean="0">
                <a:latin typeface="Times New Roman" pitchFamily="18" charset="0"/>
                <a:cs typeface="Times New Roman" pitchFamily="18" charset="0"/>
              </a:rPr>
              <a:t>Req</a:t>
            </a:r>
            <a:endParaRPr lang="en-US"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7315200" y="19812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4267200" y="6096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 smtClean="0">
                <a:latin typeface="Times New Roman" pitchFamily="18" charset="0"/>
                <a:cs typeface="Times New Roman" pitchFamily="18" charset="0"/>
              </a:rPr>
              <a:t>Melee </a:t>
            </a:r>
            <a:r>
              <a:rPr lang="en-US" sz="700" dirty="0" err="1" smtClean="0">
                <a:latin typeface="Times New Roman" pitchFamily="18" charset="0"/>
                <a:cs typeface="Times New Roman" pitchFamily="18" charset="0"/>
              </a:rPr>
              <a:t>Req</a:t>
            </a:r>
            <a:endParaRPr lang="en-US"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4876800" y="6096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10" name="Rectangle 309"/>
          <p:cNvSpPr/>
          <p:nvPr/>
        </p:nvSpPr>
        <p:spPr>
          <a:xfrm>
            <a:off x="6705600" y="33528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 smtClean="0">
                <a:latin typeface="Times New Roman" pitchFamily="18" charset="0"/>
                <a:cs typeface="Times New Roman" pitchFamily="18" charset="0"/>
              </a:rPr>
              <a:t>Melee </a:t>
            </a:r>
            <a:r>
              <a:rPr lang="en-US" sz="700" dirty="0" err="1" smtClean="0">
                <a:latin typeface="Times New Roman" pitchFamily="18" charset="0"/>
                <a:cs typeface="Times New Roman" pitchFamily="18" charset="0"/>
              </a:rPr>
              <a:t>Req</a:t>
            </a:r>
            <a:endParaRPr lang="en-US"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tangle 310"/>
          <p:cNvSpPr/>
          <p:nvPr/>
        </p:nvSpPr>
        <p:spPr>
          <a:xfrm>
            <a:off x="7315200" y="33528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6705600" y="6096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 smtClean="0">
                <a:latin typeface="Times New Roman" pitchFamily="18" charset="0"/>
                <a:cs typeface="Times New Roman" pitchFamily="18" charset="0"/>
              </a:rPr>
              <a:t>Melee </a:t>
            </a:r>
            <a:r>
              <a:rPr lang="en-US" sz="700" dirty="0" err="1" smtClean="0">
                <a:latin typeface="Times New Roman" pitchFamily="18" charset="0"/>
                <a:cs typeface="Times New Roman" pitchFamily="18" charset="0"/>
              </a:rPr>
              <a:t>Req</a:t>
            </a:r>
            <a:endParaRPr lang="en-US"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7315200" y="6096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6705600" y="47244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 smtClean="0">
                <a:latin typeface="Times New Roman" pitchFamily="18" charset="0"/>
                <a:cs typeface="Times New Roman" pitchFamily="18" charset="0"/>
              </a:rPr>
              <a:t>Melee </a:t>
            </a:r>
            <a:r>
              <a:rPr lang="en-US" sz="700" dirty="0" err="1" smtClean="0">
                <a:latin typeface="Times New Roman" pitchFamily="18" charset="0"/>
                <a:cs typeface="Times New Roman" pitchFamily="18" charset="0"/>
              </a:rPr>
              <a:t>Req</a:t>
            </a:r>
            <a:endParaRPr lang="en-US"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7315200" y="4724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tangle 315"/>
          <p:cNvSpPr/>
          <p:nvPr/>
        </p:nvSpPr>
        <p:spPr>
          <a:xfrm rot="16200000">
            <a:off x="6096000" y="57912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tangle 316"/>
          <p:cNvSpPr/>
          <p:nvPr/>
        </p:nvSpPr>
        <p:spPr>
          <a:xfrm rot="16200000">
            <a:off x="6096000" y="60198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tangle 317"/>
          <p:cNvSpPr/>
          <p:nvPr/>
        </p:nvSpPr>
        <p:spPr>
          <a:xfrm rot="16200000">
            <a:off x="6096000" y="62484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9" name="Rectangle 318"/>
          <p:cNvSpPr/>
          <p:nvPr/>
        </p:nvSpPr>
        <p:spPr>
          <a:xfrm rot="16200000">
            <a:off x="6096000" y="5562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4267200" y="5181600"/>
            <a:ext cx="24384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1" name="Rectangle 360"/>
          <p:cNvSpPr/>
          <p:nvPr/>
        </p:nvSpPr>
        <p:spPr>
          <a:xfrm rot="16200000">
            <a:off x="6019800" y="16764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2" name="Rectangle 361"/>
          <p:cNvSpPr/>
          <p:nvPr/>
        </p:nvSpPr>
        <p:spPr>
          <a:xfrm rot="16200000">
            <a:off x="4953000" y="2057400"/>
            <a:ext cx="1066800" cy="2438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3" name="Rectangle 362"/>
          <p:cNvSpPr/>
          <p:nvPr/>
        </p:nvSpPr>
        <p:spPr>
          <a:xfrm>
            <a:off x="4267200" y="25908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Name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4" name="Rectangle 363"/>
          <p:cNvSpPr/>
          <p:nvPr/>
        </p:nvSpPr>
        <p:spPr>
          <a:xfrm>
            <a:off x="4876800" y="27432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65" name="Rectangle 364"/>
          <p:cNvSpPr/>
          <p:nvPr/>
        </p:nvSpPr>
        <p:spPr>
          <a:xfrm>
            <a:off x="4267200" y="2743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Hit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4267200" y="28956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Damage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7" name="Rectangle 366"/>
          <p:cNvSpPr/>
          <p:nvPr/>
        </p:nvSpPr>
        <p:spPr>
          <a:xfrm>
            <a:off x="4267200" y="3048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Critical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4267200" y="32004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Durability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9" name="Rectangle 368"/>
          <p:cNvSpPr/>
          <p:nvPr/>
        </p:nvSpPr>
        <p:spPr>
          <a:xfrm>
            <a:off x="4876800" y="2895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1d8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4876800" y="3048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1" name="Rectangle 370"/>
          <p:cNvSpPr/>
          <p:nvPr/>
        </p:nvSpPr>
        <p:spPr>
          <a:xfrm>
            <a:off x="4876800" y="3200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70%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2" name="Rectangle 371"/>
          <p:cNvSpPr/>
          <p:nvPr/>
        </p:nvSpPr>
        <p:spPr>
          <a:xfrm>
            <a:off x="4876800" y="25908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Axe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3" name="Rectangle 372"/>
          <p:cNvSpPr/>
          <p:nvPr/>
        </p:nvSpPr>
        <p:spPr>
          <a:xfrm rot="16200000">
            <a:off x="5791200" y="28194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4" name="Rectangle 373"/>
          <p:cNvSpPr/>
          <p:nvPr/>
        </p:nvSpPr>
        <p:spPr>
          <a:xfrm rot="16200000">
            <a:off x="5791200" y="30480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5486400" y="2590800"/>
            <a:ext cx="12192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Size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6" name="Rectangle 375"/>
          <p:cNvSpPr/>
          <p:nvPr/>
        </p:nvSpPr>
        <p:spPr>
          <a:xfrm rot="16200000">
            <a:off x="6019800" y="28194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7" name="Rectangle 376"/>
          <p:cNvSpPr/>
          <p:nvPr/>
        </p:nvSpPr>
        <p:spPr>
          <a:xfrm rot="16200000">
            <a:off x="6019800" y="30480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" name="Rectangle 377"/>
          <p:cNvSpPr/>
          <p:nvPr/>
        </p:nvSpPr>
        <p:spPr>
          <a:xfrm rot="16200000">
            <a:off x="5791200" y="3276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9" name="Rectangle 378"/>
          <p:cNvSpPr/>
          <p:nvPr/>
        </p:nvSpPr>
        <p:spPr>
          <a:xfrm rot="16200000">
            <a:off x="5791200" y="35052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0" name="Rectangle 379"/>
          <p:cNvSpPr/>
          <p:nvPr/>
        </p:nvSpPr>
        <p:spPr>
          <a:xfrm>
            <a:off x="4267200" y="33528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 smtClean="0">
                <a:latin typeface="Times New Roman" pitchFamily="18" charset="0"/>
                <a:cs typeface="Times New Roman" pitchFamily="18" charset="0"/>
              </a:rPr>
              <a:t>Melee </a:t>
            </a:r>
            <a:r>
              <a:rPr lang="en-US" sz="700" dirty="0" err="1" smtClean="0">
                <a:latin typeface="Times New Roman" pitchFamily="18" charset="0"/>
                <a:cs typeface="Times New Roman" pitchFamily="18" charset="0"/>
              </a:rPr>
              <a:t>Req</a:t>
            </a:r>
            <a:endParaRPr lang="en-US"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1" name="Rectangle 380"/>
          <p:cNvSpPr/>
          <p:nvPr/>
        </p:nvSpPr>
        <p:spPr>
          <a:xfrm>
            <a:off x="4876800" y="33528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82" name="Rectangle 381"/>
          <p:cNvSpPr/>
          <p:nvPr/>
        </p:nvSpPr>
        <p:spPr>
          <a:xfrm rot="16200000">
            <a:off x="2362200" y="4953000"/>
            <a:ext cx="1371600" cy="2438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3" name="Rectangle 382"/>
          <p:cNvSpPr/>
          <p:nvPr/>
        </p:nvSpPr>
        <p:spPr>
          <a:xfrm>
            <a:off x="1828800" y="5334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Name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4" name="Rectangle 383"/>
          <p:cNvSpPr/>
          <p:nvPr/>
        </p:nvSpPr>
        <p:spPr>
          <a:xfrm>
            <a:off x="2438400" y="5486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5" name="Rectangle 384"/>
          <p:cNvSpPr/>
          <p:nvPr/>
        </p:nvSpPr>
        <p:spPr>
          <a:xfrm>
            <a:off x="1828800" y="54864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Hit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6" name="Rectangle 385"/>
          <p:cNvSpPr/>
          <p:nvPr/>
        </p:nvSpPr>
        <p:spPr>
          <a:xfrm>
            <a:off x="1828800" y="56388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Damage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7" name="Rectangle 386"/>
          <p:cNvSpPr/>
          <p:nvPr/>
        </p:nvSpPr>
        <p:spPr>
          <a:xfrm>
            <a:off x="1828800" y="5791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Critical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8" name="Rectangle 387"/>
          <p:cNvSpPr/>
          <p:nvPr/>
        </p:nvSpPr>
        <p:spPr>
          <a:xfrm>
            <a:off x="1828800" y="59436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Durability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2438400" y="56388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1d6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0" name="Rectangle 389"/>
          <p:cNvSpPr/>
          <p:nvPr/>
        </p:nvSpPr>
        <p:spPr>
          <a:xfrm>
            <a:off x="2438400" y="57912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1" name="Rectangle 390"/>
          <p:cNvSpPr/>
          <p:nvPr/>
        </p:nvSpPr>
        <p:spPr>
          <a:xfrm>
            <a:off x="2438400" y="5943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70%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2" name="Rectangle 391"/>
          <p:cNvSpPr/>
          <p:nvPr/>
        </p:nvSpPr>
        <p:spPr>
          <a:xfrm>
            <a:off x="2438400" y="5334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600" dirty="0" smtClean="0">
                <a:latin typeface="Times New Roman" pitchFamily="18" charset="0"/>
                <a:cs typeface="Times New Roman" pitchFamily="18" charset="0"/>
              </a:rPr>
              <a:t>Short Spear</a:t>
            </a:r>
            <a:endParaRPr lang="en-US" sz="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3" name="Rectangle 392"/>
          <p:cNvSpPr/>
          <p:nvPr/>
        </p:nvSpPr>
        <p:spPr>
          <a:xfrm rot="16200000">
            <a:off x="3505200" y="57150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4" name="Rectangle 393"/>
          <p:cNvSpPr/>
          <p:nvPr/>
        </p:nvSpPr>
        <p:spPr>
          <a:xfrm rot="16200000">
            <a:off x="3505200" y="5943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3048000" y="5334000"/>
            <a:ext cx="12192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Size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6" name="Rectangle 395"/>
          <p:cNvSpPr/>
          <p:nvPr/>
        </p:nvSpPr>
        <p:spPr>
          <a:xfrm rot="16200000">
            <a:off x="3505200" y="61722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7" name="Rectangle 396"/>
          <p:cNvSpPr/>
          <p:nvPr/>
        </p:nvSpPr>
        <p:spPr>
          <a:xfrm rot="16200000">
            <a:off x="3505200" y="54864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8" name="Rectangle 397"/>
          <p:cNvSpPr/>
          <p:nvPr/>
        </p:nvSpPr>
        <p:spPr>
          <a:xfrm>
            <a:off x="1828800" y="6096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 smtClean="0">
                <a:latin typeface="Times New Roman" pitchFamily="18" charset="0"/>
                <a:cs typeface="Times New Roman" pitchFamily="18" charset="0"/>
              </a:rPr>
              <a:t>Melee </a:t>
            </a:r>
            <a:r>
              <a:rPr lang="en-US" sz="700" dirty="0" err="1" smtClean="0">
                <a:latin typeface="Times New Roman" pitchFamily="18" charset="0"/>
                <a:cs typeface="Times New Roman" pitchFamily="18" charset="0"/>
              </a:rPr>
              <a:t>Req</a:t>
            </a:r>
            <a:endParaRPr lang="en-US"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" name="Rectangle 398"/>
          <p:cNvSpPr/>
          <p:nvPr/>
        </p:nvSpPr>
        <p:spPr>
          <a:xfrm>
            <a:off x="2438400" y="6096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00" name="Rectangle 399"/>
          <p:cNvSpPr/>
          <p:nvPr/>
        </p:nvSpPr>
        <p:spPr>
          <a:xfrm rot="16200000">
            <a:off x="3505200" y="64008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1" name="Rectangle 400"/>
          <p:cNvSpPr/>
          <p:nvPr/>
        </p:nvSpPr>
        <p:spPr>
          <a:xfrm rot="16200000">
            <a:off x="3505200" y="66294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2" name="Rectangle 401"/>
          <p:cNvSpPr/>
          <p:nvPr/>
        </p:nvSpPr>
        <p:spPr>
          <a:xfrm>
            <a:off x="1828800" y="6248400"/>
            <a:ext cx="12192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Notes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3" name="Rectangle 402"/>
          <p:cNvSpPr/>
          <p:nvPr/>
        </p:nvSpPr>
        <p:spPr>
          <a:xfrm>
            <a:off x="1828800" y="6400800"/>
            <a:ext cx="12192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Can hit 2 spaces away (1 diagonal)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6200000">
            <a:off x="2514600" y="-152400"/>
            <a:ext cx="1066800" cy="2438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 rot="16200000">
            <a:off x="7391400" y="-152400"/>
            <a:ext cx="1066800" cy="2438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 rot="16200000">
            <a:off x="4953000" y="-152400"/>
            <a:ext cx="1066800" cy="2438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0"/>
            <a:ext cx="24384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Piercing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67200" y="0"/>
            <a:ext cx="24384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Slashing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05600" y="0"/>
            <a:ext cx="24384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Crushing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8288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Melee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381000"/>
            <a:ext cx="12954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Collapsible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28800" y="381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Name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38400" y="533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28800" y="5334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Hit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28800" y="6858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Damage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28800" y="838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Critical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28800" y="9906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Durability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38400" y="6858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1d4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38400" y="8382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15%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38400" y="990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75%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38400" y="381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600" dirty="0" smtClean="0">
                <a:latin typeface="Times New Roman" pitchFamily="18" charset="0"/>
                <a:cs typeface="Times New Roman" pitchFamily="18" charset="0"/>
              </a:rPr>
              <a:t>Switchblade</a:t>
            </a:r>
            <a:endParaRPr lang="en-US" sz="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 rot="16200000">
            <a:off x="3124200" y="8382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48000" y="381000"/>
            <a:ext cx="12192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Size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14400" y="685800"/>
            <a:ext cx="9144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Bronze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67200" y="381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Name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76800" y="533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67200" y="5334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Hit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67200" y="6858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Damage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267200" y="838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Critical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267200" y="9906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Durability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876800" y="6858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1d6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876800" y="8382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76800" y="990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70%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876800" y="381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Claws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86400" y="381000"/>
            <a:ext cx="12192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Size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05600" y="381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Name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15200" y="533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705600" y="5334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Hit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05600" y="6858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Damage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05600" y="838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Critical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705600" y="9906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Durability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315200" y="6858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1d8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315200" y="8382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315200" y="990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65%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15200" y="381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Baton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 rot="16200000">
            <a:off x="8001000" y="8382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924800" y="381000"/>
            <a:ext cx="12192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Size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 rot="16200000">
            <a:off x="5562600" y="8382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828800" y="1600200"/>
            <a:ext cx="24384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267200" y="1600200"/>
            <a:ext cx="24384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705600" y="1600200"/>
            <a:ext cx="24384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828800" y="1143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 smtClean="0">
                <a:latin typeface="Times New Roman" pitchFamily="18" charset="0"/>
                <a:cs typeface="Times New Roman" pitchFamily="18" charset="0"/>
              </a:rPr>
              <a:t>Melee </a:t>
            </a:r>
            <a:r>
              <a:rPr lang="en-US" sz="700" dirty="0" err="1" smtClean="0">
                <a:latin typeface="Times New Roman" pitchFamily="18" charset="0"/>
                <a:cs typeface="Times New Roman" pitchFamily="18" charset="0"/>
              </a:rPr>
              <a:t>Req</a:t>
            </a:r>
            <a:endParaRPr lang="en-US"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438400" y="1143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267200" y="1143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 smtClean="0">
                <a:latin typeface="Times New Roman" pitchFamily="18" charset="0"/>
                <a:cs typeface="Times New Roman" pitchFamily="18" charset="0"/>
              </a:rPr>
              <a:t>Melee </a:t>
            </a:r>
            <a:r>
              <a:rPr lang="en-US" sz="700" dirty="0" err="1" smtClean="0">
                <a:latin typeface="Times New Roman" pitchFamily="18" charset="0"/>
                <a:cs typeface="Times New Roman" pitchFamily="18" charset="0"/>
              </a:rPr>
              <a:t>Req</a:t>
            </a:r>
            <a:endParaRPr lang="en-US"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876800" y="1143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705600" y="1143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 smtClean="0">
                <a:latin typeface="Times New Roman" pitchFamily="18" charset="0"/>
                <a:cs typeface="Times New Roman" pitchFamily="18" charset="0"/>
              </a:rPr>
              <a:t>Melee </a:t>
            </a:r>
            <a:r>
              <a:rPr lang="en-US" sz="700" dirty="0" err="1" smtClean="0">
                <a:latin typeface="Times New Roman" pitchFamily="18" charset="0"/>
                <a:cs typeface="Times New Roman" pitchFamily="18" charset="0"/>
              </a:rPr>
              <a:t>Req</a:t>
            </a:r>
            <a:endParaRPr lang="en-US"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315200" y="1143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>
          <a:xfrm rot="16200000">
            <a:off x="6172200" y="11430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 rot="16200000">
            <a:off x="6172200" y="9144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6172200" y="6858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 rot="16200000">
            <a:off x="3733800" y="990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 rot="16200000">
            <a:off x="3733800" y="7620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3429000" y="990600"/>
            <a:ext cx="228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867400" y="990600"/>
            <a:ext cx="228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305800" y="990600"/>
            <a:ext cx="228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 rot="16200000">
            <a:off x="8686800" y="12954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8686800" y="10668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8686800" y="8382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 rot="16200000">
            <a:off x="8686800" y="609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 rot="16200000">
            <a:off x="2514600" y="1600200"/>
            <a:ext cx="1066800" cy="2438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 rot="16200000">
            <a:off x="7391400" y="1600200"/>
            <a:ext cx="1066800" cy="2438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828800" y="1752600"/>
            <a:ext cx="24384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Piercing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267200" y="1752600"/>
            <a:ext cx="24384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Slashing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705600" y="1752600"/>
            <a:ext cx="24384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Crushing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0" y="1752600"/>
            <a:ext cx="18288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Ranged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33400" y="2133600"/>
            <a:ext cx="12954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Fixed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828800" y="21336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Name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438400" y="2286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828800" y="2286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Range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828800" y="24384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Damage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828800" y="25908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Critical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828800" y="2743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Durability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438400" y="2438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1d6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438400" y="25908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438400" y="27432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75%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438400" y="2133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500" dirty="0" smtClean="0">
                <a:latin typeface="Times New Roman" pitchFamily="18" charset="0"/>
                <a:cs typeface="Times New Roman" pitchFamily="18" charset="0"/>
              </a:rPr>
              <a:t>Hand Crossbow</a:t>
            </a:r>
            <a:endParaRPr lang="en-US" sz="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048000" y="2133600"/>
            <a:ext cx="12192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Size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14400" y="2438400"/>
            <a:ext cx="9144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Bronze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705600" y="21336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Name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7315200" y="2286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705600" y="2286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Range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705600" y="24384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Damage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705600" y="25908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Critical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705600" y="2743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Durability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315200" y="2438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3d4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315200" y="25908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10%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315200" y="27432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50%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7315200" y="2133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Flintlock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7924800" y="2133600"/>
            <a:ext cx="12192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Size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267200" y="2133600"/>
            <a:ext cx="2438400" cy="1219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Slashing Ranged Weapons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 rot="16200000">
            <a:off x="3276600" y="28194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 rot="16200000">
            <a:off x="3276600" y="25908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 rot="16200000">
            <a:off x="3505200" y="25908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 rot="16200000">
            <a:off x="3733800" y="25908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 rot="16200000">
            <a:off x="8153400" y="27432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 rot="16200000">
            <a:off x="8153400" y="2514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1" name="Rectangle 160"/>
          <p:cNvSpPr/>
          <p:nvPr/>
        </p:nvSpPr>
        <p:spPr>
          <a:xfrm rot="16200000">
            <a:off x="8382000" y="2514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 rot="16200000">
            <a:off x="8610600" y="2514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" name="Rectangle 162"/>
          <p:cNvSpPr/>
          <p:nvPr/>
        </p:nvSpPr>
        <p:spPr>
          <a:xfrm rot="16200000">
            <a:off x="8382000" y="27432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" name="Rectangle 163"/>
          <p:cNvSpPr/>
          <p:nvPr/>
        </p:nvSpPr>
        <p:spPr>
          <a:xfrm rot="16200000">
            <a:off x="8610600" y="27432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0" y="4191000"/>
            <a:ext cx="18288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Armor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0" y="4572000"/>
            <a:ext cx="18288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Cloth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0" y="4953000"/>
            <a:ext cx="18288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Padded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0" y="5334000"/>
            <a:ext cx="18288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Leather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0" y="5715000"/>
            <a:ext cx="18288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Studded Leather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0" y="6096000"/>
            <a:ext cx="18288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Chain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0" y="6477000"/>
            <a:ext cx="18288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1828800" y="4191000"/>
            <a:ext cx="9144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Head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828800" y="4572000"/>
            <a:ext cx="914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1828800" y="4953000"/>
            <a:ext cx="914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1828800" y="5334000"/>
            <a:ext cx="914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1828800" y="5715000"/>
            <a:ext cx="914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1828800" y="6096000"/>
            <a:ext cx="914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1828800" y="6477000"/>
            <a:ext cx="914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2743200" y="4191000"/>
            <a:ext cx="10668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Shoulder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3810000" y="4191000"/>
            <a:ext cx="10668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Chest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4876800" y="4191000"/>
            <a:ext cx="10668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Gloves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5943600" y="4191000"/>
            <a:ext cx="10668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7010400" y="4191000"/>
            <a:ext cx="10668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Boots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8077200" y="4191000"/>
            <a:ext cx="1066800" cy="381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2743200" y="4572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2743200" y="4953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2743200" y="5334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2743200" y="5715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2743200" y="6096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743200" y="6477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3810000" y="4572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3810000" y="4953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3810000" y="5334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3810000" y="5715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3810000" y="6096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3810000" y="6477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4876800" y="4572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4876800" y="4953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4876800" y="5334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4876800" y="5715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4876800" y="6096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4876800" y="6477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5943600" y="4572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5943600" y="4953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5943600" y="5334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5943600" y="5715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5943600" y="6096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5943600" y="6477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7010400" y="4572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7010400" y="4953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7010400" y="5334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7010400" y="5715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7010400" y="6096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7010400" y="6477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8077200" y="4572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8077200" y="4953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8077200" y="5334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8077200" y="5715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8077200" y="6096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8077200" y="64770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4798</TotalTime>
  <Words>365</Words>
  <Application>Microsoft Office PowerPoint</Application>
  <PresentationFormat>On-screen Show (4:3)</PresentationFormat>
  <Paragraphs>296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Ryan Torres</dc:creator>
  <cp:lastModifiedBy>Ryan Torres</cp:lastModifiedBy>
  <cp:revision>113</cp:revision>
  <dcterms:created xsi:type="dcterms:W3CDTF">2014-01-11T23:51:43Z</dcterms:created>
  <dcterms:modified xsi:type="dcterms:W3CDTF">2014-08-17T08:21:16Z</dcterms:modified>
</cp:coreProperties>
</file>