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34" r:id="rId3"/>
    <p:sldId id="435" r:id="rId4"/>
    <p:sldId id="257" r:id="rId5"/>
    <p:sldId id="436" r:id="rId6"/>
    <p:sldId id="260" r:id="rId7"/>
    <p:sldId id="438" r:id="rId8"/>
    <p:sldId id="498" r:id="rId9"/>
    <p:sldId id="443" r:id="rId10"/>
    <p:sldId id="439" r:id="rId11"/>
    <p:sldId id="453" r:id="rId12"/>
    <p:sldId id="440" r:id="rId13"/>
    <p:sldId id="451" r:id="rId14"/>
    <p:sldId id="445" r:id="rId15"/>
    <p:sldId id="446" r:id="rId16"/>
    <p:sldId id="448" r:id="rId17"/>
    <p:sldId id="449" r:id="rId18"/>
    <p:sldId id="450" r:id="rId19"/>
    <p:sldId id="452" r:id="rId20"/>
    <p:sldId id="348" r:id="rId21"/>
    <p:sldId id="465" r:id="rId22"/>
    <p:sldId id="502" r:id="rId23"/>
    <p:sldId id="503" r:id="rId24"/>
    <p:sldId id="277" r:id="rId25"/>
    <p:sldId id="506" r:id="rId26"/>
    <p:sldId id="508" r:id="rId27"/>
    <p:sldId id="511" r:id="rId28"/>
    <p:sldId id="501" r:id="rId29"/>
    <p:sldId id="350" r:id="rId30"/>
    <p:sldId id="475" r:id="rId31"/>
    <p:sldId id="476" r:id="rId32"/>
    <p:sldId id="351" r:id="rId33"/>
    <p:sldId id="352" r:id="rId34"/>
    <p:sldId id="353" r:id="rId35"/>
    <p:sldId id="485" r:id="rId36"/>
    <p:sldId id="497" r:id="rId37"/>
    <p:sldId id="355" r:id="rId38"/>
    <p:sldId id="273" r:id="rId39"/>
    <p:sldId id="354" r:id="rId40"/>
    <p:sldId id="274" r:id="rId41"/>
    <p:sldId id="275" r:id="rId42"/>
    <p:sldId id="454" r:id="rId43"/>
    <p:sldId id="477" r:id="rId44"/>
    <p:sldId id="478" r:id="rId45"/>
    <p:sldId id="487" r:id="rId46"/>
    <p:sldId id="486" r:id="rId47"/>
    <p:sldId id="481" r:id="rId48"/>
    <p:sldId id="482" r:id="rId49"/>
    <p:sldId id="483" r:id="rId50"/>
    <p:sldId id="484" r:id="rId51"/>
    <p:sldId id="505" r:id="rId52"/>
    <p:sldId id="288" r:id="rId53"/>
    <p:sldId id="356" r:id="rId54"/>
    <p:sldId id="357" r:id="rId55"/>
    <p:sldId id="455" r:id="rId56"/>
    <p:sldId id="456" r:id="rId57"/>
    <p:sldId id="314" r:id="rId58"/>
    <p:sldId id="276" r:id="rId59"/>
    <p:sldId id="278" r:id="rId60"/>
    <p:sldId id="279" r:id="rId61"/>
    <p:sldId id="280" r:id="rId62"/>
    <p:sldId id="281" r:id="rId63"/>
    <p:sldId id="282" r:id="rId64"/>
    <p:sldId id="283" r:id="rId65"/>
    <p:sldId id="284" r:id="rId66"/>
    <p:sldId id="285" r:id="rId67"/>
    <p:sldId id="286" r:id="rId68"/>
    <p:sldId id="287" r:id="rId69"/>
    <p:sldId id="291" r:id="rId70"/>
    <p:sldId id="489" r:id="rId71"/>
    <p:sldId id="490" r:id="rId72"/>
    <p:sldId id="491" r:id="rId73"/>
    <p:sldId id="492" r:id="rId74"/>
    <p:sldId id="493" r:id="rId75"/>
    <p:sldId id="495" r:id="rId76"/>
    <p:sldId id="488" r:id="rId77"/>
    <p:sldId id="290" r:id="rId78"/>
    <p:sldId id="504" r:id="rId79"/>
    <p:sldId id="347" r:id="rId80"/>
    <p:sldId id="289" r:id="rId81"/>
    <p:sldId id="293" r:id="rId82"/>
    <p:sldId id="317" r:id="rId83"/>
    <p:sldId id="316" r:id="rId84"/>
    <p:sldId id="315" r:id="rId85"/>
    <p:sldId id="294" r:id="rId86"/>
    <p:sldId id="295" r:id="rId87"/>
    <p:sldId id="296" r:id="rId88"/>
    <p:sldId id="467" r:id="rId89"/>
    <p:sldId id="292" r:id="rId90"/>
    <p:sldId id="298" r:id="rId91"/>
    <p:sldId id="299" r:id="rId92"/>
    <p:sldId id="300" r:id="rId93"/>
    <p:sldId id="297" r:id="rId94"/>
    <p:sldId id="258" r:id="rId95"/>
    <p:sldId id="259" r:id="rId96"/>
    <p:sldId id="261" r:id="rId97"/>
    <p:sldId id="266" r:id="rId98"/>
    <p:sldId id="262" r:id="rId99"/>
    <p:sldId id="268" r:id="rId100"/>
    <p:sldId id="269" r:id="rId101"/>
    <p:sldId id="270" r:id="rId102"/>
    <p:sldId id="271" r:id="rId103"/>
    <p:sldId id="272" r:id="rId104"/>
    <p:sldId id="301" r:id="rId105"/>
    <p:sldId id="302" r:id="rId106"/>
    <p:sldId id="303" r:id="rId107"/>
    <p:sldId id="304" r:id="rId108"/>
    <p:sldId id="305" r:id="rId109"/>
    <p:sldId id="306" r:id="rId110"/>
    <p:sldId id="307" r:id="rId111"/>
    <p:sldId id="308" r:id="rId112"/>
    <p:sldId id="309" r:id="rId113"/>
    <p:sldId id="310" r:id="rId114"/>
    <p:sldId id="311" r:id="rId115"/>
    <p:sldId id="312" r:id="rId116"/>
    <p:sldId id="318" r:id="rId117"/>
    <p:sldId id="319" r:id="rId118"/>
    <p:sldId id="320" r:id="rId119"/>
    <p:sldId id="321" r:id="rId120"/>
    <p:sldId id="322" r:id="rId121"/>
    <p:sldId id="323" r:id="rId122"/>
    <p:sldId id="326" r:id="rId123"/>
    <p:sldId id="474" r:id="rId124"/>
    <p:sldId id="468" r:id="rId125"/>
    <p:sldId id="327" r:id="rId126"/>
    <p:sldId id="442" r:id="rId127"/>
    <p:sldId id="328" r:id="rId128"/>
    <p:sldId id="462" r:id="rId129"/>
    <p:sldId id="463" r:id="rId130"/>
    <p:sldId id="464" r:id="rId131"/>
    <p:sldId id="458" r:id="rId132"/>
    <p:sldId id="329" r:id="rId133"/>
    <p:sldId id="330" r:id="rId134"/>
    <p:sldId id="331" r:id="rId135"/>
    <p:sldId id="332" r:id="rId136"/>
    <p:sldId id="333" r:id="rId137"/>
    <p:sldId id="334" r:id="rId138"/>
    <p:sldId id="335" r:id="rId139"/>
    <p:sldId id="336" r:id="rId140"/>
    <p:sldId id="337" r:id="rId141"/>
    <p:sldId id="338" r:id="rId142"/>
    <p:sldId id="339" r:id="rId143"/>
    <p:sldId id="340" r:id="rId144"/>
    <p:sldId id="343" r:id="rId145"/>
    <p:sldId id="344" r:id="rId146"/>
    <p:sldId id="345" r:id="rId147"/>
    <p:sldId id="346" r:id="rId148"/>
    <p:sldId id="459" r:id="rId149"/>
    <p:sldId id="358" r:id="rId150"/>
    <p:sldId id="359" r:id="rId151"/>
    <p:sldId id="360" r:id="rId152"/>
    <p:sldId id="361" r:id="rId153"/>
    <p:sldId id="362" r:id="rId154"/>
    <p:sldId id="363" r:id="rId155"/>
    <p:sldId id="364" r:id="rId156"/>
    <p:sldId id="365" r:id="rId157"/>
    <p:sldId id="366" r:id="rId158"/>
    <p:sldId id="367" r:id="rId159"/>
    <p:sldId id="368" r:id="rId160"/>
    <p:sldId id="369" r:id="rId161"/>
    <p:sldId id="370" r:id="rId162"/>
    <p:sldId id="372" r:id="rId163"/>
    <p:sldId id="373" r:id="rId164"/>
    <p:sldId id="374" r:id="rId165"/>
    <p:sldId id="377" r:id="rId166"/>
    <p:sldId id="378" r:id="rId167"/>
    <p:sldId id="375" r:id="rId168"/>
    <p:sldId id="376" r:id="rId169"/>
    <p:sldId id="379" r:id="rId170"/>
    <p:sldId id="380" r:id="rId171"/>
    <p:sldId id="381" r:id="rId172"/>
    <p:sldId id="382" r:id="rId173"/>
    <p:sldId id="384" r:id="rId174"/>
    <p:sldId id="385" r:id="rId175"/>
    <p:sldId id="386" r:id="rId176"/>
    <p:sldId id="387" r:id="rId177"/>
    <p:sldId id="388" r:id="rId178"/>
    <p:sldId id="389" r:id="rId179"/>
    <p:sldId id="390" r:id="rId180"/>
    <p:sldId id="391" r:id="rId181"/>
    <p:sldId id="392" r:id="rId182"/>
    <p:sldId id="393" r:id="rId183"/>
    <p:sldId id="394" r:id="rId184"/>
    <p:sldId id="395" r:id="rId185"/>
    <p:sldId id="396" r:id="rId186"/>
    <p:sldId id="397" r:id="rId187"/>
    <p:sldId id="398" r:id="rId188"/>
    <p:sldId id="399" r:id="rId189"/>
    <p:sldId id="400" r:id="rId190"/>
    <p:sldId id="403" r:id="rId191"/>
    <p:sldId id="401" r:id="rId192"/>
    <p:sldId id="404" r:id="rId193"/>
    <p:sldId id="405" r:id="rId194"/>
    <p:sldId id="406" r:id="rId195"/>
    <p:sldId id="408" r:id="rId196"/>
    <p:sldId id="420" r:id="rId197"/>
    <p:sldId id="409" r:id="rId198"/>
    <p:sldId id="410" r:id="rId199"/>
    <p:sldId id="411" r:id="rId200"/>
    <p:sldId id="412" r:id="rId201"/>
    <p:sldId id="413" r:id="rId202"/>
    <p:sldId id="414" r:id="rId203"/>
    <p:sldId id="415" r:id="rId204"/>
    <p:sldId id="416" r:id="rId205"/>
    <p:sldId id="417" r:id="rId206"/>
    <p:sldId id="418" r:id="rId207"/>
    <p:sldId id="419" r:id="rId208"/>
    <p:sldId id="421" r:id="rId209"/>
    <p:sldId id="422" r:id="rId210"/>
    <p:sldId id="423" r:id="rId211"/>
    <p:sldId id="424" r:id="rId212"/>
    <p:sldId id="425" r:id="rId213"/>
    <p:sldId id="426" r:id="rId214"/>
    <p:sldId id="427" r:id="rId215"/>
    <p:sldId id="428" r:id="rId216"/>
    <p:sldId id="429" r:id="rId217"/>
    <p:sldId id="430" r:id="rId218"/>
    <p:sldId id="431" r:id="rId219"/>
    <p:sldId id="432" r:id="rId220"/>
    <p:sldId id="469" r:id="rId221"/>
    <p:sldId id="470" r:id="rId222"/>
    <p:sldId id="471" r:id="rId223"/>
    <p:sldId id="472" r:id="rId224"/>
    <p:sldId id="473" r:id="rId225"/>
    <p:sldId id="496" r:id="rId22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presProps" Target="pres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viewProps" Target="view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theme" Target="theme/theme1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tableStyles" Target="tableStyle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924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239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196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717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1218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2017. 01. 05.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2095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2017. 01. 05.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837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6690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40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39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216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9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98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2017. 01. 05.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617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2017. 01. 05.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55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2017. 01. 05.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65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2017. 01. 05.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292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84650F-0A73-40D2-BE64-CABF968FEF09}" type="datetimeFigureOut">
              <a:rPr lang="hu-HU" smtClean="0"/>
              <a:t>2017. 01. 05.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4480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799"/>
            <a:ext cx="8825658" cy="3329581"/>
          </a:xfrm>
        </p:spPr>
        <p:txBody>
          <a:bodyPr/>
          <a:lstStyle/>
          <a:p>
            <a:r>
              <a:rPr lang="hu-HU" b="1" dirty="0" smtClean="0"/>
              <a:t>NEURAL NETWORKS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45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15177" y="2550017"/>
            <a:ext cx="3000778" cy="202198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Huge network of neurons and axons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72743" y="3528812"/>
            <a:ext cx="119773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132748" y="3528812"/>
            <a:ext cx="119773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98437" y="334414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INPUT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555472" y="334414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OUTPUT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84110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856" y="6049408"/>
            <a:ext cx="871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tempA = biasNode*biasWeight + xValue * xWeightToA + yValue*yWeightToA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60393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856" y="6025656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tempA = 1*1 + 1*2 + 0*0.5 = 3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704240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1642" y="3185607"/>
            <a:ext cx="820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use </a:t>
            </a:r>
            <a:r>
              <a:rPr lang="hu-HU" b="1" dirty="0" smtClean="0"/>
              <a:t>activation functions </a:t>
            </a:r>
            <a:r>
              <a:rPr lang="hu-HU" dirty="0" smtClean="0"/>
              <a:t>to calculate the activation</a:t>
            </a:r>
          </a:p>
          <a:p>
            <a:r>
              <a:rPr lang="hu-HU" dirty="0" smtClean="0"/>
              <a:t>level of the neurons: it yields whether the given neuron will fire or not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471645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856" y="6085033"/>
            <a:ext cx="607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tempA = 1*1 + 1*2 + 0*0.5 = 3  </a:t>
            </a:r>
            <a:r>
              <a:rPr lang="hu-HU" dirty="0" smtClean="0">
                <a:sym typeface="Wingdings" panose="05000000000000000000" pitchFamily="2" charset="2"/>
              </a:rPr>
              <a:t> sign(tempA) = +1 !!!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86476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856" y="6168158"/>
            <a:ext cx="607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tempA = 1*1 + 1*2 + 0*0.5 = 3  </a:t>
            </a:r>
            <a:r>
              <a:rPr lang="hu-HU" dirty="0" smtClean="0">
                <a:sym typeface="Wingdings" panose="05000000000000000000" pitchFamily="2" charset="2"/>
              </a:rPr>
              <a:t> sign(tempA) = +1 !!!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311075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856" y="6168158"/>
            <a:ext cx="829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tempB = bias * biasWeight + xValue * xWeightToB + yValue * yWeightToB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502937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856" y="6168158"/>
            <a:ext cx="35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tempB = 1 * 2 + 1 * 1 + 0 * 2 = 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078131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B=1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856" y="6168158"/>
            <a:ext cx="579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tempB = 1 * 2 + 1 * 1 + 0 * 2 = 3 </a:t>
            </a:r>
            <a:r>
              <a:rPr lang="hu-HU" dirty="0" smtClean="0">
                <a:sym typeface="Wingdings" panose="05000000000000000000" pitchFamily="2" charset="2"/>
              </a:rPr>
              <a:t> sign(tempB) = +1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034215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B=1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856" y="6168158"/>
            <a:ext cx="827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tempB =bias * biasWeight + xValue * xWeightToC + yValue * yWeightToC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375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182" y="2633429"/>
            <a:ext cx="1104900" cy="1514475"/>
          </a:xfrm>
        </p:spPr>
      </p:pic>
      <p:sp>
        <p:nvSpPr>
          <p:cNvPr id="5" name="TextBox 4"/>
          <p:cNvSpPr txBox="1"/>
          <p:nvPr/>
        </p:nvSpPr>
        <p:spPr>
          <a:xfrm>
            <a:off x="1803042" y="4404576"/>
            <a:ext cx="3810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handwritten image we</a:t>
            </a:r>
          </a:p>
          <a:p>
            <a:r>
              <a:rPr lang="hu-HU" dirty="0"/>
              <a:t>w</a:t>
            </a:r>
            <a:r>
              <a:rPr lang="hu-HU" dirty="0" smtClean="0"/>
              <a:t>ant to recognize !!!</a:t>
            </a:r>
            <a:endParaRPr lang="hu-HU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06851" y="3296992"/>
            <a:ext cx="2524259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50050" y="2835327"/>
            <a:ext cx="3881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would like to construct an </a:t>
            </a:r>
          </a:p>
          <a:p>
            <a:r>
              <a:rPr lang="hu-HU" dirty="0"/>
              <a:t>a</a:t>
            </a:r>
            <a:r>
              <a:rPr lang="hu-HU" dirty="0" smtClean="0"/>
              <a:t>lgorithm that can conclude: it is</a:t>
            </a:r>
          </a:p>
          <a:p>
            <a:r>
              <a:rPr lang="hu-HU" dirty="0"/>
              <a:t>t</a:t>
            </a:r>
            <a:r>
              <a:rPr lang="hu-HU" dirty="0" smtClean="0"/>
              <a:t>he number </a:t>
            </a:r>
            <a:r>
              <a:rPr lang="hu-HU" b="1" dirty="0" smtClean="0"/>
              <a:t>7</a:t>
            </a:r>
            <a:r>
              <a:rPr lang="hu-HU" dirty="0" smtClean="0"/>
              <a:t> !!!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2176529" y="5255487"/>
            <a:ext cx="882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approach is the same when we would like to recognize pedestrians while</a:t>
            </a:r>
          </a:p>
          <a:p>
            <a:r>
              <a:rPr lang="hu-HU" dirty="0"/>
              <a:t>d</a:t>
            </a:r>
            <a:r>
              <a:rPr lang="hu-HU" dirty="0" smtClean="0"/>
              <a:t>riving or digitalize a handwritten book/article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254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B=1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856" y="6168158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tempB = 1 * 1,5 + 1 * (-2.5) + 0 * 1 = -1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072137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B=1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>
                <a:solidFill>
                  <a:schemeClr val="bg1"/>
                </a:solidFill>
              </a:rPr>
              <a:t>C=-1</a:t>
            </a:r>
            <a:endParaRPr lang="hu-HU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856" y="6168158"/>
            <a:ext cx="649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tempB = 1 * 1,5 + 1 * (-2.5) + 0 * 1 = -1 </a:t>
            </a:r>
            <a:r>
              <a:rPr lang="hu-HU" dirty="0" smtClean="0">
                <a:sym typeface="Wingdings" panose="05000000000000000000" pitchFamily="2" charset="2"/>
              </a:rPr>
              <a:t> sign(tempC) = -1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9529466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B=1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>
                <a:solidFill>
                  <a:schemeClr val="bg1"/>
                </a:solidFill>
              </a:rPr>
              <a:t>C=-1</a:t>
            </a:r>
            <a:endParaRPr lang="hu-H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08326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B=1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>
                <a:solidFill>
                  <a:schemeClr val="bg1"/>
                </a:solidFill>
              </a:rPr>
              <a:t>C=-1</a:t>
            </a:r>
            <a:endParaRPr lang="hu-HU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8515" y="6144571"/>
            <a:ext cx="711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tempOutput = biasValue * biasWeight + valueA * weightA + ...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234788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B=1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>
                <a:solidFill>
                  <a:schemeClr val="bg1"/>
                </a:solidFill>
              </a:rPr>
              <a:t>C=-1</a:t>
            </a:r>
            <a:endParaRPr lang="hu-HU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8515" y="6108940"/>
            <a:ext cx="567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tempOutput = 1 * 1 + 1 * 1 + 1 * 2 + (-1) * 1.5 = 2.5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872206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+1</a:t>
            </a:r>
            <a:endParaRPr lang="hu-HU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Y=0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B=1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>
                <a:solidFill>
                  <a:schemeClr val="bg1"/>
                </a:solidFill>
              </a:rPr>
              <a:t>C=-1</a:t>
            </a:r>
            <a:endParaRPr lang="hu-HU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8515" y="6097065"/>
            <a:ext cx="856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tempOutput = 1 * 1 + 1 * 1 + 1 * 2 + (-1) * 1.5 = 2.5 </a:t>
            </a:r>
            <a:r>
              <a:rPr lang="hu-HU" dirty="0" smtClean="0">
                <a:sym typeface="Wingdings" panose="05000000000000000000" pitchFamily="2" charset="2"/>
              </a:rPr>
              <a:t> sign(tempOutput) = +1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77926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920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383840" y="1339404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08338" y="4683549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3840" y="10130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0129205" y="44988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1308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383840" y="1339404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08338" y="4683549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3840" y="10130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0129205" y="44988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878554" y="2378127"/>
            <a:ext cx="5074023" cy="135228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02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383840" y="1339404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08338" y="4683549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3840" y="10130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0129205" y="44988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878554" y="2378127"/>
            <a:ext cx="5074023" cy="135228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4169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75905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36643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01674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35888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6626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2302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57235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17973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44367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7858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39319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64772" y="4327302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91938" y="4479497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76753" y="397742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64772" y="3657600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64772" y="3346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64772" y="3024390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76753" y="2674514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64772" y="235468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64772" y="20434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176753" y="171933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09870" y="695459"/>
            <a:ext cx="6939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trainig data: (x,y) pairs + whether it is under the line</a:t>
            </a:r>
          </a:p>
          <a:p>
            <a:r>
              <a:rPr lang="hu-HU" dirty="0"/>
              <a:t>o</a:t>
            </a:r>
            <a:r>
              <a:rPr lang="hu-HU" dirty="0" smtClean="0"/>
              <a:t>r not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9701" y="450760"/>
            <a:ext cx="73196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Neurons only fire when input is </a:t>
            </a:r>
            <a:r>
              <a:rPr lang="hu-HU" dirty="0" smtClean="0"/>
              <a:t>larger </a:t>
            </a:r>
            <a:r>
              <a:rPr lang="en-US" dirty="0" smtClean="0"/>
              <a:t>than </a:t>
            </a:r>
            <a:r>
              <a:rPr lang="hu-HU" dirty="0" smtClean="0"/>
              <a:t>a given </a:t>
            </a:r>
            <a:r>
              <a:rPr lang="en-US" dirty="0" smtClean="0"/>
              <a:t>threshold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</a:t>
            </a:r>
            <a:r>
              <a:rPr lang="en-US" dirty="0" smtClean="0"/>
              <a:t>I</a:t>
            </a:r>
            <a:r>
              <a:rPr lang="hu-HU" dirty="0" smtClean="0"/>
              <a:t>mportant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firing doesn't get bigger as the stimulus increases</a:t>
            </a:r>
            <a:r>
              <a:rPr lang="en-US" dirty="0" smtClean="0"/>
              <a:t>,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en-US" dirty="0" smtClean="0"/>
              <a:t> </a:t>
            </a:r>
            <a:r>
              <a:rPr lang="en-US" dirty="0"/>
              <a:t>its an all or nothing </a:t>
            </a:r>
            <a:r>
              <a:rPr lang="en-US" dirty="0" smtClean="0"/>
              <a:t>arrangement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3915177" y="2550017"/>
            <a:ext cx="3000778" cy="202198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smtClean="0">
                <a:solidFill>
                  <a:srgbClr val="FF0000"/>
                </a:solidFill>
              </a:rPr>
              <a:t>?</a:t>
            </a:r>
            <a:endParaRPr lang="hu-HU" sz="4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72743" y="3528812"/>
            <a:ext cx="119773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132748" y="3528812"/>
            <a:ext cx="119773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98437" y="334414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INPUT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555472" y="334414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OUTPUT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5687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383840" y="1339404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08338" y="4683549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3840" y="10130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0129205" y="44988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878554" y="2378127"/>
            <a:ext cx="5074023" cy="135228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4169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75905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36643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01674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35888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6626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2302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57235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17973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44367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7858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39319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64772" y="4327302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91938" y="4479497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76753" y="397742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64772" y="3657600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64772" y="3346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64772" y="3024390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76753" y="2674514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64772" y="235468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64772" y="20434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176753" y="171933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309870" y="2043449"/>
            <a:ext cx="231821" cy="23182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4516043" y="1493742"/>
            <a:ext cx="231821" cy="23182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4190675" y="2159359"/>
            <a:ext cx="231821" cy="23182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5067811" y="2238777"/>
            <a:ext cx="231821" cy="23182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3654980" y="2969619"/>
            <a:ext cx="231821" cy="23182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6140612" y="1386454"/>
            <a:ext cx="231821" cy="23182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Oval 44"/>
          <p:cNvSpPr/>
          <p:nvPr/>
        </p:nvSpPr>
        <p:spPr>
          <a:xfrm>
            <a:off x="4896247" y="3637938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Oval 45"/>
          <p:cNvSpPr/>
          <p:nvPr/>
        </p:nvSpPr>
        <p:spPr>
          <a:xfrm>
            <a:off x="6102420" y="3088231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Oval 46"/>
          <p:cNvSpPr/>
          <p:nvPr/>
        </p:nvSpPr>
        <p:spPr>
          <a:xfrm>
            <a:off x="5777052" y="3753848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Oval 47"/>
          <p:cNvSpPr/>
          <p:nvPr/>
        </p:nvSpPr>
        <p:spPr>
          <a:xfrm>
            <a:off x="6654188" y="3833266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Oval 48"/>
          <p:cNvSpPr/>
          <p:nvPr/>
        </p:nvSpPr>
        <p:spPr>
          <a:xfrm>
            <a:off x="3848625" y="3947307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Oval 49"/>
          <p:cNvSpPr/>
          <p:nvPr/>
        </p:nvSpPr>
        <p:spPr>
          <a:xfrm>
            <a:off x="7726989" y="2980943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Oval 50"/>
          <p:cNvSpPr/>
          <p:nvPr/>
        </p:nvSpPr>
        <p:spPr>
          <a:xfrm>
            <a:off x="7552258" y="3626218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562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383840" y="1339404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08338" y="4683549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3840" y="10130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0129205" y="44988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878554" y="2378127"/>
            <a:ext cx="5074023" cy="135228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4169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75905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36643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01674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35888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6626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2302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57235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17973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44367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78581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39319" y="4498883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64772" y="4327302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91938" y="4479497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76753" y="397742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64772" y="3657600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64772" y="3346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64772" y="3024390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76753" y="2674514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64772" y="235468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64772" y="20434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176753" y="171933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309870" y="2043449"/>
            <a:ext cx="231821" cy="23182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4516043" y="1493742"/>
            <a:ext cx="231821" cy="23182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4190675" y="2159359"/>
            <a:ext cx="231821" cy="23182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5067811" y="2238777"/>
            <a:ext cx="231821" cy="23182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3654980" y="2969619"/>
            <a:ext cx="231821" cy="23182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6140612" y="1386454"/>
            <a:ext cx="231821" cy="23182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Oval 44"/>
          <p:cNvSpPr/>
          <p:nvPr/>
        </p:nvSpPr>
        <p:spPr>
          <a:xfrm>
            <a:off x="4896247" y="3637938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Oval 45"/>
          <p:cNvSpPr/>
          <p:nvPr/>
        </p:nvSpPr>
        <p:spPr>
          <a:xfrm>
            <a:off x="6102420" y="3088231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Oval 46"/>
          <p:cNvSpPr/>
          <p:nvPr/>
        </p:nvSpPr>
        <p:spPr>
          <a:xfrm>
            <a:off x="5777052" y="3753848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Oval 47"/>
          <p:cNvSpPr/>
          <p:nvPr/>
        </p:nvSpPr>
        <p:spPr>
          <a:xfrm>
            <a:off x="6654188" y="3833266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Oval 48"/>
          <p:cNvSpPr/>
          <p:nvPr/>
        </p:nvSpPr>
        <p:spPr>
          <a:xfrm>
            <a:off x="3848625" y="3947307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Oval 49"/>
          <p:cNvSpPr/>
          <p:nvPr/>
        </p:nvSpPr>
        <p:spPr>
          <a:xfrm>
            <a:off x="7726989" y="2980943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Oval 50"/>
          <p:cNvSpPr/>
          <p:nvPr/>
        </p:nvSpPr>
        <p:spPr>
          <a:xfrm>
            <a:off x="7552258" y="3626218"/>
            <a:ext cx="231821" cy="231821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1686829" y="219114"/>
            <a:ext cx="818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After training our neural network: if we have a (x,y) pair, we can predict</a:t>
            </a:r>
          </a:p>
          <a:p>
            <a:r>
              <a:rPr lang="hu-HU" dirty="0"/>
              <a:t>w</a:t>
            </a:r>
            <a:r>
              <a:rPr lang="hu-HU" dirty="0" smtClean="0"/>
              <a:t>hether it is under the line or not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97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0875" y="799071"/>
            <a:ext cx="61831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Single-layer network:</a:t>
            </a:r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If we have a linearly separable problem</a:t>
            </a:r>
          </a:p>
          <a:p>
            <a:r>
              <a:rPr lang="hu-HU" dirty="0"/>
              <a:t>	</a:t>
            </a:r>
            <a:r>
              <a:rPr lang="hu-HU" dirty="0" smtClean="0"/>
              <a:t>	~ a </a:t>
            </a:r>
            <a:r>
              <a:rPr lang="hu-HU" dirty="0" err="1" smtClean="0"/>
              <a:t>single-layer</a:t>
            </a:r>
            <a:r>
              <a:rPr lang="hu-HU" dirty="0" smtClean="0"/>
              <a:t> network is fine</a:t>
            </a:r>
          </a:p>
          <a:p>
            <a:endParaRPr lang="hu-HU" dirty="0"/>
          </a:p>
          <a:p>
            <a:r>
              <a:rPr lang="hu-HU" b="1" u="sng" dirty="0" smtClean="0"/>
              <a:t>Multi-layer network:</a:t>
            </a:r>
          </a:p>
          <a:p>
            <a:endParaRPr lang="hu-HU" dirty="0"/>
          </a:p>
          <a:p>
            <a:r>
              <a:rPr lang="hu-HU" dirty="0" smtClean="0"/>
              <a:t>	If we have a non-linear classification problem</a:t>
            </a:r>
          </a:p>
          <a:p>
            <a:r>
              <a:rPr lang="hu-HU" dirty="0"/>
              <a:t>	</a:t>
            </a:r>
            <a:r>
              <a:rPr lang="hu-HU" dirty="0" smtClean="0"/>
              <a:t>	~ we have to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multi-layer</a:t>
            </a:r>
            <a:r>
              <a:rPr lang="hu-HU" dirty="0" smtClean="0"/>
              <a:t> network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359547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828799" y="2073497"/>
            <a:ext cx="0" cy="288486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84101" y="4739425"/>
            <a:ext cx="292350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7887" y="483809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0                             1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1453985" y="2332433"/>
            <a:ext cx="3129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1916161" y="4211287"/>
            <a:ext cx="468002" cy="46800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16161" y="2332433"/>
            <a:ext cx="468002" cy="46800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850515" y="4178370"/>
            <a:ext cx="468002" cy="46800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50515" y="2299516"/>
            <a:ext cx="468002" cy="46800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12839" y="144234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AND</a:t>
            </a:r>
            <a:r>
              <a:rPr lang="hu-HU" dirty="0" smtClean="0"/>
              <a:t> problem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1117799" y="5517145"/>
            <a:ext cx="410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a </a:t>
            </a:r>
            <a:r>
              <a:rPr lang="hu-HU" b="1" dirty="0" smtClean="0"/>
              <a:t>linearly</a:t>
            </a:r>
            <a:r>
              <a:rPr lang="hu-HU" dirty="0" smtClean="0"/>
              <a:t> separable problem,</a:t>
            </a:r>
          </a:p>
          <a:p>
            <a:r>
              <a:rPr lang="hu-HU" dirty="0"/>
              <a:t>n</a:t>
            </a:r>
            <a:r>
              <a:rPr lang="hu-HU" dirty="0" smtClean="0"/>
              <a:t>o hidden layer needed</a:t>
            </a:r>
            <a:endParaRPr lang="hu-HU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601531" y="2179685"/>
            <a:ext cx="1906074" cy="187506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375552" y="2077766"/>
            <a:ext cx="0" cy="288486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30854" y="4743694"/>
            <a:ext cx="292350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64640" y="4842363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0                             1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7000738" y="2336702"/>
            <a:ext cx="3129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/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7462914" y="4215556"/>
            <a:ext cx="468002" cy="46800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62914" y="2336702"/>
            <a:ext cx="468002" cy="46800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9397268" y="4182639"/>
            <a:ext cx="468002" cy="46800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9397268" y="2303785"/>
            <a:ext cx="468002" cy="46800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9592" y="1446610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XOR</a:t>
            </a:r>
            <a:r>
              <a:rPr lang="hu-HU" dirty="0" smtClean="0"/>
              <a:t> problem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6664552" y="5521414"/>
            <a:ext cx="5535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a </a:t>
            </a:r>
            <a:r>
              <a:rPr lang="hu-HU" b="1" dirty="0" smtClean="0"/>
              <a:t>non-linearly</a:t>
            </a:r>
            <a:r>
              <a:rPr lang="hu-HU" dirty="0" smtClean="0"/>
              <a:t> separable problem,</a:t>
            </a:r>
          </a:p>
          <a:p>
            <a:r>
              <a:rPr lang="hu-HU" dirty="0"/>
              <a:t>n</a:t>
            </a:r>
            <a:r>
              <a:rPr lang="hu-HU" dirty="0" smtClean="0"/>
              <a:t>o linear line can be found to separate </a:t>
            </a:r>
            <a:r>
              <a:rPr lang="hu-HU" b="1" dirty="0" smtClean="0"/>
              <a:t>0</a:t>
            </a:r>
            <a:r>
              <a:rPr lang="hu-HU" dirty="0" smtClean="0"/>
              <a:t> from </a:t>
            </a:r>
            <a:r>
              <a:rPr lang="hu-HU" b="1" dirty="0" smtClean="0"/>
              <a:t>1</a:t>
            </a:r>
          </a:p>
          <a:p>
            <a:r>
              <a:rPr lang="hu-HU" dirty="0" smtClean="0"/>
              <a:t>Hidden layer needed in the network !!!!</a:t>
            </a:r>
            <a:endParaRPr lang="hu-HU" dirty="0"/>
          </a:p>
        </p:txBody>
      </p:sp>
      <p:sp>
        <p:nvSpPr>
          <p:cNvPr id="31" name="Freeform 30"/>
          <p:cNvSpPr/>
          <p:nvPr/>
        </p:nvSpPr>
        <p:spPr>
          <a:xfrm>
            <a:off x="7082992" y="2014727"/>
            <a:ext cx="3439958" cy="2923779"/>
          </a:xfrm>
          <a:custGeom>
            <a:avLst/>
            <a:gdLst>
              <a:gd name="connsiteX0" fmla="*/ 876152 w 3439958"/>
              <a:gd name="connsiteY0" fmla="*/ 1501205 h 2923779"/>
              <a:gd name="connsiteX1" fmla="*/ 13267 w 3439958"/>
              <a:gd name="connsiteY1" fmla="*/ 792867 h 2923779"/>
              <a:gd name="connsiteX2" fmla="*/ 386754 w 3439958"/>
              <a:gd name="connsiteY2" fmla="*/ 20135 h 2923779"/>
              <a:gd name="connsiteX3" fmla="*/ 850394 w 3439958"/>
              <a:gd name="connsiteY3" fmla="*/ 277712 h 2923779"/>
              <a:gd name="connsiteX4" fmla="*/ 1455701 w 3439958"/>
              <a:gd name="connsiteY4" fmla="*/ 831504 h 2923779"/>
              <a:gd name="connsiteX5" fmla="*/ 2189797 w 3439958"/>
              <a:gd name="connsiteY5" fmla="*/ 1501205 h 2923779"/>
              <a:gd name="connsiteX6" fmla="*/ 2846619 w 3439958"/>
              <a:gd name="connsiteY6" fmla="*/ 1604236 h 2923779"/>
              <a:gd name="connsiteX7" fmla="*/ 3413290 w 3439958"/>
              <a:gd name="connsiteY7" fmla="*/ 2312574 h 2923779"/>
              <a:gd name="connsiteX8" fmla="*/ 3284501 w 3439958"/>
              <a:gd name="connsiteY8" fmla="*/ 2853487 h 2923779"/>
              <a:gd name="connsiteX9" fmla="*/ 2730709 w 3439958"/>
              <a:gd name="connsiteY9" fmla="*/ 2892124 h 2923779"/>
              <a:gd name="connsiteX10" fmla="*/ 2022371 w 3439958"/>
              <a:gd name="connsiteY10" fmla="*/ 2621667 h 2923779"/>
              <a:gd name="connsiteX11" fmla="*/ 1520095 w 3439958"/>
              <a:gd name="connsiteY11" fmla="*/ 2248180 h 2923779"/>
              <a:gd name="connsiteX12" fmla="*/ 1417064 w 3439958"/>
              <a:gd name="connsiteY12" fmla="*/ 1797419 h 2923779"/>
              <a:gd name="connsiteX13" fmla="*/ 876152 w 3439958"/>
              <a:gd name="connsiteY13" fmla="*/ 1501205 h 292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39958" h="2923779">
                <a:moveTo>
                  <a:pt x="876152" y="1501205"/>
                </a:moveTo>
                <a:cubicBezTo>
                  <a:pt x="642186" y="1333780"/>
                  <a:pt x="94833" y="1039712"/>
                  <a:pt x="13267" y="792867"/>
                </a:cubicBezTo>
                <a:cubicBezTo>
                  <a:pt x="-68299" y="546022"/>
                  <a:pt x="247233" y="105994"/>
                  <a:pt x="386754" y="20135"/>
                </a:cubicBezTo>
                <a:cubicBezTo>
                  <a:pt x="526275" y="-65724"/>
                  <a:pt x="672236" y="142484"/>
                  <a:pt x="850394" y="277712"/>
                </a:cubicBezTo>
                <a:cubicBezTo>
                  <a:pt x="1028552" y="412940"/>
                  <a:pt x="1455701" y="831504"/>
                  <a:pt x="1455701" y="831504"/>
                </a:cubicBezTo>
                <a:cubicBezTo>
                  <a:pt x="1678935" y="1035420"/>
                  <a:pt x="1957977" y="1372416"/>
                  <a:pt x="2189797" y="1501205"/>
                </a:cubicBezTo>
                <a:cubicBezTo>
                  <a:pt x="2421617" y="1629994"/>
                  <a:pt x="2642704" y="1469008"/>
                  <a:pt x="2846619" y="1604236"/>
                </a:cubicBezTo>
                <a:cubicBezTo>
                  <a:pt x="3050535" y="1739464"/>
                  <a:pt x="3340310" y="2104366"/>
                  <a:pt x="3413290" y="2312574"/>
                </a:cubicBezTo>
                <a:cubicBezTo>
                  <a:pt x="3486270" y="2520783"/>
                  <a:pt x="3398264" y="2756895"/>
                  <a:pt x="3284501" y="2853487"/>
                </a:cubicBezTo>
                <a:cubicBezTo>
                  <a:pt x="3170738" y="2950079"/>
                  <a:pt x="2941064" y="2930761"/>
                  <a:pt x="2730709" y="2892124"/>
                </a:cubicBezTo>
                <a:cubicBezTo>
                  <a:pt x="2520354" y="2853487"/>
                  <a:pt x="2224140" y="2728991"/>
                  <a:pt x="2022371" y="2621667"/>
                </a:cubicBezTo>
                <a:cubicBezTo>
                  <a:pt x="1820602" y="2514343"/>
                  <a:pt x="1620979" y="2385555"/>
                  <a:pt x="1520095" y="2248180"/>
                </a:cubicBezTo>
                <a:cubicBezTo>
                  <a:pt x="1419211" y="2110805"/>
                  <a:pt x="1522241" y="1924061"/>
                  <a:pt x="1417064" y="1797419"/>
                </a:cubicBezTo>
                <a:cubicBezTo>
                  <a:pt x="1311887" y="1670777"/>
                  <a:pt x="1110118" y="1668630"/>
                  <a:pt x="876152" y="1501205"/>
                </a:cubicBezTo>
                <a:close/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10086854" y="453690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4531366" y="453905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7221503" y="16769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74750" y="16753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65923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314041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Applications of neural networks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077479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/>
              <a:t>Applications</a:t>
            </a:r>
            <a:r>
              <a:rPr lang="hu-HU" b="1" u="sng" dirty="0"/>
              <a:t> of </a:t>
            </a:r>
            <a:r>
              <a:rPr lang="hu-HU" b="1" u="sng" dirty="0" err="1"/>
              <a:t>neural</a:t>
            </a:r>
            <a:r>
              <a:rPr lang="hu-HU" b="1" u="sng" dirty="0"/>
              <a:t> </a:t>
            </a:r>
            <a:r>
              <a:rPr lang="hu-HU" b="1" u="sng" dirty="0" err="1"/>
              <a:t>networks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Self driving cars + cars that are able to park themself without human intervention</a:t>
            </a:r>
          </a:p>
          <a:p>
            <a:r>
              <a:rPr lang="hu-HU" dirty="0" smtClean="0"/>
              <a:t>Pattern recognition in healtcare industry </a:t>
            </a:r>
            <a:r>
              <a:rPr lang="hu-HU" dirty="0" smtClean="0">
                <a:sym typeface="Wingdings" panose="05000000000000000000" pitchFamily="2" charset="2"/>
              </a:rPr>
              <a:t> detect cancer or eye disorders well in advance 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Pattern detection in stock markets in order to predict stock prices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Facial recognition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Natural language processing</a:t>
            </a:r>
          </a:p>
          <a:p>
            <a:r>
              <a:rPr lang="hu-HU" dirty="0"/>
              <a:t>In the united arab emirated </a:t>
            </a:r>
            <a:r>
              <a:rPr lang="hu-HU" b="1" dirty="0"/>
              <a:t>AI</a:t>
            </a:r>
            <a:r>
              <a:rPr lang="hu-HU" dirty="0"/>
              <a:t> </a:t>
            </a:r>
            <a:r>
              <a:rPr lang="hu-HU" dirty="0" smtClean="0"/>
              <a:t>has </a:t>
            </a:r>
            <a:r>
              <a:rPr lang="hu-HU" dirty="0"/>
              <a:t>been used to control traffic </a:t>
            </a:r>
            <a:r>
              <a:rPr lang="hu-HU" dirty="0">
                <a:sym typeface="Wingdings" panose="05000000000000000000" pitchFamily="2" charset="2"/>
              </a:rPr>
              <a:t> a </a:t>
            </a:r>
            <a:r>
              <a:rPr lang="en-US" dirty="0"/>
              <a:t>system</a:t>
            </a:r>
            <a:r>
              <a:rPr lang="hu-HU" dirty="0"/>
              <a:t> has been created that</a:t>
            </a:r>
            <a:r>
              <a:rPr lang="en-US" dirty="0"/>
              <a:t> intelligently </a:t>
            </a:r>
            <a:r>
              <a:rPr lang="en-US" dirty="0" smtClean="0"/>
              <a:t>calculate</a:t>
            </a:r>
            <a:r>
              <a:rPr lang="hu-HU" dirty="0" smtClean="0"/>
              <a:t>s</a:t>
            </a:r>
            <a:r>
              <a:rPr lang="en-US" dirty="0" smtClean="0"/>
              <a:t> </a:t>
            </a:r>
            <a:r>
              <a:rPr lang="en-US" dirty="0"/>
              <a:t>traffic mishaps while consistently finding solutions to fix </a:t>
            </a:r>
            <a:r>
              <a:rPr lang="en-US" dirty="0" smtClean="0"/>
              <a:t>them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031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Optical character recognition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have an image and want to find out what character it is</a:t>
            </a:r>
          </a:p>
          <a:p>
            <a:r>
              <a:rPr lang="hu-HU" dirty="0" smtClean="0"/>
              <a:t>Input layer:</a:t>
            </a:r>
          </a:p>
          <a:p>
            <a:pPr lvl="1"/>
            <a:r>
              <a:rPr lang="hu-HU" dirty="0" smtClean="0"/>
              <a:t>For example we have a </a:t>
            </a:r>
            <a:r>
              <a:rPr lang="hu-HU" b="1" dirty="0" smtClean="0"/>
              <a:t>8x8</a:t>
            </a:r>
            <a:r>
              <a:rPr lang="hu-HU" dirty="0" smtClean="0"/>
              <a:t> pixel image ( </a:t>
            </a:r>
            <a:r>
              <a:rPr lang="hu-HU" b="1" dirty="0" smtClean="0"/>
              <a:t>64</a:t>
            </a:r>
            <a:r>
              <a:rPr lang="hu-HU" dirty="0" smtClean="0"/>
              <a:t> pixels )</a:t>
            </a:r>
          </a:p>
          <a:p>
            <a:pPr lvl="1"/>
            <a:r>
              <a:rPr lang="hu-HU" dirty="0" smtClean="0"/>
              <a:t>In this situation we have </a:t>
            </a:r>
            <a:r>
              <a:rPr lang="hu-HU" b="1" dirty="0" smtClean="0"/>
              <a:t>64</a:t>
            </a:r>
            <a:r>
              <a:rPr lang="hu-HU" dirty="0" smtClean="0"/>
              <a:t> input neuron</a:t>
            </a:r>
          </a:p>
          <a:p>
            <a:r>
              <a:rPr lang="hu-HU" dirty="0" smtClean="0"/>
              <a:t>Output layer</a:t>
            </a:r>
          </a:p>
          <a:p>
            <a:pPr lvl="1"/>
            <a:r>
              <a:rPr lang="hu-HU" dirty="0" smtClean="0"/>
              <a:t>We have </a:t>
            </a:r>
            <a:r>
              <a:rPr lang="hu-HU" b="1" dirty="0" smtClean="0"/>
              <a:t>26</a:t>
            </a:r>
            <a:r>
              <a:rPr lang="hu-HU" dirty="0" smtClean="0"/>
              <a:t> output neurons because in the english alphabet there are </a:t>
            </a:r>
            <a:r>
              <a:rPr lang="hu-HU" b="1" dirty="0" smtClean="0"/>
              <a:t>26</a:t>
            </a:r>
            <a:r>
              <a:rPr lang="hu-HU" dirty="0" smtClean="0"/>
              <a:t> characters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4925564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0780" y="1021490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079807" y="1021490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738834" y="1021490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6397861" y="1021490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7056888" y="1021490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4420780" y="1680517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5079807" y="1680517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5738834" y="1680517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6397861" y="1680517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7056888" y="1680517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4420780" y="2339544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079807" y="2339544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738834" y="2339544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6397861" y="2339544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7056888" y="2339544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4420780" y="2998571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5079807" y="2998571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5738834" y="2998571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6397861" y="2998571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7056888" y="2998571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4420780" y="3657598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5079807" y="3657598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738834" y="3657598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397861" y="3657598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7056888" y="3657598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73599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0780" y="1021490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079807" y="1021490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738834" y="1021490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6397861" y="1021490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7056888" y="1021490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4420780" y="1680517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5079807" y="1680517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5738834" y="1680517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6397861" y="1680517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7056888" y="1680517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4420780" y="2339544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079807" y="2339544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738834" y="2339544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6397861" y="2339544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7056888" y="2339544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4420780" y="2998571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5079807" y="2998571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5738834" y="2998571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6397861" y="2998571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7056888" y="2998571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4420780" y="3657598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5079807" y="3657598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738834" y="3657598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397861" y="3657598"/>
            <a:ext cx="659027" cy="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7056888" y="3657598"/>
            <a:ext cx="659027" cy="65902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2652583" y="4975652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n</a:t>
            </a:r>
            <a:r>
              <a:rPr lang="hu-HU" b="1" dirty="0" smtClean="0">
                <a:solidFill>
                  <a:srgbClr val="FFFF00"/>
                </a:solidFill>
              </a:rPr>
              <a:t>ew float[] {0,1,1,1,0,0,1,0,1,0,0,1,1,1,0,0,0,0,1,0,0,1,1,1,0};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354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15177" y="2550017"/>
            <a:ext cx="3000778" cy="202198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smtClean="0">
                <a:solidFill>
                  <a:srgbClr val="FF0000"/>
                </a:solidFill>
              </a:rPr>
              <a:t>?</a:t>
            </a:r>
            <a:endParaRPr lang="hu-HU" sz="4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72743" y="3528812"/>
            <a:ext cx="119773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132748" y="3528812"/>
            <a:ext cx="119773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98437" y="334414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INPUT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555472" y="334414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OUTPUT</a:t>
            </a:r>
            <a:endParaRPr lang="hu-H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601532" y="4893972"/>
            <a:ext cx="814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Model of nervous system </a:t>
            </a:r>
            <a:r>
              <a:rPr lang="hu-HU" dirty="0" smtClean="0">
                <a:sym typeface="Wingdings" panose="05000000000000000000" pitchFamily="2" charset="2"/>
              </a:rPr>
              <a:t> it is basically a graph with nodes ( neurons )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and the edges ( axons 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399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6249" y="601362"/>
            <a:ext cx="458651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usually encode the output in binary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/>
              <a:t>zero 	</a:t>
            </a:r>
            <a:r>
              <a:rPr lang="hu-HU" b="1" dirty="0" smtClean="0">
                <a:sym typeface="Wingdings" panose="05000000000000000000" pitchFamily="2" charset="2"/>
              </a:rPr>
              <a:t> 1 0 0 0 0 0 0 0 0 0</a:t>
            </a: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endParaRPr lang="hu-HU" b="1" dirty="0" smtClean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/>
              <a:t> </a:t>
            </a:r>
            <a:r>
              <a:rPr lang="hu-HU" b="1" dirty="0" smtClean="0"/>
              <a:t>one 	</a:t>
            </a:r>
            <a:r>
              <a:rPr lang="hu-HU" b="1" dirty="0" smtClean="0">
                <a:sym typeface="Wingdings" panose="05000000000000000000" pitchFamily="2" charset="2"/>
              </a:rPr>
              <a:t> 0 1 </a:t>
            </a:r>
            <a:r>
              <a:rPr lang="hu-HU" b="1" dirty="0">
                <a:sym typeface="Wingdings" panose="05000000000000000000" pitchFamily="2" charset="2"/>
              </a:rPr>
              <a:t>0 0 0 0 0 0 0 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</a:t>
            </a:r>
            <a:r>
              <a:rPr lang="hu-HU" b="1" dirty="0"/>
              <a:t> </a:t>
            </a:r>
            <a:r>
              <a:rPr lang="hu-HU" b="1" dirty="0" smtClean="0"/>
              <a:t>two 	</a:t>
            </a:r>
            <a:r>
              <a:rPr lang="hu-HU" b="1" dirty="0" smtClean="0">
                <a:sym typeface="Wingdings" panose="05000000000000000000" pitchFamily="2" charset="2"/>
              </a:rPr>
              <a:t> 0 </a:t>
            </a:r>
            <a:r>
              <a:rPr lang="hu-HU" b="1" dirty="0">
                <a:sym typeface="Wingdings" panose="05000000000000000000" pitchFamily="2" charset="2"/>
              </a:rPr>
              <a:t>0 </a:t>
            </a:r>
            <a:r>
              <a:rPr lang="hu-HU" b="1" dirty="0" smtClean="0">
                <a:sym typeface="Wingdings" panose="05000000000000000000" pitchFamily="2" charset="2"/>
              </a:rPr>
              <a:t>1 </a:t>
            </a:r>
            <a:r>
              <a:rPr lang="hu-HU" b="1" dirty="0">
                <a:sym typeface="Wingdings" panose="05000000000000000000" pitchFamily="2" charset="2"/>
              </a:rPr>
              <a:t>0 0 0 0 0 0 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</a:t>
            </a:r>
            <a:r>
              <a:rPr lang="hu-HU" b="1" dirty="0"/>
              <a:t> </a:t>
            </a:r>
            <a:r>
              <a:rPr lang="hu-HU" b="1" dirty="0" smtClean="0"/>
              <a:t>three 	</a:t>
            </a:r>
            <a:r>
              <a:rPr lang="hu-HU" b="1" dirty="0" smtClean="0">
                <a:sym typeface="Wingdings" panose="05000000000000000000" pitchFamily="2" charset="2"/>
              </a:rPr>
              <a:t> 0 </a:t>
            </a:r>
            <a:r>
              <a:rPr lang="hu-HU" b="1" dirty="0">
                <a:sym typeface="Wingdings" panose="05000000000000000000" pitchFamily="2" charset="2"/>
              </a:rPr>
              <a:t>0 0 </a:t>
            </a:r>
            <a:r>
              <a:rPr lang="hu-HU" b="1" dirty="0" smtClean="0">
                <a:sym typeface="Wingdings" panose="05000000000000000000" pitchFamily="2" charset="2"/>
              </a:rPr>
              <a:t>1 </a:t>
            </a:r>
            <a:r>
              <a:rPr lang="hu-HU" b="1" dirty="0">
                <a:sym typeface="Wingdings" panose="05000000000000000000" pitchFamily="2" charset="2"/>
              </a:rPr>
              <a:t>0 0 0 0 0 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</a:t>
            </a:r>
            <a:r>
              <a:rPr lang="hu-HU" b="1" dirty="0"/>
              <a:t> </a:t>
            </a:r>
            <a:r>
              <a:rPr lang="hu-HU" b="1" dirty="0" smtClean="0"/>
              <a:t>four 	</a:t>
            </a:r>
            <a:r>
              <a:rPr lang="hu-HU" b="1" dirty="0" smtClean="0">
                <a:sym typeface="Wingdings" panose="05000000000000000000" pitchFamily="2" charset="2"/>
              </a:rPr>
              <a:t> 0 </a:t>
            </a:r>
            <a:r>
              <a:rPr lang="hu-HU" b="1" dirty="0">
                <a:sym typeface="Wingdings" panose="05000000000000000000" pitchFamily="2" charset="2"/>
              </a:rPr>
              <a:t>0 0 0 </a:t>
            </a:r>
            <a:r>
              <a:rPr lang="hu-HU" b="1" dirty="0" smtClean="0">
                <a:sym typeface="Wingdings" panose="05000000000000000000" pitchFamily="2" charset="2"/>
              </a:rPr>
              <a:t>1 </a:t>
            </a:r>
            <a:r>
              <a:rPr lang="hu-HU" b="1" dirty="0">
                <a:sym typeface="Wingdings" panose="05000000000000000000" pitchFamily="2" charset="2"/>
              </a:rPr>
              <a:t>0 0 0 0 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	.</a:t>
            </a: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	.</a:t>
            </a: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	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750801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65566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forecast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683244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forecast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8422783" y="1635617"/>
            <a:ext cx="35814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construct a training  data,</a:t>
            </a:r>
          </a:p>
          <a:p>
            <a:r>
              <a:rPr lang="hu-HU" dirty="0" smtClean="0"/>
              <a:t>3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points</a:t>
            </a:r>
            <a:r>
              <a:rPr lang="hu-HU" dirty="0" smtClean="0"/>
              <a:t> + the next one</a:t>
            </a:r>
          </a:p>
          <a:p>
            <a:endParaRPr lang="hu-HU" dirty="0"/>
          </a:p>
          <a:p>
            <a:r>
              <a:rPr lang="hu-HU" dirty="0" smtClean="0"/>
              <a:t>We want to make prediction if</a:t>
            </a:r>
          </a:p>
          <a:p>
            <a:r>
              <a:rPr lang="hu-HU" dirty="0"/>
              <a:t>w</a:t>
            </a:r>
            <a:r>
              <a:rPr lang="hu-HU" dirty="0" smtClean="0"/>
              <a:t>e have 3 points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what will</a:t>
            </a:r>
          </a:p>
          <a:p>
            <a:r>
              <a:rPr lang="hu-HU" dirty="0"/>
              <a:t>b</a:t>
            </a:r>
            <a:r>
              <a:rPr lang="hu-HU" dirty="0" smtClean="0"/>
              <a:t>e the stock price tomorrow?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249292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forecast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426851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forecast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702398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forecast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p12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407126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forecast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733453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forecast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10784223" y="1932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0938920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forecast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10784223" y="1932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052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Model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4" idx="6"/>
            <a:endCxn id="6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7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8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9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8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forecast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10784223" y="1932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7778182" y="24943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891874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forecast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10784223" y="1932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7778182" y="24943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p21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8776951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325153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forecast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10784223" y="1932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7778182" y="24943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p21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8776951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p22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9817993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317370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forecast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10784223" y="1932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7778182" y="24943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p21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8776951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p22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9817993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p23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784223" y="245291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119771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forecast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10784223" y="1932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7778182" y="24943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p21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8776951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p22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9817993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p23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784223" y="245291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325452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forecast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10784223" y="1932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7778182" y="24943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p21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8776951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p22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9817993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p23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784223" y="245291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7768311" y="299025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p31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8767080" y="294881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p32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9808122" y="294881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p33</a:t>
            </a:r>
            <a:endParaRPr lang="hu-HU" dirty="0"/>
          </a:p>
        </p:txBody>
      </p:sp>
      <p:sp>
        <p:nvSpPr>
          <p:cNvPr id="53" name="TextBox 52"/>
          <p:cNvSpPr txBox="1"/>
          <p:nvPr/>
        </p:nvSpPr>
        <p:spPr>
          <a:xfrm>
            <a:off x="10774352" y="294881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916730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forecast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10784223" y="1932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7778182" y="24943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p21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8776951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p22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9817993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p23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784223" y="245291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7768311" y="299025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p31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8767080" y="294881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p32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9808122" y="294881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p33</a:t>
            </a:r>
            <a:endParaRPr lang="hu-HU" dirty="0"/>
          </a:p>
        </p:txBody>
      </p:sp>
      <p:sp>
        <p:nvSpPr>
          <p:cNvPr id="53" name="TextBox 52"/>
          <p:cNvSpPr txBox="1"/>
          <p:nvPr/>
        </p:nvSpPr>
        <p:spPr>
          <a:xfrm>
            <a:off x="10774352" y="294881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7754438" y="356932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p41</a:t>
            </a:r>
            <a:endParaRPr lang="hu-HU" dirty="0"/>
          </a:p>
        </p:txBody>
      </p:sp>
      <p:sp>
        <p:nvSpPr>
          <p:cNvPr id="55" name="TextBox 54"/>
          <p:cNvSpPr txBox="1"/>
          <p:nvPr/>
        </p:nvSpPr>
        <p:spPr>
          <a:xfrm>
            <a:off x="8753207" y="352789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p42</a:t>
            </a:r>
            <a:endParaRPr lang="hu-HU" dirty="0"/>
          </a:p>
        </p:txBody>
      </p:sp>
      <p:sp>
        <p:nvSpPr>
          <p:cNvPr id="56" name="TextBox 55"/>
          <p:cNvSpPr txBox="1"/>
          <p:nvPr/>
        </p:nvSpPr>
        <p:spPr>
          <a:xfrm>
            <a:off x="9794249" y="352789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p43</a:t>
            </a:r>
            <a:endParaRPr lang="hu-HU" dirty="0"/>
          </a:p>
        </p:txBody>
      </p:sp>
      <p:sp>
        <p:nvSpPr>
          <p:cNvPr id="57" name="TextBox 56"/>
          <p:cNvSpPr txBox="1"/>
          <p:nvPr/>
        </p:nvSpPr>
        <p:spPr>
          <a:xfrm>
            <a:off x="10760479" y="352789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37459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forecast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19446" y="1810251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3944" y="5154396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6326" y="137001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064811" y="496973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time</a:t>
            </a:r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151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2249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37280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1494" y="496973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232" y="4969730"/>
            <a:ext cx="0" cy="3693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862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2841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3579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9973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4187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74925" y="496973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0378" y="4798149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544" y="4950344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2359" y="444827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0378" y="412844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78" y="381720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0378" y="3495237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2359" y="3145361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00378" y="2825535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0378" y="2514296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12359" y="2190178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691685" y="2125014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7574925" y="1853248"/>
            <a:ext cx="4080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13211" y="139158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#1 price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8567238" y="142696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#2 price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9623924" y="14125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#3 price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10596722" y="141257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predict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778183" y="19324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753207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p12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807575" y="19453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p13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10784223" y="1932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P1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7778182" y="24943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p21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8776951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p22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9817993" y="24529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p23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784223" y="245291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P2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7768311" y="299025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p31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8767080" y="294881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p32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9808122" y="294881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p33</a:t>
            </a:r>
            <a:endParaRPr lang="hu-HU" dirty="0"/>
          </a:p>
        </p:txBody>
      </p:sp>
      <p:sp>
        <p:nvSpPr>
          <p:cNvPr id="53" name="TextBox 52"/>
          <p:cNvSpPr txBox="1"/>
          <p:nvPr/>
        </p:nvSpPr>
        <p:spPr>
          <a:xfrm>
            <a:off x="10774352" y="294881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P3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7754438" y="356932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p41</a:t>
            </a:r>
            <a:endParaRPr lang="hu-HU" dirty="0"/>
          </a:p>
        </p:txBody>
      </p:sp>
      <p:sp>
        <p:nvSpPr>
          <p:cNvPr id="55" name="TextBox 54"/>
          <p:cNvSpPr txBox="1"/>
          <p:nvPr/>
        </p:nvSpPr>
        <p:spPr>
          <a:xfrm>
            <a:off x="8753207" y="352789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p42</a:t>
            </a:r>
            <a:endParaRPr lang="hu-HU" dirty="0"/>
          </a:p>
        </p:txBody>
      </p:sp>
      <p:sp>
        <p:nvSpPr>
          <p:cNvPr id="56" name="TextBox 55"/>
          <p:cNvSpPr txBox="1"/>
          <p:nvPr/>
        </p:nvSpPr>
        <p:spPr>
          <a:xfrm>
            <a:off x="9794249" y="352789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p43</a:t>
            </a:r>
            <a:endParaRPr lang="hu-HU" dirty="0"/>
          </a:p>
        </p:txBody>
      </p:sp>
      <p:sp>
        <p:nvSpPr>
          <p:cNvPr id="57" name="TextBox 56"/>
          <p:cNvSpPr txBox="1"/>
          <p:nvPr/>
        </p:nvSpPr>
        <p:spPr>
          <a:xfrm>
            <a:off x="10760479" y="352789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P4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893571" y="5772397"/>
            <a:ext cx="8839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train our neural network on these data: if we provide </a:t>
            </a:r>
            <a:r>
              <a:rPr lang="hu-HU" b="1" dirty="0" smtClean="0"/>
              <a:t>(x,y,z) </a:t>
            </a:r>
            <a:r>
              <a:rPr lang="hu-HU" dirty="0" smtClean="0"/>
              <a:t>three previous</a:t>
            </a:r>
          </a:p>
          <a:p>
            <a:r>
              <a:rPr lang="hu-HU" dirty="0" err="1" smtClean="0"/>
              <a:t>values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it may predict the stock price tomorrow !!!</a:t>
            </a:r>
            <a:endParaRPr lang="hu-HU" dirty="0"/>
          </a:p>
        </p:txBody>
      </p:sp>
      <p:sp>
        <p:nvSpPr>
          <p:cNvPr id="58" name="TextBox 57"/>
          <p:cNvSpPr txBox="1"/>
          <p:nvPr/>
        </p:nvSpPr>
        <p:spPr>
          <a:xfrm>
            <a:off x="7919252" y="40161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903569" y="40285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60" name="TextBox 59"/>
          <p:cNvSpPr txBox="1"/>
          <p:nvPr/>
        </p:nvSpPr>
        <p:spPr>
          <a:xfrm>
            <a:off x="9931449" y="401619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z</a:t>
            </a:r>
            <a:endParaRPr lang="hu-HU" dirty="0"/>
          </a:p>
        </p:txBody>
      </p:sp>
      <p:sp>
        <p:nvSpPr>
          <p:cNvPr id="61" name="TextBox 60"/>
          <p:cNvSpPr txBox="1"/>
          <p:nvPr/>
        </p:nvSpPr>
        <p:spPr>
          <a:xfrm>
            <a:off x="10838472" y="401619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85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061005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The algorithm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434673" y="1499734"/>
            <a:ext cx="786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1.) Initialize the edge weights at random</a:t>
            </a:r>
          </a:p>
          <a:p>
            <a:r>
              <a:rPr lang="hu-HU" dirty="0"/>
              <a:t>2.) Calculate the error: we have some training data and some results</a:t>
            </a:r>
          </a:p>
          <a:p>
            <a:endParaRPr lang="hu-H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26549" y="2816526"/>
            <a:ext cx="275607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383365" y="2249855"/>
            <a:ext cx="0" cy="294596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15999" y="2249854"/>
            <a:ext cx="332142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 smtClean="0"/>
              <a:t>x</a:t>
            </a:r>
            <a:endParaRPr lang="hu-H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570112" y="2249855"/>
            <a:ext cx="349776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9818" y="2250841"/>
            <a:ext cx="130997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  <a:r>
              <a:rPr lang="hu-HU" sz="2400" dirty="0" smtClean="0"/>
              <a:t> XOR y</a:t>
            </a:r>
            <a:endParaRPr lang="hu-H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5999" y="3241529"/>
            <a:ext cx="354584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97896" y="3215769"/>
            <a:ext cx="354584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528199" y="3215769"/>
            <a:ext cx="35458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915999" y="3728954"/>
            <a:ext cx="354584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97896" y="3703194"/>
            <a:ext cx="354584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28199" y="3703194"/>
            <a:ext cx="35458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15999" y="4244432"/>
            <a:ext cx="354584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97896" y="4218672"/>
            <a:ext cx="354584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528199" y="4218672"/>
            <a:ext cx="35458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5999" y="4759910"/>
            <a:ext cx="354584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97896" y="4734150"/>
            <a:ext cx="354584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8199" y="4734150"/>
            <a:ext cx="35458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6104588" y="2275615"/>
            <a:ext cx="0" cy="294596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010659" y="2711519"/>
            <a:ext cx="41152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inputs are the </a:t>
            </a:r>
            <a:r>
              <a:rPr lang="hu-HU" b="1" dirty="0" smtClean="0"/>
              <a:t>(x,y) </a:t>
            </a:r>
            <a:r>
              <a:rPr lang="hu-HU" dirty="0" smtClean="0"/>
              <a:t>pairs:  we</a:t>
            </a:r>
          </a:p>
          <a:p>
            <a:r>
              <a:rPr lang="hu-HU" dirty="0"/>
              <a:t>c</a:t>
            </a:r>
            <a:r>
              <a:rPr lang="hu-HU" dirty="0" smtClean="0"/>
              <a:t>alculate the sum values and</a:t>
            </a:r>
          </a:p>
          <a:p>
            <a:r>
              <a:rPr lang="hu-HU" dirty="0"/>
              <a:t>a</a:t>
            </a:r>
            <a:r>
              <a:rPr lang="hu-HU" dirty="0" smtClean="0"/>
              <a:t>civation </a:t>
            </a:r>
            <a:r>
              <a:rPr lang="hu-HU" dirty="0" err="1" smtClean="0"/>
              <a:t>functions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we get a</a:t>
            </a:r>
          </a:p>
          <a:p>
            <a:r>
              <a:rPr lang="hu-HU" dirty="0" smtClean="0"/>
              <a:t>value (output)</a:t>
            </a:r>
          </a:p>
          <a:p>
            <a:endParaRPr lang="hu-HU" dirty="0"/>
          </a:p>
          <a:p>
            <a:r>
              <a:rPr lang="hu-HU" dirty="0" smtClean="0"/>
              <a:t>Output not always the ideal output</a:t>
            </a:r>
          </a:p>
          <a:p>
            <a:r>
              <a:rPr lang="hu-HU" dirty="0"/>
              <a:t>f</a:t>
            </a:r>
            <a:r>
              <a:rPr lang="hu-HU" dirty="0" smtClean="0"/>
              <a:t>rom the logical table !!!</a:t>
            </a:r>
          </a:p>
          <a:p>
            <a:r>
              <a:rPr lang="hu-HU" dirty="0" smtClean="0"/>
              <a:t>// thats why we have errors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34673" y="5561494"/>
            <a:ext cx="8927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3.) Calculate the changes of the edge weights and update the weights. This is</a:t>
            </a:r>
          </a:p>
          <a:p>
            <a:r>
              <a:rPr lang="hu-HU" dirty="0" smtClean="0"/>
              <a:t>	the backpropagation process !!!</a:t>
            </a:r>
          </a:p>
          <a:p>
            <a:r>
              <a:rPr lang="hu-HU" dirty="0" smtClean="0"/>
              <a:t>4.) The algorithm terminates when the network </a:t>
            </a:r>
            <a:r>
              <a:rPr lang="hu-HU" dirty="0" err="1" smtClean="0"/>
              <a:t>error</a:t>
            </a:r>
            <a:r>
              <a:rPr lang="hu-HU" dirty="0" smtClean="0"/>
              <a:t> is small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99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Model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4" idx="6"/>
            <a:endCxn id="6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7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8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9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959476" y="1545466"/>
            <a:ext cx="2060620" cy="457414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/>
          <p:cNvSpPr txBox="1"/>
          <p:nvPr/>
        </p:nvSpPr>
        <p:spPr>
          <a:xfrm>
            <a:off x="1309952" y="6234242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  <a:r>
              <a:rPr lang="hu-HU" b="1" dirty="0" smtClean="0"/>
              <a:t>nput</a:t>
            </a:r>
            <a:r>
              <a:rPr lang="hu-HU" dirty="0" smtClean="0"/>
              <a:t> </a:t>
            </a:r>
            <a:r>
              <a:rPr lang="hu-HU" b="1" dirty="0" smtClean="0"/>
              <a:t>layer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96565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724" y="32197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XOR</a:t>
            </a:r>
            <a:r>
              <a:rPr lang="hu-HU" dirty="0" smtClean="0"/>
              <a:t> problem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80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724" y="32197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XOR</a:t>
            </a:r>
            <a:r>
              <a:rPr lang="hu-HU" dirty="0" smtClean="0"/>
              <a:t> problem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6514564" y="367050"/>
            <a:ext cx="365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Initialize the weights at random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9866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724" y="32197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XOR</a:t>
            </a:r>
            <a:r>
              <a:rPr lang="hu-HU" dirty="0" smtClean="0"/>
              <a:t> problem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518308" y="18768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3518308" y="27484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462952" y="34798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-0.22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290146" y="408461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0.35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266314" y="4605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-0.78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539896" y="52623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0.43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7044300" y="174508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0.78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860628" y="34444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466496" y="54470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52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724" y="32197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XOR</a:t>
            </a:r>
            <a:r>
              <a:rPr lang="hu-HU" dirty="0" smtClean="0"/>
              <a:t> problem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6514564" y="367050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run our network on the </a:t>
            </a:r>
          </a:p>
          <a:p>
            <a:r>
              <a:rPr lang="hu-HU" dirty="0" smtClean="0"/>
              <a:t>training data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518308" y="18768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3518308" y="27484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462952" y="34798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-0.22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290146" y="408461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0.35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266314" y="4605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-0.78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539896" y="52623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0.43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7044300" y="174508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0.78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860628" y="34444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466496" y="54470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-0.4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9188056" y="172705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04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724" y="32197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XOR</a:t>
            </a:r>
            <a:r>
              <a:rPr lang="hu-HU" dirty="0" smtClean="0"/>
              <a:t> problem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6514564" y="367050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run our network on the </a:t>
            </a:r>
          </a:p>
          <a:p>
            <a:r>
              <a:rPr lang="hu-HU" dirty="0" smtClean="0"/>
              <a:t>training data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518308" y="18768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3518308" y="27484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462952" y="34798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-0.22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290146" y="408461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0.35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266314" y="4605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-0.78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539896" y="52623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0.43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7044300" y="174508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0.78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860628" y="34444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466496" y="54470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-0.4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9188056" y="172705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8753342" y="4911145"/>
            <a:ext cx="3126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output is 0.</a:t>
            </a:r>
          </a:p>
          <a:p>
            <a:r>
              <a:rPr lang="hu-HU" dirty="0"/>
              <a:t>t</a:t>
            </a:r>
            <a:r>
              <a:rPr lang="hu-HU" dirty="0" smtClean="0"/>
              <a:t>he ideal value according</a:t>
            </a:r>
          </a:p>
          <a:p>
            <a:r>
              <a:rPr lang="hu-HU" dirty="0"/>
              <a:t>t</a:t>
            </a:r>
            <a:r>
              <a:rPr lang="hu-HU" dirty="0" smtClean="0"/>
              <a:t>he table is 0 too</a:t>
            </a:r>
          </a:p>
          <a:p>
            <a:r>
              <a:rPr lang="hu-HU" dirty="0" smtClean="0"/>
              <a:t>Error: 0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1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724" y="32197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XOR</a:t>
            </a:r>
            <a:r>
              <a:rPr lang="hu-HU" dirty="0" smtClean="0"/>
              <a:t> problem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6514564" y="367050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run our network on the </a:t>
            </a:r>
          </a:p>
          <a:p>
            <a:r>
              <a:rPr lang="hu-HU" dirty="0" smtClean="0"/>
              <a:t>training data again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518308" y="18768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3518308" y="27484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462952" y="34798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-0.22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290146" y="408461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0.35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266314" y="4605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-0.78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539896" y="52623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0.43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7044300" y="174508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0.78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860628" y="34444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466496" y="54470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-0.4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9188056" y="172705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683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724" y="32197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XOR</a:t>
            </a:r>
            <a:r>
              <a:rPr lang="hu-HU" dirty="0" smtClean="0"/>
              <a:t> problem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6514564" y="367050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run our network on the </a:t>
            </a:r>
          </a:p>
          <a:p>
            <a:r>
              <a:rPr lang="hu-HU" dirty="0" smtClean="0"/>
              <a:t>training data again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518308" y="18768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3518308" y="27484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462952" y="34798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-0.22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290146" y="408461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0.35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266314" y="4605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-0.78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539896" y="52623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0.43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7044300" y="174508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0.78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860628" y="34444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466496" y="54470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-0.4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9188056" y="172705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7241435" y="5816388"/>
            <a:ext cx="3105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0*0.1 + 1*0.35 = 0.35</a:t>
            </a:r>
          </a:p>
          <a:p>
            <a:r>
              <a:rPr lang="hu-HU" dirty="0" smtClean="0"/>
              <a:t>stepFunction( 0.35 ) = 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25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>
                <a:solidFill>
                  <a:schemeClr val="bg1"/>
                </a:solidFill>
              </a:rPr>
              <a:t>0</a:t>
            </a:r>
            <a:endParaRPr lang="hu-HU" sz="16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724" y="32197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XOR</a:t>
            </a:r>
            <a:r>
              <a:rPr lang="hu-HU" dirty="0" smtClean="0"/>
              <a:t> problem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6514564" y="367050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run our network on the </a:t>
            </a:r>
          </a:p>
          <a:p>
            <a:r>
              <a:rPr lang="hu-HU" dirty="0" smtClean="0"/>
              <a:t>training data again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518308" y="18768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3518308" y="27484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462952" y="34798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-0.22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290146" y="408461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0.35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266314" y="4605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-0.78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539896" y="52623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0.43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7044300" y="174508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0.78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860628" y="34444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466496" y="54470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-0.4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9188056" y="172705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7241435" y="5816388"/>
            <a:ext cx="3429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0*0.4 + 1*(-0.78) = -0.78</a:t>
            </a:r>
          </a:p>
          <a:p>
            <a:r>
              <a:rPr lang="hu-HU" dirty="0"/>
              <a:t>stepFunction( </a:t>
            </a:r>
            <a:r>
              <a:rPr lang="hu-HU" dirty="0" smtClean="0"/>
              <a:t>-0.78 </a:t>
            </a:r>
            <a:r>
              <a:rPr lang="hu-HU" dirty="0"/>
              <a:t>) = </a:t>
            </a:r>
            <a:r>
              <a:rPr lang="hu-HU" dirty="0" smtClean="0"/>
              <a:t>0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442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>
                <a:solidFill>
                  <a:schemeClr val="bg1"/>
                </a:solidFill>
              </a:rPr>
              <a:t>0</a:t>
            </a:r>
            <a:endParaRPr lang="hu-HU" sz="16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724" y="32197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XOR</a:t>
            </a:r>
            <a:r>
              <a:rPr lang="hu-HU" dirty="0" smtClean="0"/>
              <a:t> problem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6514564" y="367050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run our network on the </a:t>
            </a:r>
          </a:p>
          <a:p>
            <a:r>
              <a:rPr lang="hu-HU" dirty="0" smtClean="0"/>
              <a:t>training data again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518308" y="18768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3518308" y="27484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462952" y="34798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-0.22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290146" y="408461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0.35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266314" y="4605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-0.78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539896" y="52623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0.43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7044300" y="174508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0.78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860628" y="34444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466496" y="54470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-0.4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9188056" y="172705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7241435" y="5816388"/>
            <a:ext cx="3650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0*(-0.22) + 1*(0.43) = 0.43</a:t>
            </a:r>
          </a:p>
          <a:p>
            <a:r>
              <a:rPr lang="hu-HU" dirty="0"/>
              <a:t>stepFunction( </a:t>
            </a:r>
            <a:r>
              <a:rPr lang="hu-HU" dirty="0" smtClean="0"/>
              <a:t>0.43 </a:t>
            </a:r>
            <a:r>
              <a:rPr lang="hu-HU" dirty="0"/>
              <a:t>) = 1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372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>
                <a:solidFill>
                  <a:schemeClr val="bg1"/>
                </a:solidFill>
              </a:rPr>
              <a:t>0</a:t>
            </a:r>
            <a:endParaRPr lang="hu-HU" sz="16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724" y="32197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XOR</a:t>
            </a:r>
            <a:r>
              <a:rPr lang="hu-HU" dirty="0" smtClean="0"/>
              <a:t> problem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6514564" y="367050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run our network on the </a:t>
            </a:r>
          </a:p>
          <a:p>
            <a:r>
              <a:rPr lang="hu-HU" dirty="0" smtClean="0"/>
              <a:t>training data again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518308" y="18768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3518308" y="27484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462952" y="34798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-0.22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290146" y="408461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0.35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266314" y="4605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-0.78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539896" y="52623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0.43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7044300" y="174508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0.78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860628" y="34444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466496" y="54470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-0.4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9188056" y="172705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7241435" y="5816388"/>
            <a:ext cx="4179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1*0.78 +0*0.5 + 1*(-0.4) = -0.38</a:t>
            </a:r>
          </a:p>
          <a:p>
            <a:r>
              <a:rPr lang="hu-HU" dirty="0"/>
              <a:t>stepFunction( </a:t>
            </a:r>
            <a:r>
              <a:rPr lang="hu-HU" dirty="0" smtClean="0"/>
              <a:t>-0.38 </a:t>
            </a:r>
            <a:r>
              <a:rPr lang="hu-HU" dirty="0"/>
              <a:t>) = </a:t>
            </a:r>
            <a:r>
              <a:rPr lang="hu-HU" dirty="0" smtClean="0"/>
              <a:t>0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969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Model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4" idx="6"/>
            <a:endCxn id="6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7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8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9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758778" y="985329"/>
            <a:ext cx="2642261" cy="576525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/>
          <p:cNvSpPr txBox="1"/>
          <p:nvPr/>
        </p:nvSpPr>
        <p:spPr>
          <a:xfrm>
            <a:off x="5348472" y="282049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</a:t>
            </a:r>
            <a:r>
              <a:rPr lang="hu-HU" b="1" dirty="0" smtClean="0"/>
              <a:t>idden layer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6224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0.35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</a:rPr>
              <a:t>-</a:t>
            </a:r>
            <a:r>
              <a:rPr lang="hu-HU" sz="1600" dirty="0" smtClean="0">
                <a:solidFill>
                  <a:schemeClr val="bg1"/>
                </a:solidFill>
              </a:rPr>
              <a:t>0.78</a:t>
            </a:r>
            <a:endParaRPr lang="hu-HU" sz="16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0.43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724" y="32197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XOR</a:t>
            </a:r>
            <a:r>
              <a:rPr lang="hu-HU" dirty="0" smtClean="0"/>
              <a:t> problem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6514564" y="367050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run our network on the </a:t>
            </a:r>
          </a:p>
          <a:p>
            <a:r>
              <a:rPr lang="hu-HU" dirty="0" smtClean="0"/>
              <a:t>training data again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518308" y="18768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3518308" y="27484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462952" y="34798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-0.22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290146" y="408461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0.35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266314" y="4605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-0.78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539896" y="52623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0.43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7044300" y="174508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0.78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860628" y="34444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466496" y="54470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-0.4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294" y="1452512"/>
                <a:ext cx="1314784" cy="8487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9188056" y="172705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7851629" y="5350603"/>
            <a:ext cx="3751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Ideal: 1 ( from the table )</a:t>
            </a:r>
          </a:p>
          <a:p>
            <a:r>
              <a:rPr lang="hu-HU" dirty="0" smtClean="0"/>
              <a:t>Calculated: 0</a:t>
            </a:r>
          </a:p>
          <a:p>
            <a:r>
              <a:rPr lang="hu-HU" dirty="0" smtClean="0"/>
              <a:t>Error: not zero !!!</a:t>
            </a:r>
          </a:p>
          <a:p>
            <a:r>
              <a:rPr lang="hu-HU" dirty="0" smtClean="0"/>
              <a:t>We have to update the weights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676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6685"/>
          </a:xfrm>
        </p:spPr>
        <p:txBody>
          <a:bodyPr/>
          <a:lstStyle/>
          <a:p>
            <a:r>
              <a:rPr lang="hu-HU" b="1" u="sng" dirty="0" smtClean="0"/>
              <a:t>Bias unit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622738" y="1339403"/>
            <a:ext cx="9384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Sometimes we want to get not zero output even if the inputs are all zeros. Basically</a:t>
            </a:r>
          </a:p>
          <a:p>
            <a:r>
              <a:rPr lang="hu-HU" dirty="0"/>
              <a:t>w</a:t>
            </a:r>
            <a:r>
              <a:rPr lang="hu-HU" dirty="0" smtClean="0"/>
              <a:t>e can shift the activation function with </a:t>
            </a:r>
            <a:r>
              <a:rPr lang="hu-HU" dirty="0" err="1" smtClean="0"/>
              <a:t>bias</a:t>
            </a:r>
            <a:r>
              <a:rPr lang="hu-HU" dirty="0" smtClean="0"/>
              <a:t> </a:t>
            </a:r>
            <a:r>
              <a:rPr lang="hu-HU" dirty="0" err="1" smtClean="0"/>
              <a:t>units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049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0.35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</a:rPr>
              <a:t>-</a:t>
            </a:r>
            <a:r>
              <a:rPr lang="hu-HU" sz="1600" dirty="0" smtClean="0">
                <a:solidFill>
                  <a:schemeClr val="bg1"/>
                </a:solidFill>
              </a:rPr>
              <a:t>0.78</a:t>
            </a:r>
            <a:endParaRPr lang="hu-HU" sz="16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0.43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>
                <a:solidFill>
                  <a:schemeClr val="bg1"/>
                </a:solidFill>
              </a:rPr>
              <a:t>-0.29</a:t>
            </a:r>
            <a:endParaRPr lang="hu-HU" sz="16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18308" y="18768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3518308" y="27484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462952" y="34798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-0.22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290146" y="408461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0.35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266314" y="4605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-0.78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539896" y="52623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0.43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7044300" y="174508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0.78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860628" y="34444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466496" y="54470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-0.4</a:t>
            </a:r>
            <a:endParaRPr lang="hu-HU" dirty="0"/>
          </a:p>
        </p:txBody>
      </p:sp>
      <p:sp>
        <p:nvSpPr>
          <p:cNvPr id="45" name="Oval 44"/>
          <p:cNvSpPr/>
          <p:nvPr/>
        </p:nvSpPr>
        <p:spPr>
          <a:xfrm>
            <a:off x="2446986" y="880059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46" name="Straight Arrow Connector 45"/>
          <p:cNvCxnSpPr>
            <a:stCxn id="45" idx="5"/>
          </p:cNvCxnSpPr>
          <p:nvPr/>
        </p:nvCxnSpPr>
        <p:spPr>
          <a:xfrm>
            <a:off x="3227475" y="1660548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5"/>
          </p:cNvCxnSpPr>
          <p:nvPr/>
        </p:nvCxnSpPr>
        <p:spPr>
          <a:xfrm>
            <a:off x="3227475" y="1660548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5"/>
          </p:cNvCxnSpPr>
          <p:nvPr/>
        </p:nvCxnSpPr>
        <p:spPr>
          <a:xfrm>
            <a:off x="3227475" y="1660548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122847" y="880059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50" name="Straight Arrow Connector 49"/>
          <p:cNvCxnSpPr>
            <a:stCxn id="49" idx="5"/>
          </p:cNvCxnSpPr>
          <p:nvPr/>
        </p:nvCxnSpPr>
        <p:spPr>
          <a:xfrm>
            <a:off x="7903336" y="1660548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37311" y="181797"/>
            <a:ext cx="769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Bias inputs are always </a:t>
            </a:r>
            <a:r>
              <a:rPr lang="hu-HU" b="1" dirty="0" smtClean="0"/>
              <a:t>1</a:t>
            </a:r>
            <a:r>
              <a:rPr lang="hu-HU" dirty="0" smtClean="0"/>
              <a:t> but the edge weights have random </a:t>
            </a:r>
          </a:p>
          <a:p>
            <a:r>
              <a:rPr lang="hu-HU" dirty="0"/>
              <a:t>v</a:t>
            </a:r>
            <a:r>
              <a:rPr lang="hu-HU" dirty="0" smtClean="0"/>
              <a:t>alues at the beginning and we have to update them accordingly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885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8044" y="1275009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Run our neural net on</a:t>
            </a:r>
          </a:p>
          <a:p>
            <a:r>
              <a:rPr lang="hu-HU" dirty="0"/>
              <a:t>t</a:t>
            </a:r>
            <a:r>
              <a:rPr lang="hu-HU" dirty="0" smtClean="0"/>
              <a:t>he training data 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12913" y="1571223"/>
            <a:ext cx="2073498" cy="3606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67471" y="2163651"/>
            <a:ext cx="4246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get the calculated output</a:t>
            </a:r>
          </a:p>
          <a:p>
            <a:r>
              <a:rPr lang="hu-HU" dirty="0" smtClean="0"/>
              <a:t>This is the forward process</a:t>
            </a:r>
          </a:p>
          <a:p>
            <a:r>
              <a:rPr lang="hu-HU" dirty="0" smtClean="0"/>
              <a:t>( we have the ideal output because</a:t>
            </a:r>
          </a:p>
          <a:p>
            <a:r>
              <a:rPr lang="hu-HU" dirty="0"/>
              <a:t>i</a:t>
            </a:r>
            <a:r>
              <a:rPr lang="hu-HU" dirty="0" smtClean="0"/>
              <a:t>t is a supervised learning method )</a:t>
            </a:r>
            <a:endParaRPr lang="hu-HU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834907" y="3618963"/>
            <a:ext cx="270456" cy="109470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90952" y="5357611"/>
            <a:ext cx="3776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error term:</a:t>
            </a:r>
          </a:p>
          <a:p>
            <a:r>
              <a:rPr lang="hu-HU" dirty="0" smtClean="0"/>
              <a:t>calculatedOutput - idealOutput</a:t>
            </a:r>
            <a:endParaRPr lang="hu-HU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112913" y="5499279"/>
            <a:ext cx="1036750" cy="15454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8104" y="5037614"/>
            <a:ext cx="4480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Update the edge weights accordingly</a:t>
            </a:r>
          </a:p>
          <a:p>
            <a:r>
              <a:rPr lang="hu-HU" dirty="0" smtClean="0"/>
              <a:t>// calculate gradients, use </a:t>
            </a:r>
          </a:p>
          <a:p>
            <a:r>
              <a:rPr lang="hu-HU" dirty="0"/>
              <a:t>l</a:t>
            </a:r>
            <a:r>
              <a:rPr lang="hu-HU" dirty="0" smtClean="0"/>
              <a:t>earning rate and momentum etc ...</a:t>
            </a:r>
            <a:endParaRPr lang="hu-HU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957589" y="2292439"/>
            <a:ext cx="914400" cy="197046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42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Error calculation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41679" y="2202287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Input</a:t>
            </a:r>
            <a:r>
              <a:rPr lang="hu-HU" sz="2000" b="1" dirty="0" smtClean="0"/>
              <a:t>		</a:t>
            </a:r>
            <a:r>
              <a:rPr lang="hu-HU" sz="2000" b="1" u="sng" dirty="0" smtClean="0"/>
              <a:t>idealOutput / trainingTarget</a:t>
            </a:r>
            <a:r>
              <a:rPr lang="hu-HU" sz="2000" b="1" dirty="0" smtClean="0"/>
              <a:t>		</a:t>
            </a:r>
            <a:r>
              <a:rPr lang="hu-HU" sz="2000" b="1" u="sng" dirty="0" smtClean="0"/>
              <a:t>actualOutput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1831" y="2923504"/>
            <a:ext cx="7568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0  0			     0				        0.3</a:t>
            </a:r>
          </a:p>
          <a:p>
            <a:r>
              <a:rPr lang="hu-HU" sz="2000" dirty="0" smtClean="0"/>
              <a:t>0  1			     1				        0.2</a:t>
            </a:r>
          </a:p>
          <a:p>
            <a:r>
              <a:rPr lang="hu-HU" sz="2000" dirty="0" smtClean="0"/>
              <a:t>1  0			     1				        0.4</a:t>
            </a:r>
          </a:p>
          <a:p>
            <a:r>
              <a:rPr lang="hu-HU" sz="2000" dirty="0" smtClean="0"/>
              <a:t>1  1			     0				        0.5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83246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Error calculation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41679" y="2202287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Input</a:t>
            </a:r>
            <a:r>
              <a:rPr lang="hu-HU" sz="2000" b="1" dirty="0" smtClean="0"/>
              <a:t>		</a:t>
            </a:r>
            <a:r>
              <a:rPr lang="hu-HU" sz="2000" b="1" u="sng" dirty="0" smtClean="0"/>
              <a:t>idealOutput / trainingTarget</a:t>
            </a:r>
            <a:r>
              <a:rPr lang="hu-HU" sz="2000" b="1" dirty="0" smtClean="0"/>
              <a:t>		</a:t>
            </a:r>
            <a:r>
              <a:rPr lang="hu-HU" sz="2000" b="1" u="sng" dirty="0" smtClean="0"/>
              <a:t>actualOutput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1831" y="2923504"/>
            <a:ext cx="7568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0  0			     0				        0.3</a:t>
            </a:r>
          </a:p>
          <a:p>
            <a:r>
              <a:rPr lang="hu-HU" sz="2000" dirty="0" smtClean="0"/>
              <a:t>0  1			     1				        0.2</a:t>
            </a:r>
          </a:p>
          <a:p>
            <a:r>
              <a:rPr lang="hu-HU" sz="2000" dirty="0" smtClean="0"/>
              <a:t>1  0			     1				        0.4</a:t>
            </a:r>
          </a:p>
          <a:p>
            <a:r>
              <a:rPr lang="hu-HU" sz="2000" dirty="0" smtClean="0"/>
              <a:t>1  1			     0				        0.5</a:t>
            </a:r>
            <a:endParaRPr lang="hu-H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352282" y="5302997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ean square error: „MSE”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49273" y="5063380"/>
                <a:ext cx="3119957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𝑖𝑑𝑒𝑎𝑙</m:t>
                              </m:r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𝑎𝑐𝑡𝑢𝑎𝑙</m:t>
                              </m:r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273" y="5063380"/>
                <a:ext cx="3119957" cy="8485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2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Error calculation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41679" y="2202287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Input</a:t>
            </a:r>
            <a:r>
              <a:rPr lang="hu-HU" sz="2000" b="1" dirty="0" smtClean="0"/>
              <a:t>		</a:t>
            </a:r>
            <a:r>
              <a:rPr lang="hu-HU" sz="2000" b="1" u="sng" dirty="0" smtClean="0"/>
              <a:t>idealOutput / trainingTarget</a:t>
            </a:r>
            <a:r>
              <a:rPr lang="hu-HU" sz="2000" b="1" dirty="0" smtClean="0"/>
              <a:t>		</a:t>
            </a:r>
            <a:r>
              <a:rPr lang="hu-HU" sz="2000" b="1" u="sng" dirty="0" smtClean="0"/>
              <a:t>actualOutput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1831" y="2923504"/>
            <a:ext cx="7568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0  0			     0				        0.3</a:t>
            </a:r>
          </a:p>
          <a:p>
            <a:r>
              <a:rPr lang="hu-HU" sz="2000" dirty="0" smtClean="0"/>
              <a:t>0  1			     1				        0.2</a:t>
            </a:r>
          </a:p>
          <a:p>
            <a:r>
              <a:rPr lang="hu-HU" sz="2000" dirty="0" smtClean="0"/>
              <a:t>1  0			     1				        0.4</a:t>
            </a:r>
          </a:p>
          <a:p>
            <a:r>
              <a:rPr lang="hu-HU" sz="2000" dirty="0" smtClean="0"/>
              <a:t>1  1			     0				        0.5</a:t>
            </a:r>
            <a:endParaRPr lang="hu-H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352282" y="5302997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ean square error: „MSE”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04619" y="5188863"/>
                <a:ext cx="5528821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hu-H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hu-H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hu-H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hu-HU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( (0−0.3)</m:t>
                                    </m:r>
                                  </m:e>
                                  <m:sup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+(1−0.2)</m:t>
                                </m:r>
                              </m:e>
                              <m:sup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+(1−0.4)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+(0−0.5)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 smtClean="0"/>
                  <a:t> )</a:t>
                </a:r>
                <a:endParaRPr lang="hu-H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619" y="5188863"/>
                <a:ext cx="5528821" cy="483466"/>
              </a:xfrm>
              <a:prstGeom prst="rect">
                <a:avLst/>
              </a:prstGeom>
              <a:blipFill rotWithShape="0"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69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Error calculation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41679" y="2202287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Input</a:t>
            </a:r>
            <a:r>
              <a:rPr lang="hu-HU" sz="2000" b="1" dirty="0" smtClean="0"/>
              <a:t>		</a:t>
            </a:r>
            <a:r>
              <a:rPr lang="hu-HU" sz="2000" b="1" u="sng" dirty="0" smtClean="0"/>
              <a:t>idealOutput / trainingTarget</a:t>
            </a:r>
            <a:r>
              <a:rPr lang="hu-HU" sz="2000" b="1" dirty="0" smtClean="0"/>
              <a:t>		</a:t>
            </a:r>
            <a:r>
              <a:rPr lang="hu-HU" sz="2000" b="1" u="sng" dirty="0" smtClean="0"/>
              <a:t>actualOutput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1831" y="2923504"/>
            <a:ext cx="7568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0  0			     0				        0.3</a:t>
            </a:r>
          </a:p>
          <a:p>
            <a:r>
              <a:rPr lang="hu-HU" sz="2000" dirty="0" smtClean="0"/>
              <a:t>0  1			     1				        0.2</a:t>
            </a:r>
          </a:p>
          <a:p>
            <a:r>
              <a:rPr lang="hu-HU" sz="2000" dirty="0" smtClean="0"/>
              <a:t>1  0			     1				        0.4</a:t>
            </a:r>
          </a:p>
          <a:p>
            <a:r>
              <a:rPr lang="hu-HU" sz="2000" dirty="0" smtClean="0"/>
              <a:t>1  1			     0				        0.5</a:t>
            </a:r>
            <a:endParaRPr lang="hu-H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352282" y="5302997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Root mean square error: „RMSE”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76551" y="4902695"/>
                <a:ext cx="3297121" cy="11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𝑖𝑑𝑒𝑎𝑙</m:t>
                                  </m:r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𝑎𝑐𝑡𝑢𝑎𝑙</m:t>
                                  </m:r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51" y="4902695"/>
                <a:ext cx="3297121" cy="11699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97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Error calculation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41679" y="2202287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Input</a:t>
            </a:r>
            <a:r>
              <a:rPr lang="hu-HU" sz="2000" b="1" dirty="0" smtClean="0"/>
              <a:t>		</a:t>
            </a:r>
            <a:r>
              <a:rPr lang="hu-HU" sz="2000" b="1" u="sng" dirty="0" smtClean="0"/>
              <a:t>idealOutput / trainingTarget</a:t>
            </a:r>
            <a:r>
              <a:rPr lang="hu-HU" sz="2000" b="1" dirty="0" smtClean="0"/>
              <a:t>		</a:t>
            </a:r>
            <a:r>
              <a:rPr lang="hu-HU" sz="2000" b="1" u="sng" dirty="0" smtClean="0"/>
              <a:t>actualOutput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1831" y="2923504"/>
            <a:ext cx="7568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0  0			     0				        0.3</a:t>
            </a:r>
          </a:p>
          <a:p>
            <a:r>
              <a:rPr lang="hu-HU" sz="2000" dirty="0" smtClean="0"/>
              <a:t>0  1			     1				        0.2</a:t>
            </a:r>
          </a:p>
          <a:p>
            <a:r>
              <a:rPr lang="hu-HU" sz="2000" dirty="0" smtClean="0"/>
              <a:t>1  0			     1				        0.4</a:t>
            </a:r>
          </a:p>
          <a:p>
            <a:r>
              <a:rPr lang="hu-HU" sz="2000" dirty="0" smtClean="0"/>
              <a:t>1  1			     0				        0.5</a:t>
            </a:r>
            <a:endParaRPr lang="hu-H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340580" y="5255123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„RMSE”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40776" y="5089124"/>
                <a:ext cx="5597879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hu-HU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( </m:t>
                            </m:r>
                            <m:sSup>
                              <m:sSupPr>
                                <m:ctrlPr>
                                  <a:rPr lang="hu-H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(0−0.3)</m:t>
                                </m:r>
                              </m:e>
                              <m:sup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+(1−0.2)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(1−0.4)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+(0−0.5)</m:t>
                            </m:r>
                          </m:e>
                          <m:sup>
                            <m:eqArr>
                              <m:eqArr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sup>
                        </m:sSup>
                      </m:e>
                    </m:rad>
                  </m:oMath>
                </a14:m>
                <a:r>
                  <a:rPr lang="hu-HU" dirty="0" smtClean="0"/>
                  <a:t> </a:t>
                </a:r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776" y="5089124"/>
                <a:ext cx="5597879" cy="6560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497061" y="530299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7569029" y="523246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8464258" y="5040846"/>
            <a:ext cx="253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hu-HU" dirty="0" smtClean="0"/>
              <a:t>t is the square root</a:t>
            </a:r>
          </a:p>
          <a:p>
            <a:r>
              <a:rPr lang="hu-HU" dirty="0"/>
              <a:t>o</a:t>
            </a:r>
            <a:r>
              <a:rPr lang="hu-HU" dirty="0" smtClean="0"/>
              <a:t>f mean square error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48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Gradient calculation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485623" y="2240924"/>
            <a:ext cx="78967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The problem with equations: </a:t>
            </a:r>
            <a:r>
              <a:rPr lang="hu-HU" sz="2000" b="1" dirty="0" smtClean="0"/>
              <a:t>f( w1, w2 ... wn ) = MSE  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// if we change the weights the MSE will change too !!!</a:t>
            </a:r>
          </a:p>
          <a:p>
            <a:endParaRPr lang="hu-HU" sz="2000" dirty="0"/>
          </a:p>
          <a:p>
            <a:r>
              <a:rPr lang="hu-HU" sz="2000" dirty="0" smtClean="0"/>
              <a:t>	</a:t>
            </a:r>
            <a:r>
              <a:rPr lang="hu-HU" sz="2000" b="1" dirty="0" smtClean="0"/>
              <a:t>min f( w1, w2 ... </a:t>
            </a:r>
            <a:r>
              <a:rPr lang="hu-HU" sz="2000" b="1" dirty="0" err="1" smtClean="0"/>
              <a:t>wn</a:t>
            </a:r>
            <a:r>
              <a:rPr lang="hu-HU" sz="2000" b="1" dirty="0" smtClean="0"/>
              <a:t> )     </a:t>
            </a:r>
            <a:r>
              <a:rPr lang="hu-HU" sz="2000" b="1" dirty="0" smtClean="0">
                <a:solidFill>
                  <a:srgbClr val="FFFF00"/>
                </a:solidFill>
              </a:rPr>
              <a:t>f() </a:t>
            </a:r>
            <a:r>
              <a:rPr lang="hu-HU" sz="2000" b="1" dirty="0" err="1" smtClean="0">
                <a:solidFill>
                  <a:srgbClr val="FFFF00"/>
                </a:solidFill>
              </a:rPr>
              <a:t>measures</a:t>
            </a:r>
            <a:r>
              <a:rPr lang="hu-HU" sz="2000" b="1" dirty="0" smtClean="0">
                <a:solidFill>
                  <a:srgbClr val="FFFF00"/>
                </a:solidFill>
              </a:rPr>
              <a:t> </a:t>
            </a:r>
            <a:r>
              <a:rPr lang="hu-HU" sz="2000" b="1" dirty="0" err="1" smtClean="0">
                <a:solidFill>
                  <a:srgbClr val="FFFF00"/>
                </a:solidFill>
              </a:rPr>
              <a:t>the</a:t>
            </a:r>
            <a:r>
              <a:rPr lang="hu-HU" sz="2000" b="1" dirty="0" smtClean="0">
                <a:solidFill>
                  <a:srgbClr val="FFFF00"/>
                </a:solidFill>
              </a:rPr>
              <a:t> </a:t>
            </a:r>
            <a:r>
              <a:rPr lang="hu-HU" sz="2000" b="1" dirty="0" err="1" smtClean="0">
                <a:solidFill>
                  <a:srgbClr val="FFFF00"/>
                </a:solidFill>
              </a:rPr>
              <a:t>error</a:t>
            </a:r>
            <a:r>
              <a:rPr lang="hu-HU" sz="2000" b="1" dirty="0" smtClean="0">
                <a:solidFill>
                  <a:srgbClr val="FFFF00"/>
                </a:solidFill>
              </a:rPr>
              <a:t> !!!</a:t>
            </a:r>
            <a:endParaRPr lang="hu-HU" sz="20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1690" y="33796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w</a:t>
            </a:r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57589" y="4031087"/>
            <a:ext cx="80506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Because we have several weights, the problem will be an optimization</a:t>
            </a:r>
          </a:p>
          <a:p>
            <a:r>
              <a:rPr lang="hu-HU" dirty="0"/>
              <a:t>p</a:t>
            </a:r>
            <a:r>
              <a:rPr lang="hu-HU" dirty="0" smtClean="0"/>
              <a:t>roblem in high dimensions</a:t>
            </a:r>
          </a:p>
          <a:p>
            <a:r>
              <a:rPr lang="hu-HU" dirty="0"/>
              <a:t>	</a:t>
            </a:r>
            <a:r>
              <a:rPr lang="hu-HU" dirty="0" smtClean="0"/>
              <a:t>- brute force search for the optimal solution is not working</a:t>
            </a:r>
          </a:p>
          <a:p>
            <a:r>
              <a:rPr lang="hu-HU" dirty="0"/>
              <a:t>	</a:t>
            </a:r>
            <a:r>
              <a:rPr lang="hu-HU" dirty="0" smtClean="0"/>
              <a:t>	because of the enormous search space</a:t>
            </a:r>
          </a:p>
          <a:p>
            <a:r>
              <a:rPr lang="hu-HU" dirty="0"/>
              <a:t>	</a:t>
            </a:r>
            <a:r>
              <a:rPr lang="hu-HU" dirty="0" smtClean="0"/>
              <a:t>- simulated annealing and genetic algorithms give us an </a:t>
            </a:r>
          </a:p>
          <a:p>
            <a:r>
              <a:rPr lang="hu-HU" dirty="0"/>
              <a:t>	</a:t>
            </a:r>
            <a:r>
              <a:rPr lang="hu-HU" dirty="0" smtClean="0"/>
              <a:t>	approximation ... </a:t>
            </a:r>
            <a:r>
              <a:rPr lang="hu-HU" dirty="0"/>
              <a:t>w</a:t>
            </a:r>
            <a:r>
              <a:rPr lang="hu-HU" dirty="0" smtClean="0"/>
              <a:t>hich is good most of the time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549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Model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4" idx="6"/>
            <a:endCxn id="6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7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8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9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964001" y="1510790"/>
            <a:ext cx="1935514" cy="472666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/>
          <p:cNvSpPr txBox="1"/>
          <p:nvPr/>
        </p:nvSpPr>
        <p:spPr>
          <a:xfrm>
            <a:off x="9135706" y="6325323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</a:t>
            </a:r>
            <a:r>
              <a:rPr lang="hu-HU" b="1" dirty="0" smtClean="0"/>
              <a:t>utput layer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5819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Gradient calculation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485623" y="2240924"/>
            <a:ext cx="7497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We have to calculate the gradient to know how much we 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should adjust the edge weights</a:t>
            </a:r>
            <a:endParaRPr lang="hu-HU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37126" y="3193509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8033" y="5537916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056066" y="3644465"/>
            <a:ext cx="5525037" cy="146844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extBox 14"/>
          <p:cNvSpPr txBox="1"/>
          <p:nvPr/>
        </p:nvSpPr>
        <p:spPr>
          <a:xfrm>
            <a:off x="7590326" y="53532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168513" y="2824177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(w) = MSE</a:t>
            </a:r>
            <a:endParaRPr lang="hu-HU" dirty="0"/>
          </a:p>
        </p:txBody>
      </p:sp>
      <p:sp>
        <p:nvSpPr>
          <p:cNvPr id="17" name="Oval 16"/>
          <p:cNvSpPr/>
          <p:nvPr/>
        </p:nvSpPr>
        <p:spPr>
          <a:xfrm>
            <a:off x="2202288" y="4060251"/>
            <a:ext cx="218941" cy="21894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191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Gradient calculation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485623" y="2240924"/>
            <a:ext cx="7497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We have to calculate the gradient to know how much we 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should adjust the edge weights</a:t>
            </a:r>
            <a:endParaRPr lang="hu-HU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37126" y="3193509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8033" y="5537916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056066" y="3644465"/>
            <a:ext cx="5525037" cy="146844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extBox 14"/>
          <p:cNvSpPr txBox="1"/>
          <p:nvPr/>
        </p:nvSpPr>
        <p:spPr>
          <a:xfrm>
            <a:off x="7590326" y="53532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515153" y="274264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MSE</a:t>
            </a:r>
            <a:endParaRPr lang="hu-HU" dirty="0"/>
          </a:p>
        </p:txBody>
      </p:sp>
      <p:sp>
        <p:nvSpPr>
          <p:cNvPr id="17" name="Oval 16"/>
          <p:cNvSpPr/>
          <p:nvPr/>
        </p:nvSpPr>
        <p:spPr>
          <a:xfrm>
            <a:off x="2202288" y="4060251"/>
            <a:ext cx="218941" cy="21894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Arrow Connector 4"/>
          <p:cNvCxnSpPr>
            <a:stCxn id="17" idx="5"/>
          </p:cNvCxnSpPr>
          <p:nvPr/>
        </p:nvCxnSpPr>
        <p:spPr>
          <a:xfrm>
            <a:off x="2389166" y="4247129"/>
            <a:ext cx="366913" cy="77563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02288" y="5048519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irection of</a:t>
            </a:r>
          </a:p>
          <a:p>
            <a:r>
              <a:rPr lang="hu-HU" dirty="0"/>
              <a:t>t</a:t>
            </a:r>
            <a:r>
              <a:rPr lang="hu-HU" dirty="0" smtClean="0"/>
              <a:t>he gradient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13234" y="3516090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234" y="3516090"/>
                <a:ext cx="697306" cy="526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188437" y="3336486"/>
            <a:ext cx="2715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have to calculate</a:t>
            </a:r>
          </a:p>
          <a:p>
            <a:r>
              <a:rPr lang="hu-HU" dirty="0"/>
              <a:t>t</a:t>
            </a:r>
            <a:r>
              <a:rPr lang="hu-HU" dirty="0" smtClean="0"/>
              <a:t>he slope of the curve</a:t>
            </a:r>
          </a:p>
          <a:p>
            <a:r>
              <a:rPr lang="hu-HU" dirty="0"/>
              <a:t>w</a:t>
            </a:r>
            <a:r>
              <a:rPr lang="hu-HU" dirty="0" smtClean="0"/>
              <a:t>ith partial derivatives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814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Gradient calculation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341756" y="1694985"/>
            <a:ext cx="778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every node we have to calculate the so called delta parameter</a:t>
            </a:r>
          </a:p>
          <a:p>
            <a:r>
              <a:rPr lang="hu-HU" dirty="0"/>
              <a:t> </a:t>
            </a:r>
            <a:r>
              <a:rPr lang="hu-HU" dirty="0" smtClean="0"/>
              <a:t>// it is essential for getting the gradient </a:t>
            </a:r>
          </a:p>
          <a:p>
            <a:endParaRPr lang="hu-HU" dirty="0"/>
          </a:p>
          <a:p>
            <a:r>
              <a:rPr lang="hu-HU" dirty="0" smtClean="0"/>
              <a:t>We need the deriative of the activation function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61595" y="422013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y  = </a:t>
            </a:r>
            <a:endParaRPr lang="hu-HU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123816" y="4415954"/>
            <a:ext cx="182175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02453" y="39801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48971" y="459798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+   e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255763" y="441332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- x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18356" y="5241522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„sigmoid function”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5679107" y="3766989"/>
            <a:ext cx="50593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</a:t>
            </a:r>
            <a:r>
              <a:rPr lang="hu-HU" b="1" dirty="0" smtClean="0">
                <a:solidFill>
                  <a:srgbClr val="FFFF00"/>
                </a:solidFill>
              </a:rPr>
              <a:t>ublic double void sigmoid(double x){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return 1 / (1 +Math.exp(-x));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p</a:t>
            </a:r>
            <a:r>
              <a:rPr lang="hu-HU" b="1" dirty="0" smtClean="0">
                <a:solidFill>
                  <a:srgbClr val="FFFF00"/>
                </a:solidFill>
              </a:rPr>
              <a:t>ublic double dSigmoid(double x){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return ( sigmoid(x)*(1-sigmoid(x)) );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1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Gradient calculation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341756" y="1694985"/>
            <a:ext cx="7545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delta for the output layer: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sz="2400" b="1" dirty="0" smtClean="0">
                <a:solidFill>
                  <a:srgbClr val="FFFF00"/>
                </a:solidFill>
              </a:rPr>
              <a:t>deltaOutput =    -    E      *      dSigmoid(sum)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17371" y="2618314"/>
            <a:ext cx="699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  <a:r>
              <a:rPr lang="hu-HU" dirty="0" smtClean="0"/>
              <a:t>rror</a:t>
            </a:r>
          </a:p>
          <a:p>
            <a:r>
              <a:rPr lang="hu-HU" dirty="0" smtClean="0"/>
              <a:t>term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7585178" y="2673410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erivative of the</a:t>
            </a:r>
          </a:p>
          <a:p>
            <a:r>
              <a:rPr lang="hu-HU" dirty="0"/>
              <a:t>a</a:t>
            </a:r>
            <a:r>
              <a:rPr lang="hu-HU" dirty="0" smtClean="0"/>
              <a:t>ctivation function</a:t>
            </a:r>
            <a:endParaRPr lang="hu-HU" dirty="0"/>
          </a:p>
        </p:txBody>
      </p:sp>
      <p:sp>
        <p:nvSpPr>
          <p:cNvPr id="6" name="TextBox 4"/>
          <p:cNvSpPr txBox="1"/>
          <p:nvPr/>
        </p:nvSpPr>
        <p:spPr>
          <a:xfrm>
            <a:off x="3654617" y="3629749"/>
            <a:ext cx="5541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// </a:t>
            </a:r>
            <a:r>
              <a:rPr lang="hu-HU" dirty="0" err="1" smtClean="0"/>
              <a:t>sometimes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term</a:t>
            </a:r>
            <a:r>
              <a:rPr lang="hu-HU" dirty="0" smtClean="0"/>
              <a:t> is </a:t>
            </a:r>
            <a:r>
              <a:rPr lang="hu-HU" dirty="0" err="1" smtClean="0"/>
              <a:t>defined</a:t>
            </a:r>
            <a:r>
              <a:rPr lang="hu-HU" dirty="0" smtClean="0"/>
              <a:t> </a:t>
            </a:r>
            <a:r>
              <a:rPr lang="hu-HU" dirty="0" err="1" smtClean="0"/>
              <a:t>differently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E = </a:t>
            </a:r>
            <a:r>
              <a:rPr lang="hu-HU" dirty="0" err="1" smtClean="0"/>
              <a:t>actual</a:t>
            </a:r>
            <a:r>
              <a:rPr lang="hu-HU" dirty="0" smtClean="0"/>
              <a:t> – </a:t>
            </a:r>
            <a:r>
              <a:rPr lang="hu-HU" dirty="0" err="1" smtClean="0"/>
              <a:t>ideal</a:t>
            </a:r>
            <a:r>
              <a:rPr lang="hu-HU" dirty="0" smtClean="0"/>
              <a:t>  </a:t>
            </a:r>
            <a:r>
              <a:rPr lang="hu-HU" b="1" dirty="0" smtClean="0"/>
              <a:t>OR</a:t>
            </a:r>
            <a:r>
              <a:rPr lang="hu-HU" dirty="0" smtClean="0"/>
              <a:t> E = </a:t>
            </a:r>
            <a:r>
              <a:rPr lang="hu-HU" dirty="0" err="1" smtClean="0"/>
              <a:t>ideal</a:t>
            </a:r>
            <a:r>
              <a:rPr lang="hu-HU" dirty="0" smtClean="0"/>
              <a:t> - </a:t>
            </a:r>
            <a:r>
              <a:rPr lang="hu-HU" dirty="0" err="1" smtClean="0"/>
              <a:t>actual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73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Gradient calculation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341756" y="1694985"/>
            <a:ext cx="7545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delta for the output layer: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sz="2400" b="1" dirty="0" smtClean="0">
                <a:solidFill>
                  <a:srgbClr val="FFFF00"/>
                </a:solidFill>
              </a:rPr>
              <a:t>deltaOutput =    -    E      *      dSigmoid(sum)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17371" y="2618314"/>
            <a:ext cx="699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  <a:r>
              <a:rPr lang="hu-HU" dirty="0" smtClean="0"/>
              <a:t>rror</a:t>
            </a:r>
          </a:p>
          <a:p>
            <a:r>
              <a:rPr lang="hu-HU" dirty="0" smtClean="0"/>
              <a:t>term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7585178" y="2673410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erivative of the</a:t>
            </a:r>
          </a:p>
          <a:p>
            <a:r>
              <a:rPr lang="hu-HU" dirty="0"/>
              <a:t>a</a:t>
            </a:r>
            <a:r>
              <a:rPr lang="hu-HU" dirty="0" smtClean="0"/>
              <a:t>ctivation function</a:t>
            </a:r>
            <a:endParaRPr lang="hu-HU" dirty="0"/>
          </a:p>
        </p:txBody>
      </p:sp>
      <p:sp>
        <p:nvSpPr>
          <p:cNvPr id="6" name="Oval 5"/>
          <p:cNvSpPr/>
          <p:nvPr/>
        </p:nvSpPr>
        <p:spPr>
          <a:xfrm>
            <a:off x="1396154" y="2996575"/>
            <a:ext cx="544158" cy="54415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1396154" y="5223182"/>
            <a:ext cx="544158" cy="54415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503831" y="4079855"/>
            <a:ext cx="544158" cy="54415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6" idx="6"/>
            <a:endCxn id="9" idx="2"/>
          </p:cNvCxnSpPr>
          <p:nvPr/>
        </p:nvCxnSpPr>
        <p:spPr>
          <a:xfrm>
            <a:off x="1940312" y="3268654"/>
            <a:ext cx="1563519" cy="108328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9" idx="2"/>
          </p:cNvCxnSpPr>
          <p:nvPr/>
        </p:nvCxnSpPr>
        <p:spPr>
          <a:xfrm flipV="1">
            <a:off x="1940312" y="4351934"/>
            <a:ext cx="1563519" cy="11433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8249" y="3569563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um=-0.51</a:t>
            </a:r>
          </a:p>
          <a:p>
            <a:r>
              <a:rPr lang="hu-HU" dirty="0"/>
              <a:t>o</a:t>
            </a:r>
            <a:r>
              <a:rPr lang="hu-HU" dirty="0" smtClean="0"/>
              <a:t>utput=0.33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1016044" y="5767340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sum=0.217</a:t>
            </a:r>
          </a:p>
          <a:p>
            <a:r>
              <a:rPr lang="hu-HU" dirty="0" smtClean="0"/>
              <a:t>output=0.76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2405203" y="320023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1=-0.22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2619950" y="495934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w2=0.15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643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Gradient calculation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341756" y="1694985"/>
            <a:ext cx="7545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delta for the output layer: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sz="2400" b="1" dirty="0" smtClean="0">
                <a:solidFill>
                  <a:srgbClr val="FFFF00"/>
                </a:solidFill>
              </a:rPr>
              <a:t>deltaOutput =    -    E      *      dSigmoid(sum)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17371" y="2618314"/>
            <a:ext cx="699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  <a:r>
              <a:rPr lang="hu-HU" dirty="0" smtClean="0"/>
              <a:t>rror</a:t>
            </a:r>
          </a:p>
          <a:p>
            <a:r>
              <a:rPr lang="hu-HU" dirty="0" smtClean="0"/>
              <a:t>term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7585178" y="2673410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erivative of the</a:t>
            </a:r>
          </a:p>
          <a:p>
            <a:r>
              <a:rPr lang="hu-HU" dirty="0"/>
              <a:t>a</a:t>
            </a:r>
            <a:r>
              <a:rPr lang="hu-HU" dirty="0" smtClean="0"/>
              <a:t>ctivation function</a:t>
            </a:r>
            <a:endParaRPr lang="hu-HU" dirty="0"/>
          </a:p>
        </p:txBody>
      </p:sp>
      <p:sp>
        <p:nvSpPr>
          <p:cNvPr id="6" name="Oval 5"/>
          <p:cNvSpPr/>
          <p:nvPr/>
        </p:nvSpPr>
        <p:spPr>
          <a:xfrm>
            <a:off x="1396154" y="2996575"/>
            <a:ext cx="544158" cy="54415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1396154" y="5223182"/>
            <a:ext cx="544158" cy="54415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503831" y="4079855"/>
            <a:ext cx="544158" cy="54415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6" idx="6"/>
            <a:endCxn id="9" idx="2"/>
          </p:cNvCxnSpPr>
          <p:nvPr/>
        </p:nvCxnSpPr>
        <p:spPr>
          <a:xfrm>
            <a:off x="1940312" y="3268654"/>
            <a:ext cx="1563519" cy="108328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9" idx="2"/>
          </p:cNvCxnSpPr>
          <p:nvPr/>
        </p:nvCxnSpPr>
        <p:spPr>
          <a:xfrm flipV="1">
            <a:off x="1940312" y="4351934"/>
            <a:ext cx="1563519" cy="11433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8249" y="3569563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um=-0.51</a:t>
            </a:r>
          </a:p>
          <a:p>
            <a:r>
              <a:rPr lang="hu-HU" dirty="0"/>
              <a:t>o</a:t>
            </a:r>
            <a:r>
              <a:rPr lang="hu-HU" dirty="0" smtClean="0"/>
              <a:t>utput=0.33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1016044" y="5767340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sum=0.217</a:t>
            </a:r>
          </a:p>
          <a:p>
            <a:r>
              <a:rPr lang="hu-HU" dirty="0" smtClean="0"/>
              <a:t>output=0.76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2405203" y="320023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1=-0.22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2619950" y="495934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w2=0.15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4192859" y="3992262"/>
            <a:ext cx="4309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sum = 0.33*(-0.22)+0.76*0.15 = 0.0414</a:t>
            </a:r>
          </a:p>
          <a:p>
            <a:r>
              <a:rPr lang="hu-HU" dirty="0" smtClean="0"/>
              <a:t>output=sigmoid(sum)</a:t>
            </a:r>
          </a:p>
          <a:p>
            <a:r>
              <a:rPr lang="hu-HU" dirty="0"/>
              <a:t>i</a:t>
            </a:r>
            <a:r>
              <a:rPr lang="hu-HU" dirty="0" smtClean="0"/>
              <a:t>deal: should be 1 ( training data !!!! 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8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Gradient calculation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341756" y="1694985"/>
            <a:ext cx="7545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delta for the output layer: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sz="2400" b="1" dirty="0" smtClean="0">
                <a:solidFill>
                  <a:srgbClr val="FFFF00"/>
                </a:solidFill>
              </a:rPr>
              <a:t>deltaOutput =    -    E      *      dSigmoid(sum)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17371" y="2618314"/>
            <a:ext cx="699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  <a:r>
              <a:rPr lang="hu-HU" dirty="0" smtClean="0"/>
              <a:t>rror</a:t>
            </a:r>
          </a:p>
          <a:p>
            <a:r>
              <a:rPr lang="hu-HU" dirty="0" smtClean="0"/>
              <a:t>term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7585178" y="2673410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erivative of the</a:t>
            </a:r>
          </a:p>
          <a:p>
            <a:r>
              <a:rPr lang="hu-HU" dirty="0"/>
              <a:t>a</a:t>
            </a:r>
            <a:r>
              <a:rPr lang="hu-HU" dirty="0" smtClean="0"/>
              <a:t>ctivation function</a:t>
            </a:r>
            <a:endParaRPr lang="hu-HU" dirty="0"/>
          </a:p>
        </p:txBody>
      </p:sp>
      <p:sp>
        <p:nvSpPr>
          <p:cNvPr id="6" name="Oval 5"/>
          <p:cNvSpPr/>
          <p:nvPr/>
        </p:nvSpPr>
        <p:spPr>
          <a:xfrm>
            <a:off x="1396154" y="2996575"/>
            <a:ext cx="544158" cy="54415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1396154" y="5223182"/>
            <a:ext cx="544158" cy="54415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503831" y="4079855"/>
            <a:ext cx="544158" cy="54415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6" idx="6"/>
            <a:endCxn id="9" idx="2"/>
          </p:cNvCxnSpPr>
          <p:nvPr/>
        </p:nvCxnSpPr>
        <p:spPr>
          <a:xfrm>
            <a:off x="1940312" y="3268654"/>
            <a:ext cx="1563519" cy="108328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9" idx="2"/>
          </p:cNvCxnSpPr>
          <p:nvPr/>
        </p:nvCxnSpPr>
        <p:spPr>
          <a:xfrm flipV="1">
            <a:off x="1940312" y="4351934"/>
            <a:ext cx="1563519" cy="11433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8249" y="3569563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um=-0.51</a:t>
            </a:r>
          </a:p>
          <a:p>
            <a:r>
              <a:rPr lang="hu-HU" dirty="0"/>
              <a:t>o</a:t>
            </a:r>
            <a:r>
              <a:rPr lang="hu-HU" dirty="0" smtClean="0"/>
              <a:t>utput=0.33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1016044" y="5767340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sum=0.217</a:t>
            </a:r>
          </a:p>
          <a:p>
            <a:r>
              <a:rPr lang="hu-HU" dirty="0" smtClean="0"/>
              <a:t>output=0.76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2405203" y="320023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1=-0.22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2619950" y="495934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w2=0.15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4192859" y="3992262"/>
            <a:ext cx="4309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0.33*(-0.22)+0.76*0.15 = 0.0414</a:t>
            </a:r>
          </a:p>
          <a:p>
            <a:r>
              <a:rPr lang="hu-HU" dirty="0" smtClean="0"/>
              <a:t>output=sigmoid(sum) = 0.51</a:t>
            </a:r>
          </a:p>
          <a:p>
            <a:r>
              <a:rPr lang="hu-HU" dirty="0"/>
              <a:t>i</a:t>
            </a:r>
            <a:r>
              <a:rPr lang="hu-HU" dirty="0" smtClean="0"/>
              <a:t>deal: should be 1 ( training data !!!! </a:t>
            </a:r>
            <a:r>
              <a:rPr lang="hu-HU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96107" y="5328676"/>
                <a:ext cx="558473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smtClean="0"/>
                  <a:t>E = actual – ideal = 0.51 – 1 = -0.49</a:t>
                </a:r>
              </a:p>
              <a:p>
                <a:endParaRPr lang="hu-HU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=0.49 ∗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𝑑𝑆𝑖𝑔𝑚𝑜𝑖𝑑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0.0414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hu-HU" dirty="0" smtClean="0"/>
                  <a:t>0.49 * 0.249 = 0.122</a:t>
                </a:r>
                <a:endParaRPr lang="hu-H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107" y="5328676"/>
                <a:ext cx="5584734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983" t="-3289" r="-109" b="-92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9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Gradient calculation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41756" y="1694985"/>
                <a:ext cx="8033609" cy="1049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smtClean="0"/>
                  <a:t>Calculate the delta for the hidden layer:</a:t>
                </a:r>
              </a:p>
              <a:p>
                <a:endParaRPr lang="hu-HU" dirty="0"/>
              </a:p>
              <a:p>
                <a:r>
                  <a:rPr lang="hu-HU" dirty="0" smtClean="0"/>
                  <a:t>	</a:t>
                </a:r>
                <a:r>
                  <a:rPr lang="hu-HU" sz="2400" b="1" dirty="0" smtClean="0">
                    <a:solidFill>
                      <a:srgbClr val="FFFF00"/>
                    </a:solidFill>
                  </a:rPr>
                  <a:t>deltaOutput =    -    dSigmoid(sum) 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</m:nary>
                  </m:oMath>
                </a14:m>
                <a:endParaRPr lang="hu-HU" sz="2400" b="1" dirty="0" smtClean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756" y="1694985"/>
                <a:ext cx="8033609" cy="1049646"/>
              </a:xfrm>
              <a:prstGeom prst="rect">
                <a:avLst/>
              </a:prstGeom>
              <a:blipFill rotWithShape="0">
                <a:blip r:embed="rId2"/>
                <a:stretch>
                  <a:fillRect l="-607" t="-2907" b="-1162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124368" y="2740664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erivative of the</a:t>
            </a:r>
          </a:p>
          <a:p>
            <a:r>
              <a:rPr lang="hu-HU" dirty="0"/>
              <a:t>a</a:t>
            </a:r>
            <a:r>
              <a:rPr lang="hu-HU" dirty="0" smtClean="0"/>
              <a:t>ctivation function</a:t>
            </a:r>
            <a:endParaRPr lang="hu-HU" dirty="0"/>
          </a:p>
        </p:txBody>
      </p:sp>
      <p:sp>
        <p:nvSpPr>
          <p:cNvPr id="6" name="Oval 5"/>
          <p:cNvSpPr/>
          <p:nvPr/>
        </p:nvSpPr>
        <p:spPr>
          <a:xfrm>
            <a:off x="1396154" y="2996575"/>
            <a:ext cx="544158" cy="54415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1396154" y="5223182"/>
            <a:ext cx="544158" cy="54415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503831" y="4079855"/>
            <a:ext cx="544158" cy="54415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6" idx="6"/>
            <a:endCxn id="9" idx="2"/>
          </p:cNvCxnSpPr>
          <p:nvPr/>
        </p:nvCxnSpPr>
        <p:spPr>
          <a:xfrm>
            <a:off x="1940312" y="3268654"/>
            <a:ext cx="1563519" cy="108328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9" idx="2"/>
          </p:cNvCxnSpPr>
          <p:nvPr/>
        </p:nvCxnSpPr>
        <p:spPr>
          <a:xfrm flipV="1">
            <a:off x="1940312" y="4351934"/>
            <a:ext cx="1563519" cy="11433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8249" y="3569563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um=-0.51</a:t>
            </a:r>
          </a:p>
          <a:p>
            <a:r>
              <a:rPr lang="hu-HU" dirty="0"/>
              <a:t>o</a:t>
            </a:r>
            <a:r>
              <a:rPr lang="hu-HU" dirty="0" smtClean="0"/>
              <a:t>utput=0.33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1016044" y="5767340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sum=0.217</a:t>
            </a:r>
          </a:p>
          <a:p>
            <a:r>
              <a:rPr lang="hu-HU" dirty="0" smtClean="0"/>
              <a:t>output=0.76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2405203" y="320023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1=-0.22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2619950" y="495934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w2=0.15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47989" y="4215894"/>
                <a:ext cx="1131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hu-HU" dirty="0"/>
                  <a:t>0.122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989" y="4215894"/>
                <a:ext cx="113146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r="-4301" b="-2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654390" y="2740664"/>
            <a:ext cx="231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eights and the </a:t>
            </a:r>
          </a:p>
          <a:p>
            <a:r>
              <a:rPr lang="hu-HU" dirty="0" smtClean="0"/>
              <a:t>pevious layer delta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13721" y="5144010"/>
                <a:ext cx="66265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hu-HU" dirty="0" smtClean="0"/>
                  <a:t> = - dSigmoid(-0.51) * ( -0.22 * 0.122 ) = -0.234 * (-0.0268) =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= 0.006 </a:t>
                </a:r>
                <a:endParaRPr lang="hu-H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721" y="5144010"/>
                <a:ext cx="6626558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30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Gradient calculation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41756" y="1694985"/>
                <a:ext cx="8033609" cy="1049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smtClean="0"/>
                  <a:t>Calculate the delta for the hidden layer:</a:t>
                </a:r>
              </a:p>
              <a:p>
                <a:endParaRPr lang="hu-HU" dirty="0"/>
              </a:p>
              <a:p>
                <a:r>
                  <a:rPr lang="hu-HU" dirty="0" smtClean="0"/>
                  <a:t>	</a:t>
                </a:r>
                <a:r>
                  <a:rPr lang="hu-HU" sz="2400" b="1" dirty="0" smtClean="0">
                    <a:solidFill>
                      <a:srgbClr val="FFFF00"/>
                    </a:solidFill>
                  </a:rPr>
                  <a:t>deltaOutput =    -    dSigmoid(sum) 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hu-HU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</m:nary>
                  </m:oMath>
                </a14:m>
                <a:endParaRPr lang="hu-HU" sz="24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756" y="1694985"/>
                <a:ext cx="8033609" cy="1049646"/>
              </a:xfrm>
              <a:prstGeom prst="rect">
                <a:avLst/>
              </a:prstGeom>
              <a:blipFill rotWithShape="0">
                <a:blip r:embed="rId2"/>
                <a:stretch>
                  <a:fillRect l="-607" t="-2907" b="-1162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124368" y="2740664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erivative of the</a:t>
            </a:r>
          </a:p>
          <a:p>
            <a:r>
              <a:rPr lang="hu-HU" dirty="0"/>
              <a:t>a</a:t>
            </a:r>
            <a:r>
              <a:rPr lang="hu-HU" dirty="0" smtClean="0"/>
              <a:t>ctivation function</a:t>
            </a:r>
            <a:endParaRPr lang="hu-HU" dirty="0"/>
          </a:p>
        </p:txBody>
      </p:sp>
      <p:sp>
        <p:nvSpPr>
          <p:cNvPr id="6" name="Oval 5"/>
          <p:cNvSpPr/>
          <p:nvPr/>
        </p:nvSpPr>
        <p:spPr>
          <a:xfrm>
            <a:off x="1396154" y="2996575"/>
            <a:ext cx="544158" cy="54415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1396154" y="5223182"/>
            <a:ext cx="544158" cy="54415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503831" y="4079855"/>
            <a:ext cx="544158" cy="54415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6" idx="6"/>
            <a:endCxn id="9" idx="2"/>
          </p:cNvCxnSpPr>
          <p:nvPr/>
        </p:nvCxnSpPr>
        <p:spPr>
          <a:xfrm>
            <a:off x="1940312" y="3268654"/>
            <a:ext cx="1563519" cy="108328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9" idx="2"/>
          </p:cNvCxnSpPr>
          <p:nvPr/>
        </p:nvCxnSpPr>
        <p:spPr>
          <a:xfrm flipV="1">
            <a:off x="1940312" y="4351934"/>
            <a:ext cx="1563519" cy="11433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8249" y="3569563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um=-0.51</a:t>
            </a:r>
          </a:p>
          <a:p>
            <a:r>
              <a:rPr lang="hu-HU" dirty="0"/>
              <a:t>o</a:t>
            </a:r>
            <a:r>
              <a:rPr lang="hu-HU" dirty="0" smtClean="0"/>
              <a:t>utput=0.33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1016044" y="5767340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sum=0.217</a:t>
            </a:r>
          </a:p>
          <a:p>
            <a:r>
              <a:rPr lang="hu-HU" dirty="0" smtClean="0"/>
              <a:t>output=0.76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2405203" y="320023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1=-0.22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2619950" y="495934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w2=0.15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47989" y="4215894"/>
                <a:ext cx="1131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hu-HU" dirty="0"/>
                  <a:t>0.122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989" y="4215894"/>
                <a:ext cx="113146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r="-4301" b="-2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654390" y="2740664"/>
            <a:ext cx="231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eights and the </a:t>
            </a:r>
          </a:p>
          <a:p>
            <a:r>
              <a:rPr lang="hu-HU" dirty="0" smtClean="0"/>
              <a:t>pevious layer delta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13721" y="5144010"/>
                <a:ext cx="66265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hu-HU" dirty="0" smtClean="0"/>
                  <a:t> = - dSigmoid(-0.51) * ( -0.22 * 0.122 ) = -0.234 * (-0.0268) =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= 0.006 </a:t>
                </a:r>
                <a:endParaRPr lang="hu-H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721" y="5144010"/>
                <a:ext cx="6626558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575716" y="5910146"/>
            <a:ext cx="717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IMPORTANT</a:t>
            </a:r>
            <a:r>
              <a:rPr lang="hu-HU" dirty="0" smtClean="0"/>
              <a:t>: we do not have to calculate the </a:t>
            </a:r>
            <a:r>
              <a:rPr lang="hu-HU" dirty="0" err="1" smtClean="0"/>
              <a:t>node</a:t>
            </a:r>
            <a:r>
              <a:rPr lang="hu-HU" dirty="0" smtClean="0"/>
              <a:t> </a:t>
            </a:r>
            <a:r>
              <a:rPr lang="hu-HU" dirty="0" err="1" smtClean="0"/>
              <a:t>deltas</a:t>
            </a:r>
            <a:r>
              <a:rPr lang="hu-HU" dirty="0" smtClean="0"/>
              <a:t> for</a:t>
            </a:r>
          </a:p>
          <a:p>
            <a:r>
              <a:rPr lang="hu-HU" dirty="0"/>
              <a:t>b</a:t>
            </a:r>
            <a:r>
              <a:rPr lang="hu-HU" dirty="0" smtClean="0"/>
              <a:t>ias nodes and input nodes !!!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409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Gradient calculation</a:t>
            </a:r>
            <a:endParaRPr lang="hu-HU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408663" y="1853248"/>
            <a:ext cx="29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gradients: 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763536" y="2579387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536" y="2579387"/>
                <a:ext cx="697306" cy="526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760872" y="2702698"/>
                <a:ext cx="520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=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872" y="2702698"/>
                <a:ext cx="52072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588" t="-8197" b="-245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158449" y="270334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 </a:t>
            </a:r>
            <a:r>
              <a:rPr lang="hu-HU" b="1" dirty="0" smtClean="0"/>
              <a:t>*  input</a:t>
            </a:r>
            <a:endParaRPr lang="hu-H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88982" y="4034291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erivative by edge </a:t>
            </a:r>
            <a:r>
              <a:rPr lang="hu-HU" dirty="0" smtClean="0"/>
              <a:t>weight</a:t>
            </a:r>
            <a:endParaRPr lang="hu-HU" dirty="0" smtClean="0"/>
          </a:p>
        </p:txBody>
      </p:sp>
      <p:cxnSp>
        <p:nvCxnSpPr>
          <p:cNvPr id="22" name="Straight Arrow Connector 21"/>
          <p:cNvCxnSpPr>
            <a:stCxn id="20" idx="0"/>
          </p:cNvCxnSpPr>
          <p:nvPr/>
        </p:nvCxnSpPr>
        <p:spPr>
          <a:xfrm flipV="1">
            <a:off x="2564895" y="3195141"/>
            <a:ext cx="1198641" cy="839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33620" y="452516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</a:t>
            </a:r>
            <a:r>
              <a:rPr lang="hu-HU" dirty="0" smtClean="0"/>
              <a:t>ode delta </a:t>
            </a:r>
            <a:r>
              <a:rPr lang="hu-HU" dirty="0" smtClean="0"/>
              <a:t>at</a:t>
            </a:r>
          </a:p>
          <a:p>
            <a:r>
              <a:rPr lang="hu-HU" dirty="0"/>
              <a:t>t</a:t>
            </a:r>
            <a:r>
              <a:rPr lang="hu-HU" dirty="0" smtClean="0"/>
              <a:t>he output node</a:t>
            </a:r>
            <a:endParaRPr lang="hu-HU" dirty="0"/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H="1" flipV="1">
            <a:off x="5243738" y="3290150"/>
            <a:ext cx="505545" cy="12350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84615" y="3907656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  <a:r>
              <a:rPr lang="hu-HU" dirty="0" smtClean="0"/>
              <a:t>ctivation of</a:t>
            </a:r>
          </a:p>
          <a:p>
            <a:r>
              <a:rPr lang="hu-HU" dirty="0"/>
              <a:t>t</a:t>
            </a:r>
            <a:r>
              <a:rPr lang="hu-HU" dirty="0" smtClean="0"/>
              <a:t>he neuron input</a:t>
            </a:r>
            <a:endParaRPr lang="hu-HU" dirty="0" smtClean="0"/>
          </a:p>
        </p:txBody>
      </p:sp>
      <p:cxnSp>
        <p:nvCxnSpPr>
          <p:cNvPr id="33" name="Straight Arrow Connector 32"/>
          <p:cNvCxnSpPr>
            <a:stCxn id="32" idx="0"/>
          </p:cNvCxnSpPr>
          <p:nvPr/>
        </p:nvCxnSpPr>
        <p:spPr>
          <a:xfrm flipH="1" flipV="1">
            <a:off x="6980674" y="3163294"/>
            <a:ext cx="1624413" cy="7443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79082" y="5730971"/>
            <a:ext cx="451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Why is it good? </a:t>
            </a:r>
            <a:r>
              <a:rPr lang="hu-HU" b="1" dirty="0" smtClean="0"/>
              <a:t>BACKPROPAGATION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067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389" y="1846030"/>
            <a:ext cx="110673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u="sng" dirty="0" smtClean="0"/>
              <a:t>Input layer</a:t>
            </a:r>
            <a:r>
              <a:rPr lang="hu-HU" dirty="0" smtClean="0"/>
              <a:t>: we keep feeding our network with data through the</a:t>
            </a:r>
          </a:p>
          <a:p>
            <a:r>
              <a:rPr lang="hu-HU" dirty="0"/>
              <a:t>	</a:t>
            </a:r>
            <a:r>
              <a:rPr lang="hu-HU" dirty="0" smtClean="0"/>
              <a:t>	input layer </a:t>
            </a:r>
          </a:p>
          <a:p>
            <a:r>
              <a:rPr lang="hu-HU" dirty="0"/>
              <a:t>	</a:t>
            </a:r>
            <a:r>
              <a:rPr lang="hu-HU" dirty="0" smtClean="0"/>
              <a:t>	       ~ for example we have an image of a digit: we convert it to</a:t>
            </a:r>
          </a:p>
          <a:p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hu-HU" b="1" dirty="0" smtClean="0"/>
              <a:t>RGB</a:t>
            </a:r>
            <a:r>
              <a:rPr lang="hu-HU" dirty="0" smtClean="0"/>
              <a:t> </a:t>
            </a:r>
            <a:r>
              <a:rPr lang="hu-HU" dirty="0" err="1" smtClean="0"/>
              <a:t>values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r>
              <a:rPr lang="hu-HU" dirty="0" smtClean="0"/>
              <a:t> pixel </a:t>
            </a:r>
            <a:r>
              <a:rPr lang="hu-HU" dirty="0" err="1" smtClean="0"/>
              <a:t>will</a:t>
            </a:r>
            <a:r>
              <a:rPr lang="hu-HU" dirty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a </a:t>
            </a:r>
            <a:r>
              <a:rPr lang="hu-HU" dirty="0" err="1" smtClean="0"/>
              <a:t>numerical</a:t>
            </a:r>
            <a:r>
              <a:rPr lang="hu-HU" dirty="0" smtClean="0"/>
              <a:t> </a:t>
            </a:r>
            <a:r>
              <a:rPr lang="hu-HU" dirty="0" err="1" smtClean="0"/>
              <a:t>value</a:t>
            </a:r>
            <a:r>
              <a:rPr lang="hu-HU" dirty="0" smtClean="0"/>
              <a:t>.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/>
              <a:t>	</a:t>
            </a:r>
            <a:r>
              <a:rPr lang="hu-HU" dirty="0" smtClean="0"/>
              <a:t>   </a:t>
            </a:r>
            <a:r>
              <a:rPr lang="hu-HU" dirty="0" err="1" smtClean="0"/>
              <a:t>So</a:t>
            </a:r>
            <a:r>
              <a:rPr lang="hu-HU" dirty="0" smtClean="0"/>
              <a:t> we have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many</a:t>
            </a:r>
            <a:r>
              <a:rPr lang="hu-HU" dirty="0" smtClean="0"/>
              <a:t> input </a:t>
            </a:r>
            <a:r>
              <a:rPr lang="hu-HU" dirty="0" err="1" smtClean="0"/>
              <a:t>neurons</a:t>
            </a:r>
            <a:r>
              <a:rPr lang="hu-HU" dirty="0" smtClean="0"/>
              <a:t> as the number of pixels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image</a:t>
            </a:r>
          </a:p>
          <a:p>
            <a:endParaRPr lang="hu-HU" dirty="0"/>
          </a:p>
          <a:p>
            <a:r>
              <a:rPr lang="hu-HU" u="sng" dirty="0" smtClean="0"/>
              <a:t>Hidden layer</a:t>
            </a:r>
            <a:r>
              <a:rPr lang="hu-HU" dirty="0" smtClean="0"/>
              <a:t>: it is needed in order to make predictions when we</a:t>
            </a:r>
          </a:p>
          <a:p>
            <a:r>
              <a:rPr lang="hu-HU" dirty="0"/>
              <a:t>	</a:t>
            </a:r>
            <a:r>
              <a:rPr lang="hu-HU" dirty="0" smtClean="0"/>
              <a:t>	have non-linear problems</a:t>
            </a:r>
          </a:p>
          <a:p>
            <a:endParaRPr lang="hu-HU" dirty="0"/>
          </a:p>
          <a:p>
            <a:r>
              <a:rPr lang="hu-HU" u="sng" dirty="0" smtClean="0"/>
              <a:t>Output layer</a:t>
            </a:r>
            <a:r>
              <a:rPr lang="hu-HU" dirty="0" smtClean="0"/>
              <a:t>: we have the result here   ~ the predicted digit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103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1054"/>
          </a:xfrm>
        </p:spPr>
        <p:txBody>
          <a:bodyPr/>
          <a:lstStyle/>
          <a:p>
            <a:r>
              <a:rPr lang="hu-HU" b="1" u="sng" dirty="0" smtClean="0"/>
              <a:t>Backpropagation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158227" y="1834017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227" y="1834017"/>
                <a:ext cx="697306" cy="526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549360" y="2256429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i="1" dirty="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6769" y="192811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 = 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029617" y="1897336"/>
                <a:ext cx="12153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i="1" dirty="0" smtClean="0"/>
                  <a:t> </a:t>
                </a:r>
                <a:r>
                  <a:rPr lang="hu-HU" sz="2000" b="1" i="1" dirty="0" smtClean="0"/>
                  <a:t>+</a:t>
                </a:r>
                <a:r>
                  <a:rPr lang="hu-HU" sz="1400" b="1" i="1" dirty="0" smtClean="0"/>
                  <a:t>  </a:t>
                </a:r>
                <a14:m>
                  <m:oMath xmlns:m="http://schemas.openxmlformats.org/officeDocument/2006/math"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hu-HU" sz="1400" b="1" i="1" dirty="0" smtClean="0"/>
                  <a:t>  * </a:t>
                </a:r>
                <a:endParaRPr lang="hu-HU" sz="1400" b="1" i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617" y="1897336"/>
                <a:ext cx="1215397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005" t="-7576" r="-503" b="-2575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69150" y="1928114"/>
                <a:ext cx="3302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hu-HU" b="1" dirty="0" smtClean="0"/>
                  <a:t>w</a:t>
                </a:r>
                <a:endParaRPr lang="hu-HU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150" y="1928114"/>
                <a:ext cx="33021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5926" t="-28261" r="-38889" b="-5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626259" y="2051224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i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48459" y="1897336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hu-HU" sz="2000" b="1" dirty="0" smtClean="0"/>
                  <a:t> </a:t>
                </a:r>
                <a:endParaRPr lang="hu-HU" sz="2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459" y="1897336"/>
                <a:ext cx="428322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27724" y="1928114"/>
                <a:ext cx="3302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hu-HU" b="1" dirty="0" smtClean="0"/>
                  <a:t>w</a:t>
                </a:r>
                <a:endParaRPr lang="hu-HU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724" y="1928114"/>
                <a:ext cx="33021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4074" t="-28261" r="-40741" b="-5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7584833" y="2051224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i="1" dirty="0"/>
              <a:t>t</a:t>
            </a:r>
            <a:r>
              <a:rPr lang="hu-HU" sz="1400" b="1" i="1" dirty="0" smtClean="0"/>
              <a:t>-1</a:t>
            </a:r>
            <a:endParaRPr lang="hu-HU" sz="1400" b="1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4764537" y="1989669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i="1" dirty="0" smtClean="0"/>
              <a:t> </a:t>
            </a:r>
            <a:r>
              <a:rPr lang="hu-HU" sz="1400" b="1" i="1" dirty="0" smtClean="0"/>
              <a:t>*</a:t>
            </a:r>
            <a:r>
              <a:rPr lang="hu-HU" sz="1400" i="1" dirty="0" smtClean="0"/>
              <a:t> </a:t>
            </a:r>
            <a:endParaRPr lang="hu-HU" sz="14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720014" y="3259030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  <a:r>
              <a:rPr lang="hu-HU" dirty="0" smtClean="0"/>
              <a:t>hange in edge weight</a:t>
            </a:r>
          </a:p>
          <a:p>
            <a:r>
              <a:rPr lang="hu-HU" dirty="0"/>
              <a:t>a</a:t>
            </a:r>
            <a:r>
              <a:rPr lang="hu-HU" dirty="0" smtClean="0"/>
              <a:t>t time </a:t>
            </a:r>
            <a:r>
              <a:rPr lang="hu-HU" b="1" i="1" dirty="0" smtClean="0"/>
              <a:t>t</a:t>
            </a:r>
            <a:endParaRPr lang="hu-HU" b="1" i="1" dirty="0"/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V="1">
            <a:off x="2139634" y="2419880"/>
            <a:ext cx="1354934" cy="839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44156" y="3557662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earning rate</a:t>
            </a:r>
            <a:endParaRPr lang="hu-HU" dirty="0"/>
          </a:p>
        </p:txBody>
      </p:sp>
      <p:cxnSp>
        <p:nvCxnSpPr>
          <p:cNvPr id="34" name="Straight Arrow Connector 33"/>
          <p:cNvCxnSpPr>
            <a:stCxn id="31" idx="0"/>
          </p:cNvCxnSpPr>
          <p:nvPr/>
        </p:nvCxnSpPr>
        <p:spPr>
          <a:xfrm flipH="1" flipV="1">
            <a:off x="4654276" y="2322648"/>
            <a:ext cx="295550" cy="12350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43257" y="3628642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momentum</a:t>
            </a:r>
          </a:p>
        </p:txBody>
      </p:sp>
      <p:cxnSp>
        <p:nvCxnSpPr>
          <p:cNvPr id="37" name="Straight Arrow Connector 36"/>
          <p:cNvCxnSpPr>
            <a:stCxn id="35" idx="0"/>
          </p:cNvCxnSpPr>
          <p:nvPr/>
        </p:nvCxnSpPr>
        <p:spPr>
          <a:xfrm flipH="1" flipV="1">
            <a:off x="6746492" y="2359002"/>
            <a:ext cx="1144726" cy="12696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126324" y="2728823"/>
            <a:ext cx="2459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revious change</a:t>
            </a:r>
          </a:p>
          <a:p>
            <a:r>
              <a:rPr lang="hu-HU" dirty="0"/>
              <a:t>i</a:t>
            </a:r>
            <a:r>
              <a:rPr lang="hu-HU" dirty="0" smtClean="0"/>
              <a:t>n edge weight from</a:t>
            </a:r>
          </a:p>
          <a:p>
            <a:r>
              <a:rPr lang="hu-HU" dirty="0" smtClean="0"/>
              <a:t>previous iteration</a:t>
            </a:r>
          </a:p>
        </p:txBody>
      </p:sp>
      <p:cxnSp>
        <p:nvCxnSpPr>
          <p:cNvPr id="40" name="Straight Arrow Connector 39"/>
          <p:cNvCxnSpPr>
            <a:stCxn id="39" idx="0"/>
            <a:endCxn id="25" idx="3"/>
          </p:cNvCxnSpPr>
          <p:nvPr/>
        </p:nvCxnSpPr>
        <p:spPr>
          <a:xfrm flipH="1" flipV="1">
            <a:off x="8000331" y="2205113"/>
            <a:ext cx="2355657" cy="5237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25072" y="450679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gradient</a:t>
            </a:r>
          </a:p>
        </p:txBody>
      </p:sp>
      <p:cxnSp>
        <p:nvCxnSpPr>
          <p:cNvPr id="42" name="Straight Arrow Connector 41"/>
          <p:cNvCxnSpPr>
            <a:stCxn id="41" idx="0"/>
            <a:endCxn id="13" idx="2"/>
          </p:cNvCxnSpPr>
          <p:nvPr/>
        </p:nvCxnSpPr>
        <p:spPr>
          <a:xfrm flipH="1" flipV="1">
            <a:off x="5672150" y="2564206"/>
            <a:ext cx="923752" cy="19425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48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1054"/>
          </a:xfrm>
        </p:spPr>
        <p:txBody>
          <a:bodyPr/>
          <a:lstStyle/>
          <a:p>
            <a:r>
              <a:rPr lang="hu-HU" b="1" u="sng" dirty="0" smtClean="0"/>
              <a:t>Backpropagation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2578205"/>
            <a:ext cx="975138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Learning rate</a:t>
            </a:r>
            <a:r>
              <a:rPr lang="hu-HU" dirty="0" smtClean="0"/>
              <a:t>: ~ </a:t>
            </a:r>
            <a:r>
              <a:rPr lang="hu-HU" b="1" dirty="0" smtClean="0"/>
              <a:t>0.7</a:t>
            </a:r>
          </a:p>
          <a:p>
            <a:r>
              <a:rPr lang="hu-HU" dirty="0"/>
              <a:t>	</a:t>
            </a:r>
            <a:r>
              <a:rPr lang="hu-HU" dirty="0" smtClean="0"/>
              <a:t>Define how fast our algorithm will learn</a:t>
            </a:r>
          </a:p>
          <a:p>
            <a:r>
              <a:rPr lang="hu-HU" dirty="0"/>
              <a:t>	</a:t>
            </a:r>
            <a:r>
              <a:rPr lang="hu-HU" dirty="0" smtClean="0"/>
              <a:t>	If it is too high: converge fast but not will be accurate, it may</a:t>
            </a:r>
          </a:p>
          <a:p>
            <a:r>
              <a:rPr lang="hu-HU" dirty="0"/>
              <a:t>	</a:t>
            </a:r>
            <a:r>
              <a:rPr lang="hu-HU" dirty="0" smtClean="0"/>
              <a:t>		miss global optimum</a:t>
            </a:r>
          </a:p>
          <a:p>
            <a:r>
              <a:rPr lang="hu-HU" dirty="0"/>
              <a:t>	</a:t>
            </a:r>
            <a:r>
              <a:rPr lang="hu-HU" dirty="0" smtClean="0"/>
              <a:t>	If it is too low: algorithm will be slow but more accurate !!!</a:t>
            </a:r>
          </a:p>
          <a:p>
            <a:endParaRPr lang="hu-HU" dirty="0"/>
          </a:p>
          <a:p>
            <a:r>
              <a:rPr lang="hu-HU" u="sng" dirty="0" smtClean="0"/>
              <a:t>Momentum</a:t>
            </a:r>
            <a:r>
              <a:rPr lang="hu-HU" dirty="0" smtClean="0"/>
              <a:t>: ~ </a:t>
            </a:r>
            <a:r>
              <a:rPr lang="hu-HU" b="1" dirty="0" smtClean="0"/>
              <a:t>0.3</a:t>
            </a:r>
          </a:p>
          <a:p>
            <a:r>
              <a:rPr lang="hu-HU" dirty="0"/>
              <a:t>	</a:t>
            </a:r>
            <a:r>
              <a:rPr lang="hu-HU" dirty="0" smtClean="0"/>
              <a:t>We can escape local </a:t>
            </a:r>
            <a:r>
              <a:rPr lang="hu-HU" dirty="0" err="1" smtClean="0"/>
              <a:t>minimas</a:t>
            </a:r>
            <a:r>
              <a:rPr lang="hu-HU" dirty="0" smtClean="0"/>
              <a:t> with this ( do not always work )</a:t>
            </a:r>
          </a:p>
          <a:p>
            <a:r>
              <a:rPr lang="hu-HU" dirty="0"/>
              <a:t>	</a:t>
            </a:r>
            <a:r>
              <a:rPr lang="hu-HU" dirty="0" smtClean="0"/>
              <a:t>	Define how much we are relying on the previous change, </a:t>
            </a:r>
            <a:r>
              <a:rPr lang="en-US" dirty="0" smtClean="0"/>
              <a:t> simply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               </a:t>
            </a:r>
            <a:r>
              <a:rPr lang="en-US" dirty="0" smtClean="0"/>
              <a:t> </a:t>
            </a:r>
            <a:r>
              <a:rPr lang="en-US" dirty="0"/>
              <a:t>adds a </a:t>
            </a:r>
            <a:r>
              <a:rPr lang="en-US" dirty="0" smtClean="0"/>
              <a:t>fraction </a:t>
            </a:r>
            <a:r>
              <a:rPr lang="en-US" dirty="0"/>
              <a:t>of the previous weight update to the current </a:t>
            </a:r>
            <a:r>
              <a:rPr lang="en-US" dirty="0" smtClean="0"/>
              <a:t>one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	High: </a:t>
            </a:r>
            <a:r>
              <a:rPr lang="en-US" dirty="0"/>
              <a:t> </a:t>
            </a:r>
            <a:r>
              <a:rPr lang="en-US" dirty="0" smtClean="0"/>
              <a:t>help</a:t>
            </a:r>
            <a:r>
              <a:rPr lang="hu-HU" dirty="0" smtClean="0"/>
              <a:t>s </a:t>
            </a:r>
            <a:r>
              <a:rPr lang="en-US" dirty="0" smtClean="0"/>
              <a:t>to </a:t>
            </a:r>
            <a:r>
              <a:rPr lang="en-US" dirty="0"/>
              <a:t>increase the speed of convergence of the </a:t>
            </a:r>
            <a:r>
              <a:rPr lang="en-US" dirty="0" smtClean="0"/>
              <a:t>system</a:t>
            </a:r>
            <a:r>
              <a:rPr lang="hu-HU" dirty="0" smtClean="0"/>
              <a:t>, but</a:t>
            </a:r>
          </a:p>
          <a:p>
            <a:r>
              <a:rPr lang="hu-HU" dirty="0"/>
              <a:t>	</a:t>
            </a:r>
            <a:r>
              <a:rPr lang="hu-HU" dirty="0" smtClean="0"/>
              <a:t>			it can overshoot the minimum</a:t>
            </a:r>
          </a:p>
          <a:p>
            <a:r>
              <a:rPr lang="hu-HU" dirty="0"/>
              <a:t>	</a:t>
            </a:r>
            <a:r>
              <a:rPr lang="hu-HU" dirty="0" smtClean="0"/>
              <a:t>	Too low: cannot avoid local optimums and slows </a:t>
            </a:r>
            <a:r>
              <a:rPr lang="hu-HU" dirty="0"/>
              <a:t>down the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8"/>
              <p:cNvSpPr txBox="1"/>
              <p:nvPr/>
            </p:nvSpPr>
            <p:spPr>
              <a:xfrm>
                <a:off x="5158227" y="1727142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4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227" y="1727142"/>
                <a:ext cx="697306" cy="526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2"/>
          <p:cNvSpPr txBox="1"/>
          <p:nvPr/>
        </p:nvSpPr>
        <p:spPr>
          <a:xfrm>
            <a:off x="5549360" y="2149554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i="1" dirty="0"/>
              <a:t>t</a:t>
            </a:r>
          </a:p>
        </p:txBody>
      </p:sp>
      <p:sp>
        <p:nvSpPr>
          <p:cNvPr id="17" name="TextBox 14"/>
          <p:cNvSpPr txBox="1"/>
          <p:nvPr/>
        </p:nvSpPr>
        <p:spPr>
          <a:xfrm>
            <a:off x="3956769" y="182123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 = 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3"/>
              <p:cNvSpPr txBox="1"/>
              <p:nvPr/>
            </p:nvSpPr>
            <p:spPr>
              <a:xfrm>
                <a:off x="6029617" y="1790461"/>
                <a:ext cx="12153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i="1" dirty="0" smtClean="0"/>
                  <a:t> </a:t>
                </a:r>
                <a:r>
                  <a:rPr lang="hu-HU" sz="2000" b="1" i="1" dirty="0" smtClean="0"/>
                  <a:t>+</a:t>
                </a:r>
                <a:r>
                  <a:rPr lang="hu-HU" sz="1400" b="1" i="1" dirty="0" smtClean="0"/>
                  <a:t>  </a:t>
                </a:r>
                <a14:m>
                  <m:oMath xmlns:m="http://schemas.openxmlformats.org/officeDocument/2006/math"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hu-HU" sz="1400" b="1" i="1" dirty="0" smtClean="0"/>
                  <a:t>  * </a:t>
                </a:r>
                <a:endParaRPr lang="hu-HU" sz="1400" b="1" i="1" dirty="0"/>
              </a:p>
            </p:txBody>
          </p:sp>
        </mc:Choice>
        <mc:Fallback xmlns="">
          <p:sp>
            <p:nvSpPr>
              <p:cNvPr id="18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617" y="1790461"/>
                <a:ext cx="1215397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005" t="-9231" r="-503" b="-2769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2"/>
              <p:cNvSpPr txBox="1"/>
              <p:nvPr/>
            </p:nvSpPr>
            <p:spPr>
              <a:xfrm>
                <a:off x="3369150" y="1821239"/>
                <a:ext cx="3302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hu-HU" b="1" dirty="0" smtClean="0"/>
                  <a:t>w</a:t>
                </a:r>
                <a:endParaRPr lang="hu-HU" b="1" dirty="0"/>
              </a:p>
            </p:txBody>
          </p:sp>
        </mc:Choice>
        <mc:Fallback xmlns="">
          <p:sp>
            <p:nvSpPr>
              <p:cNvPr id="20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150" y="1821239"/>
                <a:ext cx="33021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5926" t="-28889" r="-38889" b="-511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0"/>
          <p:cNvSpPr txBox="1"/>
          <p:nvPr/>
        </p:nvSpPr>
        <p:spPr>
          <a:xfrm>
            <a:off x="3626259" y="1944349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i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3"/>
              <p:cNvSpPr txBox="1"/>
              <p:nvPr/>
            </p:nvSpPr>
            <p:spPr>
              <a:xfrm>
                <a:off x="4448459" y="1790461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hu-HU" sz="2000" b="1" dirty="0" smtClean="0"/>
                  <a:t> </a:t>
                </a:r>
                <a:endParaRPr lang="hu-HU" sz="2000" b="1" dirty="0"/>
              </a:p>
            </p:txBody>
          </p:sp>
        </mc:Choice>
        <mc:Fallback xmlns="">
          <p:sp>
            <p:nvSpPr>
              <p:cNvPr id="27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459" y="1790461"/>
                <a:ext cx="428322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2"/>
              <p:cNvSpPr txBox="1"/>
              <p:nvPr/>
            </p:nvSpPr>
            <p:spPr>
              <a:xfrm>
                <a:off x="7327724" y="1821239"/>
                <a:ext cx="3302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hu-HU" b="1" dirty="0" smtClean="0"/>
                  <a:t>w</a:t>
                </a:r>
                <a:endParaRPr lang="hu-HU" b="1" dirty="0"/>
              </a:p>
            </p:txBody>
          </p:sp>
        </mc:Choice>
        <mc:Fallback xmlns="">
          <p:sp>
            <p:nvSpPr>
              <p:cNvPr id="28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724" y="1821239"/>
                <a:ext cx="33021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4074" t="-28889" r="-40741" b="-511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4"/>
          <p:cNvSpPr txBox="1"/>
          <p:nvPr/>
        </p:nvSpPr>
        <p:spPr>
          <a:xfrm>
            <a:off x="7584833" y="1944349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i="1" dirty="0"/>
              <a:t>t</a:t>
            </a:r>
            <a:r>
              <a:rPr lang="hu-HU" sz="1400" b="1" i="1" dirty="0" smtClean="0"/>
              <a:t>-1</a:t>
            </a:r>
            <a:endParaRPr lang="hu-HU" sz="1400" b="1" i="1" dirty="0"/>
          </a:p>
        </p:txBody>
      </p:sp>
      <p:sp>
        <p:nvSpPr>
          <p:cNvPr id="31" name="TextBox 25"/>
          <p:cNvSpPr txBox="1"/>
          <p:nvPr/>
        </p:nvSpPr>
        <p:spPr>
          <a:xfrm>
            <a:off x="4764537" y="1882794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i="1" dirty="0" smtClean="0"/>
              <a:t> </a:t>
            </a:r>
            <a:r>
              <a:rPr lang="hu-HU" sz="1400" b="1" i="1" dirty="0" smtClean="0"/>
              <a:t>*</a:t>
            </a:r>
            <a:r>
              <a:rPr lang="hu-HU" sz="1400" i="1" dirty="0" smtClean="0"/>
              <a:t> </a:t>
            </a:r>
            <a:endParaRPr lang="hu-HU" sz="1400" i="1" dirty="0"/>
          </a:p>
        </p:txBody>
      </p:sp>
    </p:spTree>
    <p:extLst>
      <p:ext uri="{BB962C8B-B14F-4D97-AF65-F5344CB8AC3E}">
        <p14:creationId xmlns:p14="http://schemas.microsoft.com/office/powerpoint/2010/main" val="50511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Resilient propagation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65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Resilient propagation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can be used to train neural networks as well</a:t>
            </a:r>
          </a:p>
          <a:p>
            <a:r>
              <a:rPr lang="hu-HU" dirty="0" smtClean="0"/>
              <a:t>It has some advantages over backpropagation: </a:t>
            </a:r>
          </a:p>
          <a:p>
            <a:pPr lvl="1"/>
            <a:r>
              <a:rPr lang="hu-HU" dirty="0" smtClean="0"/>
              <a:t>Usually faster than backpropagation</a:t>
            </a:r>
          </a:p>
          <a:p>
            <a:pPr lvl="1"/>
            <a:r>
              <a:rPr lang="hu-HU" dirty="0" smtClean="0"/>
              <a:t>We do not have to specify extra parameters such as learning rate and momentum</a:t>
            </a:r>
          </a:p>
          <a:p>
            <a:r>
              <a:rPr lang="hu-HU" dirty="0" smtClean="0"/>
              <a:t>Disadvantage: very hard to implement efficiently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98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Resilient propagation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is an iterative approach as well: we have training epochs</a:t>
            </a:r>
          </a:p>
          <a:p>
            <a:r>
              <a:rPr lang="hu-HU" dirty="0" err="1" smtClean="0"/>
              <a:t>Resilient</a:t>
            </a:r>
            <a:r>
              <a:rPr lang="hu-HU" dirty="0" smtClean="0"/>
              <a:t> </a:t>
            </a:r>
            <a:r>
              <a:rPr lang="hu-HU" dirty="0" err="1" smtClean="0"/>
              <a:t>propagation</a:t>
            </a:r>
            <a:r>
              <a:rPr lang="hu-HU" dirty="0" smtClean="0"/>
              <a:t> relies heavily on the gradients as well</a:t>
            </a:r>
          </a:p>
          <a:p>
            <a:r>
              <a:rPr lang="en-US" dirty="0"/>
              <a:t>The idea </a:t>
            </a:r>
            <a:r>
              <a:rPr lang="en-US" dirty="0" smtClean="0"/>
              <a:t>is </a:t>
            </a:r>
            <a:r>
              <a:rPr lang="en-US" dirty="0"/>
              <a:t>that you must have some measure of error </a:t>
            </a:r>
            <a:r>
              <a:rPr lang="en-US" dirty="0" smtClean="0"/>
              <a:t>and </a:t>
            </a:r>
            <a:r>
              <a:rPr lang="en-US" dirty="0"/>
              <a:t>that the value of the error will change as the value of one weight </a:t>
            </a:r>
            <a:r>
              <a:rPr lang="en-US" dirty="0" smtClean="0"/>
              <a:t>changes</a:t>
            </a:r>
            <a:r>
              <a:rPr lang="hu-HU" dirty="0" smtClean="0"/>
              <a:t> 			//</a:t>
            </a:r>
            <a:r>
              <a:rPr lang="en-US" dirty="0" smtClean="0"/>
              <a:t>assuming </a:t>
            </a:r>
            <a:r>
              <a:rPr lang="hu-HU" dirty="0" smtClean="0"/>
              <a:t>we </a:t>
            </a:r>
            <a:r>
              <a:rPr lang="en-US" dirty="0" smtClean="0"/>
              <a:t>hold </a:t>
            </a:r>
            <a:r>
              <a:rPr lang="en-US" dirty="0"/>
              <a:t>the values of the other weights and biases </a:t>
            </a:r>
            <a:r>
              <a:rPr lang="hu-HU" dirty="0" smtClean="0"/>
              <a:t>				</a:t>
            </a:r>
            <a:r>
              <a:rPr lang="en-US" dirty="0" smtClean="0"/>
              <a:t>the </a:t>
            </a:r>
            <a:r>
              <a:rPr lang="en-US" dirty="0"/>
              <a:t>same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14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Resilient propagation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5623" y="2240924"/>
            <a:ext cx="7497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We have to calculate the gradient to know how much we 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should adjust the edge weights</a:t>
            </a:r>
            <a:endParaRPr lang="hu-HU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37126" y="3193509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8033" y="5537916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056066" y="3644465"/>
            <a:ext cx="5525037" cy="146844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extBox 14"/>
          <p:cNvSpPr txBox="1"/>
          <p:nvPr/>
        </p:nvSpPr>
        <p:spPr>
          <a:xfrm>
            <a:off x="7590326" y="53532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515153" y="274264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MSE</a:t>
            </a:r>
            <a:endParaRPr lang="hu-HU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80373" y="3819769"/>
            <a:ext cx="849948" cy="53309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9618" y="4740027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irection of</a:t>
            </a:r>
          </a:p>
          <a:p>
            <a:r>
              <a:rPr lang="hu-HU" dirty="0"/>
              <a:t>t</a:t>
            </a:r>
            <a:r>
              <a:rPr lang="hu-HU" dirty="0" smtClean="0"/>
              <a:t>he gradient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13234" y="3516090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234" y="3516090"/>
                <a:ext cx="697306" cy="526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188437" y="3336486"/>
            <a:ext cx="2715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have to calculate</a:t>
            </a:r>
          </a:p>
          <a:p>
            <a:r>
              <a:rPr lang="hu-HU" dirty="0"/>
              <a:t>t</a:t>
            </a:r>
            <a:r>
              <a:rPr lang="hu-HU" dirty="0" smtClean="0"/>
              <a:t>he slope of the curve</a:t>
            </a:r>
          </a:p>
          <a:p>
            <a:r>
              <a:rPr lang="hu-HU" dirty="0"/>
              <a:t>w</a:t>
            </a:r>
            <a:r>
              <a:rPr lang="hu-HU" dirty="0" smtClean="0"/>
              <a:t>ith partial derivatives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24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Resilient propagation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5623" y="2240924"/>
            <a:ext cx="7497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We have to calculate the gradient to know how much we 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should adjust the edge weights</a:t>
            </a:r>
            <a:endParaRPr lang="hu-HU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37126" y="3193509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8033" y="5537916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056066" y="3644465"/>
            <a:ext cx="5525037" cy="146844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extBox 14"/>
          <p:cNvSpPr txBox="1"/>
          <p:nvPr/>
        </p:nvSpPr>
        <p:spPr>
          <a:xfrm>
            <a:off x="7590326" y="53532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515153" y="274264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MSE</a:t>
            </a:r>
            <a:endParaRPr lang="hu-HU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18555" y="3798151"/>
            <a:ext cx="450703" cy="7651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81222" y="4789747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irection of</a:t>
            </a:r>
          </a:p>
          <a:p>
            <a:r>
              <a:rPr lang="hu-HU" dirty="0"/>
              <a:t>t</a:t>
            </a:r>
            <a:r>
              <a:rPr lang="hu-HU" dirty="0" smtClean="0"/>
              <a:t>he gradient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13234" y="3516090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234" y="3516090"/>
                <a:ext cx="697306" cy="526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188437" y="3336486"/>
            <a:ext cx="2715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have to calculate</a:t>
            </a:r>
          </a:p>
          <a:p>
            <a:r>
              <a:rPr lang="hu-HU" dirty="0"/>
              <a:t>t</a:t>
            </a:r>
            <a:r>
              <a:rPr lang="hu-HU" dirty="0" smtClean="0"/>
              <a:t>he slope of the curve</a:t>
            </a:r>
          </a:p>
          <a:p>
            <a:r>
              <a:rPr lang="hu-HU" dirty="0"/>
              <a:t>w</a:t>
            </a:r>
            <a:r>
              <a:rPr lang="hu-HU" dirty="0" smtClean="0"/>
              <a:t>ith partial derivatives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996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Resilient propagation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6682" y="1541379"/>
            <a:ext cx="842410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Negative slope: go in the positive weight direction</a:t>
            </a:r>
          </a:p>
          <a:p>
            <a:r>
              <a:rPr lang="hu-HU" sz="2000" dirty="0" smtClean="0"/>
              <a:t>Positive slope: go in the negative weight direction</a:t>
            </a:r>
          </a:p>
          <a:p>
            <a:endParaRPr lang="hu-HU" sz="2000" dirty="0"/>
          </a:p>
          <a:p>
            <a:r>
              <a:rPr lang="hu-HU" sz="2000" dirty="0" smtClean="0"/>
              <a:t>The steepness / magnitude of the slope: good hint how rapidly the</a:t>
            </a:r>
          </a:p>
          <a:p>
            <a:r>
              <a:rPr lang="hu-HU" sz="2000" dirty="0"/>
              <a:t>e</a:t>
            </a:r>
            <a:r>
              <a:rPr lang="hu-HU" sz="2000" dirty="0" smtClean="0"/>
              <a:t>rror is changing and how far to move to get a smaller MSE</a:t>
            </a:r>
            <a:endParaRPr lang="hu-HU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37126" y="3193509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8033" y="5537916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056066" y="3644465"/>
            <a:ext cx="5525037" cy="146844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extBox 14"/>
          <p:cNvSpPr txBox="1"/>
          <p:nvPr/>
        </p:nvSpPr>
        <p:spPr>
          <a:xfrm>
            <a:off x="7590326" y="53532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515153" y="274264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MSE</a:t>
            </a:r>
            <a:endParaRPr lang="hu-HU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92627" y="3616464"/>
            <a:ext cx="911690" cy="2800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2153" y="4169325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irection of</a:t>
            </a:r>
          </a:p>
          <a:p>
            <a:r>
              <a:rPr lang="hu-HU" dirty="0"/>
              <a:t>t</a:t>
            </a:r>
            <a:r>
              <a:rPr lang="hu-HU" dirty="0" smtClean="0"/>
              <a:t>he gradient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13234" y="3516090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234" y="3516090"/>
                <a:ext cx="697306" cy="526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188437" y="3336486"/>
            <a:ext cx="2715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have to calculate</a:t>
            </a:r>
          </a:p>
          <a:p>
            <a:r>
              <a:rPr lang="hu-HU" dirty="0"/>
              <a:t>t</a:t>
            </a:r>
            <a:r>
              <a:rPr lang="hu-HU" dirty="0" smtClean="0"/>
              <a:t>he slope of the curve</a:t>
            </a:r>
          </a:p>
          <a:p>
            <a:r>
              <a:rPr lang="hu-HU" dirty="0"/>
              <a:t>w</a:t>
            </a:r>
            <a:r>
              <a:rPr lang="hu-HU" dirty="0" smtClean="0"/>
              <a:t>ith partial derivatives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181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Resilient propagation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6682" y="1541379"/>
            <a:ext cx="91759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Backprop: uses the magnitude to determine how to change the weights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Problem: the algorithm can overshoot the minimum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Oscillations occur !!! ~ missing the local optimum</a:t>
            </a:r>
          </a:p>
          <a:p>
            <a:endParaRPr lang="hu-HU" sz="2000" dirty="0"/>
          </a:p>
          <a:p>
            <a:r>
              <a:rPr lang="hu-HU" sz="2000" dirty="0" smtClean="0"/>
              <a:t>	OK we could use a smaller learning rate but the algorithms will</a:t>
            </a:r>
          </a:p>
          <a:p>
            <a:r>
              <a:rPr lang="hu-HU" sz="2000" dirty="0" smtClean="0"/>
              <a:t>		be </a:t>
            </a:r>
            <a:r>
              <a:rPr lang="hu-HU" sz="2000" dirty="0" err="1" smtClean="0"/>
              <a:t>slower</a:t>
            </a:r>
            <a:r>
              <a:rPr lang="hu-HU" sz="2000" dirty="0" smtClean="0"/>
              <a:t> !!!</a:t>
            </a:r>
            <a:endParaRPr lang="hu-HU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37126" y="3193509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8033" y="5537916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056066" y="3644465"/>
            <a:ext cx="5525037" cy="146844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extBox 14"/>
          <p:cNvSpPr txBox="1"/>
          <p:nvPr/>
        </p:nvSpPr>
        <p:spPr>
          <a:xfrm>
            <a:off x="7590326" y="53532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515153" y="274264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MSE</a:t>
            </a:r>
            <a:endParaRPr lang="hu-HU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92627" y="3616464"/>
            <a:ext cx="911690" cy="2800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2153" y="4169325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irection of</a:t>
            </a:r>
          </a:p>
          <a:p>
            <a:r>
              <a:rPr lang="hu-HU" dirty="0"/>
              <a:t>t</a:t>
            </a:r>
            <a:r>
              <a:rPr lang="hu-HU" dirty="0" smtClean="0"/>
              <a:t>he gradient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13234" y="3516090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234" y="3516090"/>
                <a:ext cx="697306" cy="526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188437" y="3336486"/>
            <a:ext cx="2715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have to calculate</a:t>
            </a:r>
          </a:p>
          <a:p>
            <a:r>
              <a:rPr lang="hu-HU" dirty="0"/>
              <a:t>t</a:t>
            </a:r>
            <a:r>
              <a:rPr lang="hu-HU" dirty="0" smtClean="0"/>
              <a:t>he slope of the curve</a:t>
            </a:r>
          </a:p>
          <a:p>
            <a:r>
              <a:rPr lang="hu-HU" dirty="0"/>
              <a:t>w</a:t>
            </a:r>
            <a:r>
              <a:rPr lang="hu-HU" dirty="0" smtClean="0"/>
              <a:t>ith partial derivatives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461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Resilient propagation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Resilient</a:t>
            </a:r>
            <a:r>
              <a:rPr lang="hu-HU" dirty="0" smtClean="0"/>
              <a:t> </a:t>
            </a:r>
            <a:r>
              <a:rPr lang="hu-HU" dirty="0" err="1" smtClean="0"/>
              <a:t>propagation</a:t>
            </a:r>
            <a:r>
              <a:rPr lang="hu-HU" dirty="0" smtClean="0"/>
              <a:t> does not </a:t>
            </a:r>
            <a:r>
              <a:rPr lang="en-US" dirty="0"/>
              <a:t>use the magnitude of the gradient to determine a weight </a:t>
            </a:r>
            <a:r>
              <a:rPr lang="en-US" dirty="0" smtClean="0"/>
              <a:t>delta</a:t>
            </a:r>
            <a:endParaRPr lang="hu-HU" dirty="0" smtClean="0"/>
          </a:p>
          <a:p>
            <a:r>
              <a:rPr lang="hu-HU" dirty="0" smtClean="0"/>
              <a:t>Instead it relies on the sign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gradient</a:t>
            </a:r>
            <a:r>
              <a:rPr lang="hu-HU" dirty="0" smtClean="0"/>
              <a:t> ( </a:t>
            </a:r>
            <a:r>
              <a:rPr lang="hu-HU" b="1" dirty="0" smtClean="0"/>
              <a:t>+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b="1" dirty="0" smtClean="0"/>
              <a:t>-</a:t>
            </a:r>
            <a:r>
              <a:rPr lang="hu-HU" dirty="0" smtClean="0"/>
              <a:t> ) !!!</a:t>
            </a:r>
          </a:p>
          <a:p>
            <a:r>
              <a:rPr lang="hu-HU" dirty="0" smtClean="0"/>
              <a:t>I</a:t>
            </a:r>
            <a:r>
              <a:rPr lang="en-US" dirty="0" err="1" smtClean="0"/>
              <a:t>nstead</a:t>
            </a:r>
            <a:r>
              <a:rPr lang="en-US" dirty="0" smtClean="0"/>
              <a:t> </a:t>
            </a:r>
            <a:r>
              <a:rPr lang="en-US" dirty="0"/>
              <a:t>of using a single learning rate for all weights and biases, </a:t>
            </a:r>
            <a:r>
              <a:rPr lang="hu-HU" dirty="0" err="1" smtClean="0"/>
              <a:t>resilient</a:t>
            </a:r>
            <a:r>
              <a:rPr lang="hu-HU" dirty="0" smtClean="0"/>
              <a:t> </a:t>
            </a:r>
            <a:r>
              <a:rPr lang="hu-HU" dirty="0" err="1" smtClean="0"/>
              <a:t>propagation</a:t>
            </a:r>
            <a:r>
              <a:rPr lang="hu-HU" dirty="0" smtClean="0"/>
              <a:t> </a:t>
            </a:r>
            <a:r>
              <a:rPr lang="hu-HU" dirty="0" err="1" smtClean="0"/>
              <a:t>uses</a:t>
            </a:r>
            <a:r>
              <a:rPr lang="hu-HU" dirty="0" smtClean="0"/>
              <a:t> </a:t>
            </a:r>
            <a:r>
              <a:rPr lang="en-US" dirty="0" smtClean="0"/>
              <a:t>separate </a:t>
            </a:r>
            <a:r>
              <a:rPr lang="en-US" dirty="0"/>
              <a:t>weight deltas for each weight and </a:t>
            </a:r>
            <a:r>
              <a:rPr lang="en-US" dirty="0" smtClean="0"/>
              <a:t>bias </a:t>
            </a:r>
            <a:r>
              <a:rPr lang="en-US" dirty="0"/>
              <a:t>and adapts these deltas during training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78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9701" y="450760"/>
            <a:ext cx="394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input and the output?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3915177" y="2550017"/>
            <a:ext cx="3000778" cy="202198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smtClean="0">
                <a:solidFill>
                  <a:srgbClr val="FF0000"/>
                </a:solidFill>
              </a:rPr>
              <a:t>?</a:t>
            </a:r>
            <a:endParaRPr lang="hu-HU" sz="4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72743" y="3528812"/>
            <a:ext cx="119773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132748" y="3528812"/>
            <a:ext cx="119773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98437" y="334414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INPUT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555472" y="334414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OUTPUT</a:t>
            </a:r>
            <a:endParaRPr lang="hu-H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94704" y="4934172"/>
            <a:ext cx="10294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humans: we see a handwritten character </a:t>
            </a:r>
            <a:r>
              <a:rPr lang="hu-HU" dirty="0" smtClean="0">
                <a:sym typeface="Wingdings" panose="05000000000000000000" pitchFamily="2" charset="2"/>
              </a:rPr>
              <a:t> this is the input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Then we can recognize that character  that’s the output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For computers: of course we have to transform the image into numerical data, we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have to make a prediction what character it might be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308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6600" b="1" u="sng" dirty="0" smtClean="0"/>
              <a:t>Program structure</a:t>
            </a:r>
            <a:endParaRPr lang="hu-HU" sz="6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74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Straight Arrow Connector 11"/>
          <p:cNvCxnSpPr>
            <a:stCxn id="4" idx="6"/>
            <a:endCxn id="7" idx="2"/>
          </p:cNvCxnSpPr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8" idx="2"/>
          </p:cNvCxnSpPr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9" idx="2"/>
          </p:cNvCxnSpPr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8" idx="2"/>
          </p:cNvCxnSpPr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9" idx="2"/>
          </p:cNvCxnSpPr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10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10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10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4851" y="249929"/>
            <a:ext cx="569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Activations:</a:t>
            </a:r>
            <a:r>
              <a:rPr lang="hu-HU" dirty="0" smtClean="0"/>
              <a:t> one dimensional array for every layer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79951" y="5151481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ouble[] inputActivations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4084028" y="6190306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ouble[] hiddenActivations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8151606" y="4228564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ouble[] outputActivations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94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97735" y="2163652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97735" y="43509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265313" y="1184858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265313" y="330772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265313" y="562377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9139707" y="330772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Straight Arrow Connector 11"/>
          <p:cNvCxnSpPr>
            <a:stCxn id="4" idx="6"/>
            <a:endCxn id="7" idx="2"/>
          </p:cNvCxnSpPr>
          <p:nvPr/>
        </p:nvCxnSpPr>
        <p:spPr>
          <a:xfrm flipV="1">
            <a:off x="2112135" y="1642058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8" idx="2"/>
          </p:cNvCxnSpPr>
          <p:nvPr/>
        </p:nvCxnSpPr>
        <p:spPr>
          <a:xfrm>
            <a:off x="2112135" y="2620852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9" idx="2"/>
          </p:cNvCxnSpPr>
          <p:nvPr/>
        </p:nvCxnSpPr>
        <p:spPr>
          <a:xfrm>
            <a:off x="2112135" y="2620852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 flipV="1">
            <a:off x="2112135" y="1642058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8" idx="2"/>
          </p:cNvCxnSpPr>
          <p:nvPr/>
        </p:nvCxnSpPr>
        <p:spPr>
          <a:xfrm flipV="1">
            <a:off x="2112135" y="3764925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9" idx="2"/>
          </p:cNvCxnSpPr>
          <p:nvPr/>
        </p:nvCxnSpPr>
        <p:spPr>
          <a:xfrm>
            <a:off x="2112135" y="4808114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10" idx="2"/>
          </p:cNvCxnSpPr>
          <p:nvPr/>
        </p:nvCxnSpPr>
        <p:spPr>
          <a:xfrm>
            <a:off x="6179713" y="1642058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10" idx="2"/>
          </p:cNvCxnSpPr>
          <p:nvPr/>
        </p:nvCxnSpPr>
        <p:spPr>
          <a:xfrm>
            <a:off x="6179713" y="3764925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10" idx="2"/>
          </p:cNvCxnSpPr>
          <p:nvPr/>
        </p:nvCxnSpPr>
        <p:spPr>
          <a:xfrm flipV="1">
            <a:off x="6179713" y="3764925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923" y="229331"/>
            <a:ext cx="9682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Weights:</a:t>
            </a:r>
            <a:r>
              <a:rPr lang="hu-HU" dirty="0" smtClean="0"/>
              <a:t>  2 two dimensional array -&gt; for every single node we have to track the edge</a:t>
            </a:r>
          </a:p>
          <a:p>
            <a:r>
              <a:rPr lang="hu-HU" b="1" dirty="0"/>
              <a:t>	 </a:t>
            </a:r>
            <a:r>
              <a:rPr lang="hu-HU" b="1" dirty="0" smtClean="0"/>
              <a:t>     </a:t>
            </a:r>
            <a:r>
              <a:rPr lang="hu-HU" dirty="0" smtClean="0"/>
              <a:t>weights, and because one node can have several edges pointing to the</a:t>
            </a:r>
          </a:p>
          <a:p>
            <a:r>
              <a:rPr lang="hu-HU" dirty="0" smtClean="0"/>
              <a:t>         		next layer -&gt; multidimensional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112135" y="5885507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ouble[][] inputWeights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7043346" y="5444544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ouble[][] outputWeights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398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97735" y="2163652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97735" y="43509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265313" y="1184858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265313" y="330772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265313" y="562377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9139707" y="330772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Straight Arrow Connector 11"/>
          <p:cNvCxnSpPr>
            <a:stCxn id="4" idx="6"/>
            <a:endCxn id="7" idx="2"/>
          </p:cNvCxnSpPr>
          <p:nvPr/>
        </p:nvCxnSpPr>
        <p:spPr>
          <a:xfrm flipV="1">
            <a:off x="2112135" y="1642058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8" idx="2"/>
          </p:cNvCxnSpPr>
          <p:nvPr/>
        </p:nvCxnSpPr>
        <p:spPr>
          <a:xfrm>
            <a:off x="2112135" y="2620852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9" idx="2"/>
          </p:cNvCxnSpPr>
          <p:nvPr/>
        </p:nvCxnSpPr>
        <p:spPr>
          <a:xfrm>
            <a:off x="2112135" y="2620852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 flipV="1">
            <a:off x="2112135" y="1642058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8" idx="2"/>
          </p:cNvCxnSpPr>
          <p:nvPr/>
        </p:nvCxnSpPr>
        <p:spPr>
          <a:xfrm flipV="1">
            <a:off x="2112135" y="3764925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9" idx="2"/>
          </p:cNvCxnSpPr>
          <p:nvPr/>
        </p:nvCxnSpPr>
        <p:spPr>
          <a:xfrm>
            <a:off x="2112135" y="4808114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10" idx="2"/>
          </p:cNvCxnSpPr>
          <p:nvPr/>
        </p:nvCxnSpPr>
        <p:spPr>
          <a:xfrm>
            <a:off x="6179713" y="1642058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10" idx="2"/>
          </p:cNvCxnSpPr>
          <p:nvPr/>
        </p:nvCxnSpPr>
        <p:spPr>
          <a:xfrm>
            <a:off x="6179713" y="3764925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10" idx="2"/>
          </p:cNvCxnSpPr>
          <p:nvPr/>
        </p:nvCxnSpPr>
        <p:spPr>
          <a:xfrm flipV="1">
            <a:off x="6179713" y="3764925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04230" y="451629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Momentum:</a:t>
            </a:r>
            <a:r>
              <a:rPr lang="hu-HU" dirty="0" smtClean="0"/>
              <a:t>  2 two dimensional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949156" y="6080975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ouble[][] </a:t>
            </a:r>
            <a:r>
              <a:rPr lang="hu-HU" dirty="0"/>
              <a:t>momentumInputChange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29005" y="5444544"/>
            <a:ext cx="442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ouble[][] </a:t>
            </a:r>
            <a:r>
              <a:rPr lang="hu-HU" dirty="0"/>
              <a:t>momentumOutputChange</a:t>
            </a:r>
          </a:p>
        </p:txBody>
      </p:sp>
    </p:spTree>
    <p:extLst>
      <p:ext uri="{BB962C8B-B14F-4D97-AF65-F5344CB8AC3E}">
        <p14:creationId xmlns:p14="http://schemas.microsoft.com/office/powerpoint/2010/main" val="424575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799"/>
            <a:ext cx="8825658" cy="3329581"/>
          </a:xfrm>
        </p:spPr>
        <p:txBody>
          <a:bodyPr/>
          <a:lstStyle/>
          <a:p>
            <a:r>
              <a:rPr lang="hu-HU" b="1" dirty="0" smtClean="0"/>
              <a:t>HOPFIELD NETWORKS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13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Hopfield network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Hopfield network is a form of recurrent artificial neural network </a:t>
            </a:r>
            <a:r>
              <a:rPr lang="hu-HU" dirty="0" smtClean="0"/>
              <a:t>created </a:t>
            </a:r>
            <a:r>
              <a:rPr lang="en-US" dirty="0" smtClean="0"/>
              <a:t>by</a:t>
            </a:r>
            <a:r>
              <a:rPr lang="en-US" dirty="0"/>
              <a:t> John Hopfield </a:t>
            </a:r>
            <a:r>
              <a:rPr lang="hu-HU" dirty="0" smtClean="0"/>
              <a:t>in 1974</a:t>
            </a:r>
          </a:p>
          <a:p>
            <a:r>
              <a:rPr lang="en-US" dirty="0"/>
              <a:t>They are guaranteed to converge to a </a:t>
            </a:r>
            <a:r>
              <a:rPr lang="en-US" dirty="0" smtClean="0"/>
              <a:t>minimum</a:t>
            </a:r>
            <a:endParaRPr lang="hu-HU" dirty="0" smtClean="0"/>
          </a:p>
          <a:p>
            <a:r>
              <a:rPr lang="hu-HU" dirty="0"/>
              <a:t>B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/>
              <a:t>convergence to a false pattern (wrong local </a:t>
            </a:r>
            <a:r>
              <a:rPr lang="hu-HU" dirty="0" smtClean="0"/>
              <a:t>optimum</a:t>
            </a:r>
            <a:r>
              <a:rPr lang="en-US" dirty="0" smtClean="0"/>
              <a:t>) </a:t>
            </a:r>
            <a:r>
              <a:rPr lang="en-US" dirty="0"/>
              <a:t>rather than the stored pattern </a:t>
            </a:r>
            <a:r>
              <a:rPr lang="en-US" dirty="0" smtClean="0"/>
              <a:t>(</a:t>
            </a:r>
            <a:r>
              <a:rPr lang="hu-HU" dirty="0" smtClean="0"/>
              <a:t>global</a:t>
            </a:r>
            <a:r>
              <a:rPr lang="en-US" dirty="0" smtClean="0"/>
              <a:t> </a:t>
            </a:r>
            <a:r>
              <a:rPr lang="hu-HU" dirty="0" smtClean="0"/>
              <a:t>optimum</a:t>
            </a:r>
            <a:r>
              <a:rPr lang="en-US" dirty="0" smtClean="0"/>
              <a:t>) </a:t>
            </a:r>
            <a:r>
              <a:rPr lang="en-US" dirty="0"/>
              <a:t>can </a:t>
            </a:r>
            <a:r>
              <a:rPr lang="en-US" dirty="0" smtClean="0"/>
              <a:t>occur</a:t>
            </a:r>
            <a:endParaRPr lang="hu-HU" dirty="0"/>
          </a:p>
          <a:p>
            <a:r>
              <a:rPr lang="hu-HU" dirty="0" smtClean="0"/>
              <a:t>Basically a directed graph</a:t>
            </a:r>
          </a:p>
          <a:p>
            <a:r>
              <a:rPr lang="hu-HU" dirty="0" smtClean="0"/>
              <a:t>Applications: able to recall patterns ( for example image recognition 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016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88913" y="176279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588913" y="4647128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431110" y="1762798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431110" y="4647128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 flipV="1">
            <a:off x="4503313" y="2219998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03313" y="5128477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7"/>
            <a:endCxn id="6" idx="3"/>
          </p:cNvCxnSpPr>
          <p:nvPr/>
        </p:nvCxnSpPr>
        <p:spPr>
          <a:xfrm flipV="1">
            <a:off x="4369402" y="2543287"/>
            <a:ext cx="3195619" cy="22377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7" idx="1"/>
          </p:cNvCxnSpPr>
          <p:nvPr/>
        </p:nvCxnSpPr>
        <p:spPr>
          <a:xfrm>
            <a:off x="4369402" y="2543288"/>
            <a:ext cx="3195619" cy="22377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50457" y="181557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5650457" y="181557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6498317" y="324064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w3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778697" y="519219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w4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4735613" y="38449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w6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901251" y="564702"/>
            <a:ext cx="741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Feedforward network: edges are always pointing in the direction</a:t>
            </a:r>
          </a:p>
          <a:p>
            <a:r>
              <a:rPr lang="hu-HU" dirty="0"/>
              <a:t>	</a:t>
            </a:r>
            <a:r>
              <a:rPr lang="hu-HU" dirty="0" smtClean="0"/>
              <a:t>	of the next layer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387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588913" y="176279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88913" y="4647128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31110" y="1762798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31110" y="4647128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7" idx="6"/>
            <a:endCxn id="9" idx="2"/>
          </p:cNvCxnSpPr>
          <p:nvPr/>
        </p:nvCxnSpPr>
        <p:spPr>
          <a:xfrm flipV="1">
            <a:off x="4503313" y="2219998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0"/>
            <a:endCxn id="7" idx="4"/>
          </p:cNvCxnSpPr>
          <p:nvPr/>
        </p:nvCxnSpPr>
        <p:spPr>
          <a:xfrm flipV="1">
            <a:off x="4046113" y="2677199"/>
            <a:ext cx="0" cy="19699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4"/>
            <a:endCxn id="10" idx="0"/>
          </p:cNvCxnSpPr>
          <p:nvPr/>
        </p:nvCxnSpPr>
        <p:spPr>
          <a:xfrm>
            <a:off x="7888310" y="2677198"/>
            <a:ext cx="0" cy="19699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0"/>
            <a:endCxn id="9" idx="4"/>
          </p:cNvCxnSpPr>
          <p:nvPr/>
        </p:nvCxnSpPr>
        <p:spPr>
          <a:xfrm flipV="1">
            <a:off x="7888310" y="2677198"/>
            <a:ext cx="0" cy="19699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7" idx="6"/>
          </p:cNvCxnSpPr>
          <p:nvPr/>
        </p:nvCxnSpPr>
        <p:spPr>
          <a:xfrm flipH="1">
            <a:off x="4503313" y="2219998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503313" y="5128477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503313" y="5128477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4"/>
            <a:endCxn id="8" idx="0"/>
          </p:cNvCxnSpPr>
          <p:nvPr/>
        </p:nvCxnSpPr>
        <p:spPr>
          <a:xfrm>
            <a:off x="4046113" y="2677199"/>
            <a:ext cx="0" cy="19699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3"/>
            <a:endCxn id="8" idx="7"/>
          </p:cNvCxnSpPr>
          <p:nvPr/>
        </p:nvCxnSpPr>
        <p:spPr>
          <a:xfrm flipH="1">
            <a:off x="4369402" y="2543287"/>
            <a:ext cx="3195619" cy="22377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7"/>
            <a:endCxn id="9" idx="3"/>
          </p:cNvCxnSpPr>
          <p:nvPr/>
        </p:nvCxnSpPr>
        <p:spPr>
          <a:xfrm flipV="1">
            <a:off x="4369402" y="2543287"/>
            <a:ext cx="3195619" cy="22377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5"/>
            <a:endCxn id="10" idx="1"/>
          </p:cNvCxnSpPr>
          <p:nvPr/>
        </p:nvCxnSpPr>
        <p:spPr>
          <a:xfrm>
            <a:off x="4369402" y="2543288"/>
            <a:ext cx="3195619" cy="22377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" idx="1"/>
            <a:endCxn id="7" idx="5"/>
          </p:cNvCxnSpPr>
          <p:nvPr/>
        </p:nvCxnSpPr>
        <p:spPr>
          <a:xfrm flipH="1" flipV="1">
            <a:off x="4369402" y="2543288"/>
            <a:ext cx="3195619" cy="22377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6672" y="460688"/>
            <a:ext cx="606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Hopfield network: fully connected graph basically !!!</a:t>
            </a:r>
            <a:endParaRPr lang="hu-HU" dirty="0"/>
          </a:p>
        </p:txBody>
      </p:sp>
      <p:sp>
        <p:nvSpPr>
          <p:cNvPr id="59" name="TextBox 58"/>
          <p:cNvSpPr txBox="1"/>
          <p:nvPr/>
        </p:nvSpPr>
        <p:spPr>
          <a:xfrm>
            <a:off x="1120462" y="834180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Neurons can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b="1" dirty="0" smtClean="0"/>
              <a:t>+1 / - 1 </a:t>
            </a:r>
            <a:r>
              <a:rPr lang="hu-HU" dirty="0" smtClean="0"/>
              <a:t>activations !!!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5650457" y="181557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8028756" y="347559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650457" y="181557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6498317" y="324064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w3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5778697" y="519219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w4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3449857" y="347559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4735613" y="38449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w6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1066001" y="199136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 smtClean="0"/>
              <a:t>ij</a:t>
            </a:r>
            <a:endParaRPr lang="hu-HU" sz="1600" b="1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920508" y="1806702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/>
              <a:t>w</a:t>
            </a:r>
            <a:r>
              <a:rPr lang="hu-HU" sz="1600" b="1" i="1" dirty="0" smtClean="0"/>
              <a:t>   = </a:t>
            </a:r>
            <a:endParaRPr lang="hu-HU" sz="1600" b="1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1595483" y="199136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 smtClean="0"/>
              <a:t>ji</a:t>
            </a:r>
            <a:endParaRPr lang="hu-HU" sz="1600" b="1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49990" y="1806702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4965" y="254485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Symmetric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32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36394" y="2485622"/>
                <a:ext cx="2743059" cy="1340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 +1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nary>
                                <m:naryPr>
                                  <m:chr m:val="∑"/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   &gt;  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nary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−1   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394" y="2485622"/>
                <a:ext cx="2743059" cy="13408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077625" y="2986785"/>
            <a:ext cx="2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ij</a:t>
            </a:r>
            <a:endParaRPr lang="hu-HU" sz="1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345647" y="2986785"/>
            <a:ext cx="226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i</a:t>
            </a:r>
            <a:endParaRPr lang="hu-HU" sz="1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055483" y="2986785"/>
            <a:ext cx="226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i</a:t>
            </a:r>
            <a:endParaRPr lang="hu-HU" sz="1600" i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687901" y="3131042"/>
            <a:ext cx="15454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18255" y="2986785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S  = </a:t>
            </a:r>
            <a:endParaRPr lang="hu-HU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97589" y="3137914"/>
            <a:ext cx="226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i</a:t>
            </a:r>
            <a:endParaRPr lang="hu-HU" sz="16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97290" y="4591455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State of unit </a:t>
            </a:r>
            <a:r>
              <a:rPr lang="hu-HU" b="1" i="1" dirty="0" smtClean="0"/>
              <a:t>i</a:t>
            </a:r>
            <a:endParaRPr lang="hu-HU" b="1" i="1" dirty="0"/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 flipV="1">
            <a:off x="3214181" y="3476469"/>
            <a:ext cx="804074" cy="111498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87018" y="690335"/>
            <a:ext cx="538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Edge pointing from node </a:t>
            </a:r>
            <a:r>
              <a:rPr lang="hu-HU" b="1" i="1" dirty="0" smtClean="0"/>
              <a:t>i</a:t>
            </a:r>
            <a:r>
              <a:rPr lang="hu-HU" dirty="0" smtClean="0"/>
              <a:t> to node </a:t>
            </a:r>
            <a:r>
              <a:rPr lang="hu-HU" b="1" i="1" dirty="0" smtClean="0"/>
              <a:t>j</a:t>
            </a:r>
          </a:p>
          <a:p>
            <a:r>
              <a:rPr lang="hu-HU" dirty="0" smtClean="0"/>
              <a:t>The strenght of the connection at a given time</a:t>
            </a:r>
            <a:endParaRPr lang="hu-HU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190797" y="1438141"/>
            <a:ext cx="977858" cy="148995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66229" y="4383995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Threshold value for unit </a:t>
            </a:r>
            <a:r>
              <a:rPr lang="hu-HU" b="1" i="1" dirty="0" smtClean="0"/>
              <a:t>i</a:t>
            </a:r>
            <a:endParaRPr lang="hu-HU" b="1" i="1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7281834" y="3232597"/>
            <a:ext cx="2412030" cy="115139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3793" y="459502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Unit states</a:t>
            </a:r>
            <a:endParaRPr lang="hu-HU" sz="2400" b="1" u="sng" dirty="0"/>
          </a:p>
        </p:txBody>
      </p:sp>
    </p:spTree>
    <p:extLst>
      <p:ext uri="{BB962C8B-B14F-4D97-AF65-F5344CB8AC3E}">
        <p14:creationId xmlns:p14="http://schemas.microsoft.com/office/powerpoint/2010/main" val="317485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36394" y="2485622"/>
                <a:ext cx="2743059" cy="1340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 +1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nary>
                                <m:naryPr>
                                  <m:chr m:val="∑"/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   &gt;  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nary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−1   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394" y="2485622"/>
                <a:ext cx="2743059" cy="13408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077625" y="2986785"/>
            <a:ext cx="2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ij</a:t>
            </a:r>
            <a:endParaRPr lang="hu-HU" sz="1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345647" y="2986785"/>
            <a:ext cx="226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i</a:t>
            </a:r>
            <a:endParaRPr lang="hu-HU" sz="1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055483" y="2986785"/>
            <a:ext cx="226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i</a:t>
            </a:r>
            <a:endParaRPr lang="hu-HU" sz="1600" i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687901" y="3131042"/>
            <a:ext cx="15454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18255" y="2986785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S  = </a:t>
            </a:r>
            <a:endParaRPr lang="hu-HU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97589" y="3137914"/>
            <a:ext cx="226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i</a:t>
            </a:r>
            <a:endParaRPr lang="hu-HU" sz="16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97290" y="4591455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State of unit </a:t>
            </a:r>
            <a:r>
              <a:rPr lang="hu-HU" b="1" i="1" dirty="0" smtClean="0"/>
              <a:t>i</a:t>
            </a:r>
            <a:endParaRPr lang="hu-HU" b="1" i="1" dirty="0"/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 flipV="1">
            <a:off x="3214181" y="3476469"/>
            <a:ext cx="804074" cy="111498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87018" y="690335"/>
            <a:ext cx="538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Edge pointing from node </a:t>
            </a:r>
            <a:r>
              <a:rPr lang="hu-HU" b="1" i="1" dirty="0" smtClean="0"/>
              <a:t>i</a:t>
            </a:r>
            <a:r>
              <a:rPr lang="hu-HU" dirty="0" smtClean="0"/>
              <a:t> to node </a:t>
            </a:r>
            <a:r>
              <a:rPr lang="hu-HU" b="1" i="1" dirty="0" smtClean="0"/>
              <a:t>j</a:t>
            </a:r>
          </a:p>
          <a:p>
            <a:r>
              <a:rPr lang="hu-HU" dirty="0" smtClean="0"/>
              <a:t>The strenght of the connection at a given time</a:t>
            </a:r>
            <a:endParaRPr lang="hu-HU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190797" y="1438141"/>
            <a:ext cx="977858" cy="148995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66229" y="4383995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Threshold value for unit </a:t>
            </a:r>
            <a:r>
              <a:rPr lang="hu-HU" b="1" i="1" dirty="0" smtClean="0"/>
              <a:t>i</a:t>
            </a:r>
            <a:endParaRPr lang="hu-HU" b="1" i="1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7281834" y="3232597"/>
            <a:ext cx="2412030" cy="115139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50701" y="5356596"/>
            <a:ext cx="6389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 the values of neuron </a:t>
            </a:r>
            <a:r>
              <a:rPr lang="hu-HU" b="1" i="1" dirty="0" smtClean="0"/>
              <a:t>i</a:t>
            </a:r>
            <a:r>
              <a:rPr lang="hu-HU" dirty="0" smtClean="0"/>
              <a:t> and neuron </a:t>
            </a:r>
            <a:r>
              <a:rPr lang="hu-HU" b="1" i="1" dirty="0" smtClean="0"/>
              <a:t>j</a:t>
            </a:r>
            <a:r>
              <a:rPr lang="hu-HU" dirty="0" smtClean="0"/>
              <a:t> will converge if the</a:t>
            </a:r>
          </a:p>
          <a:p>
            <a:r>
              <a:rPr lang="hu-HU" dirty="0"/>
              <a:t>	</a:t>
            </a:r>
            <a:r>
              <a:rPr lang="hu-HU" dirty="0" smtClean="0"/>
              <a:t>weight between them is positive</a:t>
            </a:r>
          </a:p>
          <a:p>
            <a:r>
              <a:rPr lang="hu-HU" dirty="0" smtClean="0"/>
              <a:t>- values will diverge if the weight is negative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553793" y="459502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Unit states</a:t>
            </a:r>
            <a:endParaRPr lang="hu-HU" sz="2400" b="1" u="sng" dirty="0"/>
          </a:p>
        </p:txBody>
      </p:sp>
    </p:spTree>
    <p:extLst>
      <p:ext uri="{BB962C8B-B14F-4D97-AF65-F5344CB8AC3E}">
        <p14:creationId xmlns:p14="http://schemas.microsoft.com/office/powerpoint/2010/main" val="98850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Neural networks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Why do we need </a:t>
            </a:r>
            <a:r>
              <a:rPr lang="hu-HU" b="1" dirty="0" smtClean="0"/>
              <a:t>AI</a:t>
            </a:r>
            <a:r>
              <a:rPr lang="hu-HU" dirty="0" smtClean="0"/>
              <a:t> or artifical neural networks?</a:t>
            </a:r>
          </a:p>
          <a:p>
            <a:r>
              <a:rPr lang="hu-HU" dirty="0" smtClean="0"/>
              <a:t>Computers can solve several poblems: graph-related problems (shortest path algorithms, spanning trees), </a:t>
            </a:r>
            <a:r>
              <a:rPr lang="hu-HU" dirty="0" err="1" smtClean="0"/>
              <a:t>sorting</a:t>
            </a:r>
            <a:r>
              <a:rPr lang="hu-HU" dirty="0" smtClean="0"/>
              <a:t> </a:t>
            </a:r>
            <a:r>
              <a:rPr lang="hu-HU" dirty="0" err="1" smtClean="0"/>
              <a:t>arrays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any kind of </a:t>
            </a:r>
            <a:r>
              <a:rPr lang="hu-HU" dirty="0" err="1" smtClean="0"/>
              <a:t>optimization</a:t>
            </a:r>
            <a:r>
              <a:rPr lang="hu-HU" dirty="0" smtClean="0"/>
              <a:t> </a:t>
            </a:r>
            <a:r>
              <a:rPr lang="hu-HU" dirty="0" err="1" smtClean="0"/>
              <a:t>problems</a:t>
            </a:r>
            <a:r>
              <a:rPr lang="hu-HU" dirty="0" smtClean="0"/>
              <a:t>  // numerical methods</a:t>
            </a:r>
          </a:p>
          <a:p>
            <a:r>
              <a:rPr lang="hu-HU" dirty="0" smtClean="0"/>
              <a:t>BUT there are other problems </a:t>
            </a:r>
            <a:r>
              <a:rPr lang="hu-HU" dirty="0" smtClean="0">
                <a:sym typeface="Wingdings" panose="05000000000000000000" pitchFamily="2" charset="2"/>
              </a:rPr>
              <a:t> that can not be defined with an exact mathematical algorithm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For example: facial recognition, language processsing ...</a:t>
            </a:r>
          </a:p>
          <a:p>
            <a:r>
              <a:rPr lang="hu-HU" b="1" dirty="0" smtClean="0">
                <a:sym typeface="Wingdings" panose="05000000000000000000" pitchFamily="2" charset="2"/>
              </a:rPr>
              <a:t>OK</a:t>
            </a:r>
            <a:r>
              <a:rPr lang="hu-HU" dirty="0" smtClean="0">
                <a:sym typeface="Wingdings" panose="05000000000000000000" pitchFamily="2" charset="2"/>
              </a:rPr>
              <a:t> but for humans these problems seems much more easier than graph algorithms or solving differential equations with </a:t>
            </a:r>
            <a:r>
              <a:rPr lang="hu-HU" dirty="0" err="1" smtClean="0">
                <a:sym typeface="Wingdings" panose="05000000000000000000" pitchFamily="2" charset="2"/>
              </a:rPr>
              <a:t>Runge-Kutta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methods</a:t>
            </a:r>
            <a:r>
              <a:rPr lang="hu-HU" dirty="0" smtClean="0">
                <a:sym typeface="Wingdings" panose="05000000000000000000" pitchFamily="2" charset="2"/>
              </a:rPr>
              <a:t> …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54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When to use </a:t>
            </a:r>
            <a:r>
              <a:rPr lang="hu-HU" dirty="0" smtClean="0"/>
              <a:t>neural networks? </a:t>
            </a:r>
          </a:p>
          <a:p>
            <a:r>
              <a:rPr lang="hu-HU" dirty="0" smtClean="0"/>
              <a:t>Several problems can be solved with well defined algorithms: sorting numbers, multiplication, addition ...</a:t>
            </a:r>
          </a:p>
          <a:p>
            <a:r>
              <a:rPr lang="hu-HU" dirty="0" smtClean="0"/>
              <a:t>Some problems can not be easily defined with an exact algorithm: facial recognition or </a:t>
            </a:r>
            <a:r>
              <a:rPr lang="hu-HU" b="1" dirty="0" smtClean="0"/>
              <a:t>OCR</a:t>
            </a:r>
            <a:r>
              <a:rPr lang="hu-HU" dirty="0" smtClean="0"/>
              <a:t> !!!</a:t>
            </a:r>
          </a:p>
          <a:p>
            <a:r>
              <a:rPr lang="hu-HU" dirty="0" smtClean="0"/>
              <a:t>Most of the problems we try to solve with neural networks are quite trivial to humans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85792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165790" y="459502"/>
            <a:ext cx="5492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assign a scalar value to every single state of</a:t>
            </a:r>
          </a:p>
          <a:p>
            <a:r>
              <a:rPr lang="hu-HU" dirty="0"/>
              <a:t>t</a:t>
            </a:r>
            <a:r>
              <a:rPr lang="hu-HU" dirty="0" smtClean="0"/>
              <a:t>he Hopfield network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553793" y="45950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Energy</a:t>
            </a:r>
            <a:endParaRPr lang="hu-HU" sz="2400" b="1" u="sng" dirty="0"/>
          </a:p>
        </p:txBody>
      </p:sp>
      <p:sp>
        <p:nvSpPr>
          <p:cNvPr id="18" name="Oval 17"/>
          <p:cNvSpPr/>
          <p:nvPr/>
        </p:nvSpPr>
        <p:spPr>
          <a:xfrm>
            <a:off x="3358602" y="189158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358602" y="477591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00799" y="189158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200799" y="477591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18" idx="6"/>
            <a:endCxn id="20" idx="2"/>
          </p:cNvCxnSpPr>
          <p:nvPr/>
        </p:nvCxnSpPr>
        <p:spPr>
          <a:xfrm flipV="1">
            <a:off x="4273002" y="2348786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0"/>
            <a:endCxn id="18" idx="4"/>
          </p:cNvCxnSpPr>
          <p:nvPr/>
        </p:nvCxnSpPr>
        <p:spPr>
          <a:xfrm flipV="1">
            <a:off x="3815802" y="2805987"/>
            <a:ext cx="0" cy="19699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4"/>
            <a:endCxn id="23" idx="0"/>
          </p:cNvCxnSpPr>
          <p:nvPr/>
        </p:nvCxnSpPr>
        <p:spPr>
          <a:xfrm>
            <a:off x="7657999" y="2805986"/>
            <a:ext cx="0" cy="19699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0"/>
            <a:endCxn id="20" idx="4"/>
          </p:cNvCxnSpPr>
          <p:nvPr/>
        </p:nvCxnSpPr>
        <p:spPr>
          <a:xfrm flipV="1">
            <a:off x="7657999" y="2805986"/>
            <a:ext cx="0" cy="19699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18" idx="6"/>
          </p:cNvCxnSpPr>
          <p:nvPr/>
        </p:nvCxnSpPr>
        <p:spPr>
          <a:xfrm flipH="1">
            <a:off x="4273002" y="2348786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273002" y="5257265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273002" y="5257265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4"/>
            <a:endCxn id="19" idx="0"/>
          </p:cNvCxnSpPr>
          <p:nvPr/>
        </p:nvCxnSpPr>
        <p:spPr>
          <a:xfrm>
            <a:off x="3815802" y="2805987"/>
            <a:ext cx="0" cy="19699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19" idx="7"/>
          </p:cNvCxnSpPr>
          <p:nvPr/>
        </p:nvCxnSpPr>
        <p:spPr>
          <a:xfrm flipH="1">
            <a:off x="4139091" y="2672075"/>
            <a:ext cx="3195619" cy="22377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7"/>
            <a:endCxn id="20" idx="3"/>
          </p:cNvCxnSpPr>
          <p:nvPr/>
        </p:nvCxnSpPr>
        <p:spPr>
          <a:xfrm flipV="1">
            <a:off x="4139091" y="2672075"/>
            <a:ext cx="3195619" cy="22377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5"/>
            <a:endCxn id="23" idx="1"/>
          </p:cNvCxnSpPr>
          <p:nvPr/>
        </p:nvCxnSpPr>
        <p:spPr>
          <a:xfrm>
            <a:off x="4139091" y="2672076"/>
            <a:ext cx="3195619" cy="22377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1"/>
            <a:endCxn id="18" idx="5"/>
          </p:cNvCxnSpPr>
          <p:nvPr/>
        </p:nvCxnSpPr>
        <p:spPr>
          <a:xfrm flipH="1" flipV="1">
            <a:off x="4139091" y="2672076"/>
            <a:ext cx="3195619" cy="22377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20146" y="194435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7798445" y="36043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5420146" y="194435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68006" y="33694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w3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5548386" y="532098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w4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3219546" y="36043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w5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505302" y="397371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w6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01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165790" y="459502"/>
            <a:ext cx="5492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assign a scalar value to every single state of</a:t>
            </a:r>
          </a:p>
          <a:p>
            <a:r>
              <a:rPr lang="hu-HU" dirty="0"/>
              <a:t>t</a:t>
            </a:r>
            <a:r>
              <a:rPr lang="hu-HU" dirty="0" smtClean="0"/>
              <a:t>he Hopfield network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553793" y="45950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Energy</a:t>
            </a:r>
            <a:endParaRPr lang="hu-HU" sz="2400" b="1" u="sng" dirty="0"/>
          </a:p>
        </p:txBody>
      </p:sp>
      <p:sp>
        <p:nvSpPr>
          <p:cNvPr id="18" name="Oval 17"/>
          <p:cNvSpPr/>
          <p:nvPr/>
        </p:nvSpPr>
        <p:spPr>
          <a:xfrm>
            <a:off x="3358602" y="189158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358602" y="477591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00799" y="189158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200799" y="477591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18" idx="6"/>
            <a:endCxn id="20" idx="2"/>
          </p:cNvCxnSpPr>
          <p:nvPr/>
        </p:nvCxnSpPr>
        <p:spPr>
          <a:xfrm flipV="1">
            <a:off x="4273002" y="2348786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0"/>
            <a:endCxn id="18" idx="4"/>
          </p:cNvCxnSpPr>
          <p:nvPr/>
        </p:nvCxnSpPr>
        <p:spPr>
          <a:xfrm flipV="1">
            <a:off x="3815802" y="2805987"/>
            <a:ext cx="0" cy="19699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4"/>
            <a:endCxn id="23" idx="0"/>
          </p:cNvCxnSpPr>
          <p:nvPr/>
        </p:nvCxnSpPr>
        <p:spPr>
          <a:xfrm>
            <a:off x="7657999" y="2805986"/>
            <a:ext cx="0" cy="19699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0"/>
            <a:endCxn id="20" idx="4"/>
          </p:cNvCxnSpPr>
          <p:nvPr/>
        </p:nvCxnSpPr>
        <p:spPr>
          <a:xfrm flipV="1">
            <a:off x="7657999" y="2805986"/>
            <a:ext cx="0" cy="19699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18" idx="6"/>
          </p:cNvCxnSpPr>
          <p:nvPr/>
        </p:nvCxnSpPr>
        <p:spPr>
          <a:xfrm flipH="1">
            <a:off x="4273002" y="2348786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273002" y="5257265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273002" y="5257265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4"/>
            <a:endCxn id="19" idx="0"/>
          </p:cNvCxnSpPr>
          <p:nvPr/>
        </p:nvCxnSpPr>
        <p:spPr>
          <a:xfrm>
            <a:off x="3815802" y="2805987"/>
            <a:ext cx="0" cy="19699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19" idx="7"/>
          </p:cNvCxnSpPr>
          <p:nvPr/>
        </p:nvCxnSpPr>
        <p:spPr>
          <a:xfrm flipH="1">
            <a:off x="4139091" y="2672075"/>
            <a:ext cx="3195619" cy="22377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7"/>
            <a:endCxn id="20" idx="3"/>
          </p:cNvCxnSpPr>
          <p:nvPr/>
        </p:nvCxnSpPr>
        <p:spPr>
          <a:xfrm flipV="1">
            <a:off x="4139091" y="2672075"/>
            <a:ext cx="3195619" cy="22377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5"/>
            <a:endCxn id="23" idx="1"/>
          </p:cNvCxnSpPr>
          <p:nvPr/>
        </p:nvCxnSpPr>
        <p:spPr>
          <a:xfrm>
            <a:off x="4139091" y="2672076"/>
            <a:ext cx="3195619" cy="22377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1"/>
            <a:endCxn id="18" idx="5"/>
          </p:cNvCxnSpPr>
          <p:nvPr/>
        </p:nvCxnSpPr>
        <p:spPr>
          <a:xfrm flipH="1" flipV="1">
            <a:off x="4139091" y="2672076"/>
            <a:ext cx="3195619" cy="22377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20146" y="194435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7798445" y="36043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5420146" y="194435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68006" y="33694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w3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5548386" y="532098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w4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3219546" y="36043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w5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505302" y="397371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w6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939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165790" y="459502"/>
            <a:ext cx="5492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assign a scalar value to every single state of</a:t>
            </a:r>
          </a:p>
          <a:p>
            <a:r>
              <a:rPr lang="hu-HU" dirty="0"/>
              <a:t>t</a:t>
            </a:r>
            <a:r>
              <a:rPr lang="hu-HU" dirty="0" smtClean="0"/>
              <a:t>he Hopfield network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553793" y="45950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Energy</a:t>
            </a:r>
            <a:endParaRPr lang="hu-HU" sz="2400" b="1" u="sng" dirty="0"/>
          </a:p>
        </p:txBody>
      </p:sp>
      <p:sp>
        <p:nvSpPr>
          <p:cNvPr id="18" name="Oval 17"/>
          <p:cNvSpPr/>
          <p:nvPr/>
        </p:nvSpPr>
        <p:spPr>
          <a:xfrm>
            <a:off x="3358602" y="189158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358602" y="477591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00799" y="189158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200799" y="477591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18" idx="6"/>
            <a:endCxn id="20" idx="2"/>
          </p:cNvCxnSpPr>
          <p:nvPr/>
        </p:nvCxnSpPr>
        <p:spPr>
          <a:xfrm flipV="1">
            <a:off x="4273002" y="2348786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0"/>
            <a:endCxn id="18" idx="4"/>
          </p:cNvCxnSpPr>
          <p:nvPr/>
        </p:nvCxnSpPr>
        <p:spPr>
          <a:xfrm flipV="1">
            <a:off x="3815802" y="2805987"/>
            <a:ext cx="0" cy="19699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4"/>
            <a:endCxn id="23" idx="0"/>
          </p:cNvCxnSpPr>
          <p:nvPr/>
        </p:nvCxnSpPr>
        <p:spPr>
          <a:xfrm>
            <a:off x="7657999" y="2805986"/>
            <a:ext cx="0" cy="19699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0"/>
            <a:endCxn id="20" idx="4"/>
          </p:cNvCxnSpPr>
          <p:nvPr/>
        </p:nvCxnSpPr>
        <p:spPr>
          <a:xfrm flipV="1">
            <a:off x="7657999" y="2805986"/>
            <a:ext cx="0" cy="19699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18" idx="6"/>
          </p:cNvCxnSpPr>
          <p:nvPr/>
        </p:nvCxnSpPr>
        <p:spPr>
          <a:xfrm flipH="1">
            <a:off x="4273002" y="2348786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273002" y="5257265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273002" y="5257265"/>
            <a:ext cx="292779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4"/>
            <a:endCxn id="19" idx="0"/>
          </p:cNvCxnSpPr>
          <p:nvPr/>
        </p:nvCxnSpPr>
        <p:spPr>
          <a:xfrm>
            <a:off x="3815802" y="2805987"/>
            <a:ext cx="0" cy="19699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19" idx="7"/>
          </p:cNvCxnSpPr>
          <p:nvPr/>
        </p:nvCxnSpPr>
        <p:spPr>
          <a:xfrm flipH="1">
            <a:off x="4139091" y="2672075"/>
            <a:ext cx="3195619" cy="22377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7"/>
            <a:endCxn id="20" idx="3"/>
          </p:cNvCxnSpPr>
          <p:nvPr/>
        </p:nvCxnSpPr>
        <p:spPr>
          <a:xfrm flipV="1">
            <a:off x="4139091" y="2672075"/>
            <a:ext cx="3195619" cy="22377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5"/>
            <a:endCxn id="23" idx="1"/>
          </p:cNvCxnSpPr>
          <p:nvPr/>
        </p:nvCxnSpPr>
        <p:spPr>
          <a:xfrm>
            <a:off x="4139091" y="2672076"/>
            <a:ext cx="3195619" cy="22377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1"/>
            <a:endCxn id="18" idx="5"/>
          </p:cNvCxnSpPr>
          <p:nvPr/>
        </p:nvCxnSpPr>
        <p:spPr>
          <a:xfrm flipH="1" flipV="1">
            <a:off x="4139091" y="2672076"/>
            <a:ext cx="3195619" cy="22377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20146" y="194435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7798445" y="36043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5420146" y="194435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68006" y="33694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w3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5548386" y="532098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w4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3219546" y="36043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w5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505302" y="397371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w6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498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165790" y="459502"/>
            <a:ext cx="5492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assign a scalar value to every single state of</a:t>
            </a:r>
          </a:p>
          <a:p>
            <a:r>
              <a:rPr lang="hu-HU" dirty="0"/>
              <a:t>t</a:t>
            </a:r>
            <a:r>
              <a:rPr lang="hu-HU" dirty="0" smtClean="0"/>
              <a:t>he Hopfield network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553793" y="45950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Energy</a:t>
            </a:r>
            <a:endParaRPr lang="hu-HU" sz="24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37916" y="1854558"/>
                <a:ext cx="1250662" cy="990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nary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916" y="1854558"/>
                <a:ext cx="1250662" cy="9901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54884" y="218035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 smtClean="0"/>
              <a:t>ij</a:t>
            </a:r>
            <a:endParaRPr lang="hu-HU" sz="1600" b="1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6352240" y="2186026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/>
              <a:t>i</a:t>
            </a:r>
            <a:r>
              <a:rPr lang="hu-HU" sz="1600" b="1" i="1" dirty="0" smtClean="0"/>
              <a:t>   j</a:t>
            </a:r>
            <a:endParaRPr lang="hu-HU" sz="16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87151" y="1905020"/>
                <a:ext cx="535724" cy="62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 smtClean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hu-HU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151" y="1905020"/>
                <a:ext cx="535724" cy="624082"/>
              </a:xfrm>
              <a:prstGeom prst="rect">
                <a:avLst/>
              </a:prstGeom>
              <a:blipFill rotWithShape="0">
                <a:blip r:embed="rId3"/>
                <a:stretch>
                  <a:fillRect l="-18391" b="-78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22597" y="202729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 = 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99267" y="2985829"/>
            <a:ext cx="404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lower the energy, the better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841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165790" y="459502"/>
            <a:ext cx="7220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assign a scalar value to every single state / configuration of</a:t>
            </a:r>
          </a:p>
          <a:p>
            <a:r>
              <a:rPr lang="hu-HU" dirty="0"/>
              <a:t>t</a:t>
            </a:r>
            <a:r>
              <a:rPr lang="hu-HU" dirty="0" smtClean="0"/>
              <a:t>he Hopfield network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553793" y="45950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Energy</a:t>
            </a:r>
            <a:endParaRPr lang="hu-HU" sz="24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37916" y="1854558"/>
                <a:ext cx="1250662" cy="990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nary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916" y="1854558"/>
                <a:ext cx="1250662" cy="9901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54884" y="218035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 smtClean="0"/>
              <a:t>ij</a:t>
            </a:r>
            <a:endParaRPr lang="hu-HU" sz="1600" b="1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6352240" y="2186026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/>
              <a:t>i</a:t>
            </a:r>
            <a:r>
              <a:rPr lang="hu-HU" sz="1600" b="1" i="1" dirty="0" smtClean="0"/>
              <a:t>   j</a:t>
            </a:r>
            <a:endParaRPr lang="hu-HU" sz="16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87151" y="1905020"/>
                <a:ext cx="535724" cy="62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 smtClean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hu-HU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151" y="1905020"/>
                <a:ext cx="535724" cy="624082"/>
              </a:xfrm>
              <a:prstGeom prst="rect">
                <a:avLst/>
              </a:prstGeom>
              <a:blipFill rotWithShape="0">
                <a:blip r:embed="rId3"/>
                <a:stretch>
                  <a:fillRect l="-18391" b="-78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22597" y="202729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 = 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99267" y="2985829"/>
            <a:ext cx="404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lower the energy, the better !!!</a:t>
            </a:r>
            <a:endParaRPr lang="hu-HU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817808" y="3825669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08715" y="6170076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1036748" y="4276625"/>
            <a:ext cx="5525037" cy="146844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TextBox 46"/>
          <p:cNvSpPr txBox="1"/>
          <p:nvPr/>
        </p:nvSpPr>
        <p:spPr>
          <a:xfrm>
            <a:off x="7571008" y="598541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states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330334" y="341615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energy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3668054" y="5348665"/>
            <a:ext cx="350903" cy="3509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6924681" y="3629509"/>
            <a:ext cx="45368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we keep updating the network</a:t>
            </a:r>
          </a:p>
          <a:p>
            <a:r>
              <a:rPr lang="hu-HU" dirty="0"/>
              <a:t>i</a:t>
            </a:r>
            <a:r>
              <a:rPr lang="hu-HU" dirty="0" smtClean="0"/>
              <a:t>t will eventually converge to a state </a:t>
            </a:r>
          </a:p>
          <a:p>
            <a:r>
              <a:rPr lang="hu-HU" dirty="0"/>
              <a:t>w</a:t>
            </a:r>
            <a:r>
              <a:rPr lang="hu-HU" dirty="0" smtClean="0"/>
              <a:t>hich is the local / global optimum</a:t>
            </a:r>
          </a:p>
          <a:p>
            <a:endParaRPr lang="hu-HU" dirty="0"/>
          </a:p>
          <a:p>
            <a:r>
              <a:rPr lang="hu-HU" dirty="0" smtClean="0"/>
              <a:t>Why is it good? Because we can </a:t>
            </a:r>
          </a:p>
          <a:p>
            <a:r>
              <a:rPr lang="hu-HU" dirty="0"/>
              <a:t>r</a:t>
            </a:r>
            <a:r>
              <a:rPr lang="hu-HU" dirty="0" smtClean="0"/>
              <a:t>ecall patterns. Using energy minima to</a:t>
            </a:r>
          </a:p>
          <a:p>
            <a:r>
              <a:rPr lang="hu-HU" dirty="0"/>
              <a:t>r</a:t>
            </a:r>
            <a:r>
              <a:rPr lang="hu-HU" dirty="0" smtClean="0"/>
              <a:t>epresent memories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967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3793" y="459502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Training</a:t>
            </a:r>
            <a:endParaRPr lang="hu-HU" sz="24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996225" y="551835"/>
            <a:ext cx="819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should lower the energy of the network to be able to recall patterns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043189" y="1146219"/>
            <a:ext cx="840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network at that state will act as an autoassociative memory: it recalls </a:t>
            </a:r>
          </a:p>
          <a:p>
            <a:r>
              <a:rPr lang="hu-HU" dirty="0"/>
              <a:t>m</a:t>
            </a:r>
            <a:r>
              <a:rPr lang="hu-HU" dirty="0" smtClean="0"/>
              <a:t>emories on the basis of similarity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524259" y="2228045"/>
            <a:ext cx="77316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( 1 0 0 1 1 )    </a:t>
            </a:r>
            <a:r>
              <a:rPr lang="hu-HU" dirty="0" smtClean="0"/>
              <a:t>training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we train with this data, this will be the </a:t>
            </a:r>
          </a:p>
          <a:p>
            <a:r>
              <a:rPr lang="hu-HU" dirty="0"/>
              <a:t>	</a:t>
            </a:r>
            <a:r>
              <a:rPr lang="hu-HU" dirty="0" smtClean="0"/>
              <a:t>			</a:t>
            </a:r>
            <a:r>
              <a:rPr lang="hu-HU" dirty="0" err="1" smtClean="0"/>
              <a:t>energy</a:t>
            </a:r>
            <a:r>
              <a:rPr lang="hu-HU" dirty="0" smtClean="0"/>
              <a:t> </a:t>
            </a:r>
            <a:r>
              <a:rPr lang="hu-HU" dirty="0" err="1" smtClean="0"/>
              <a:t>minima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If we provide this pattern again for the trained network: it will</a:t>
            </a:r>
          </a:p>
          <a:p>
            <a:r>
              <a:rPr lang="hu-HU" dirty="0"/>
              <a:t>r</a:t>
            </a:r>
            <a:r>
              <a:rPr lang="hu-HU" dirty="0" smtClean="0"/>
              <a:t>emember this sequence ( which means it is going to echo back</a:t>
            </a:r>
          </a:p>
          <a:p>
            <a:r>
              <a:rPr lang="hu-HU" dirty="0"/>
              <a:t>	</a:t>
            </a:r>
            <a:r>
              <a:rPr lang="hu-HU" dirty="0" smtClean="0"/>
              <a:t>the pattern we have provided)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945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3793" y="459502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Learning</a:t>
            </a:r>
            <a:endParaRPr lang="hu-HU" sz="24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996225" y="551835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1949: Hebbian learning method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146219" y="1013500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a method how to change the connections strengths in the network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87782" y="3441077"/>
                <a:ext cx="19495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hu-HU" sz="2000" b="1" dirty="0" smtClean="0"/>
                  <a:t>w   =  </a:t>
                </a:r>
                <a14:m>
                  <m:oMath xmlns:m="http://schemas.openxmlformats.org/officeDocument/2006/math"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hu-HU" sz="2000" b="1" dirty="0" smtClean="0"/>
                  <a:t>  x   x </a:t>
                </a:r>
                <a:endParaRPr lang="hu-HU" sz="20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82" y="3441077"/>
                <a:ext cx="1949573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7576" r="-2508" b="-2575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909985" y="364113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 smtClean="0"/>
              <a:t>ij</a:t>
            </a:r>
            <a:endParaRPr lang="hu-HU" sz="1600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90954" y="5191209"/>
            <a:ext cx="4196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Change in weight connection from </a:t>
            </a:r>
          </a:p>
          <a:p>
            <a:r>
              <a:rPr lang="hu-HU" dirty="0" smtClean="0"/>
              <a:t>node </a:t>
            </a:r>
            <a:r>
              <a:rPr lang="hu-HU" b="1" i="1" dirty="0" smtClean="0"/>
              <a:t>i</a:t>
            </a:r>
            <a:r>
              <a:rPr lang="hu-HU" dirty="0" smtClean="0"/>
              <a:t> to node </a:t>
            </a:r>
            <a:r>
              <a:rPr lang="hu-HU" b="1" i="1" dirty="0" smtClean="0"/>
              <a:t>j</a:t>
            </a:r>
            <a:endParaRPr lang="hu-HU" b="1" i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959728" y="3979686"/>
            <a:ext cx="804074" cy="111498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702628" y="2796129"/>
            <a:ext cx="608383" cy="68170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69559" y="5217873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State / activation of unit </a:t>
            </a:r>
            <a:r>
              <a:rPr lang="hu-HU" b="1" i="1" dirty="0" smtClean="0"/>
              <a:t>i</a:t>
            </a:r>
            <a:endParaRPr lang="hu-HU" b="1" i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073315" y="3916119"/>
            <a:ext cx="2525202" cy="122682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20035" y="3641132"/>
            <a:ext cx="234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 smtClean="0"/>
              <a:t>i</a:t>
            </a:r>
            <a:endParaRPr lang="hu-HU" sz="1600" b="1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311011" y="3641132"/>
            <a:ext cx="237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/>
              <a:t>j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183" y="249446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Learning rate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7978141" y="3477830"/>
            <a:ext cx="299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State / activation of unit </a:t>
            </a:r>
            <a:r>
              <a:rPr lang="hu-HU" b="1" i="1" dirty="0" smtClean="0"/>
              <a:t>j</a:t>
            </a:r>
            <a:endParaRPr lang="hu-HU" b="1" i="1" dirty="0"/>
          </a:p>
        </p:txBody>
      </p:sp>
      <p:cxnSp>
        <p:nvCxnSpPr>
          <p:cNvPr id="26" name="Straight Arrow Connector 25"/>
          <p:cNvCxnSpPr>
            <a:endCxn id="15" idx="3"/>
          </p:cNvCxnSpPr>
          <p:nvPr/>
        </p:nvCxnSpPr>
        <p:spPr>
          <a:xfrm flipH="1">
            <a:off x="5537355" y="3641132"/>
            <a:ext cx="2214442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79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3793" y="459502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Learning</a:t>
            </a:r>
            <a:endParaRPr lang="hu-HU" sz="24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36224" y="781086"/>
                <a:ext cx="19495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hu-HU" sz="2000" b="1" dirty="0" smtClean="0"/>
                  <a:t>w   =  </a:t>
                </a:r>
                <a14:m>
                  <m:oMath xmlns:m="http://schemas.openxmlformats.org/officeDocument/2006/math">
                    <m:r>
                      <a:rPr lang="hu-H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hu-HU" sz="2000" b="1" dirty="0" smtClean="0"/>
                  <a:t>  x   x </a:t>
                </a:r>
                <a:endParaRPr lang="hu-HU" sz="20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224" y="781086"/>
                <a:ext cx="1949573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7576" r="-2500" b="-2575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658427" y="981141"/>
            <a:ext cx="2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ij</a:t>
            </a:r>
            <a:endParaRPr lang="hu-HU" sz="16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68477" y="981141"/>
            <a:ext cx="226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i</a:t>
            </a:r>
            <a:endParaRPr lang="hu-HU" sz="16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6059453" y="981141"/>
            <a:ext cx="226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j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61279" y="1381251"/>
            <a:ext cx="91183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„Neurons that fire together will be wired together”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if the two neurons are equal in sign: it has a positive effect on the 		connection. The value of </a:t>
            </a:r>
            <a:r>
              <a:rPr lang="hu-HU" b="1" i="1" dirty="0" smtClean="0"/>
              <a:t>i</a:t>
            </a:r>
            <a:r>
              <a:rPr lang="hu-HU" dirty="0" smtClean="0"/>
              <a:t> and </a:t>
            </a:r>
            <a:r>
              <a:rPr lang="hu-HU" b="1" i="1" dirty="0" smtClean="0"/>
              <a:t>j </a:t>
            </a:r>
            <a:r>
              <a:rPr lang="hu-HU" dirty="0" smtClean="0"/>
              <a:t>will tend to become equal</a:t>
            </a:r>
          </a:p>
          <a:p>
            <a:endParaRPr lang="hu-HU" dirty="0" smtClean="0"/>
          </a:p>
          <a:p>
            <a:r>
              <a:rPr lang="hu-HU" dirty="0"/>
              <a:t>	- if the two neurons are </a:t>
            </a:r>
            <a:r>
              <a:rPr lang="hu-HU" dirty="0" smtClean="0"/>
              <a:t>not equal </a:t>
            </a:r>
            <a:r>
              <a:rPr lang="hu-HU" dirty="0"/>
              <a:t>in </a:t>
            </a:r>
            <a:r>
              <a:rPr lang="hu-HU" dirty="0" smtClean="0"/>
              <a:t>sign: quite the opposite</a:t>
            </a:r>
          </a:p>
          <a:p>
            <a:r>
              <a:rPr lang="hu-HU" dirty="0"/>
              <a:t>	</a:t>
            </a:r>
            <a:r>
              <a:rPr lang="hu-HU" dirty="0" smtClean="0"/>
              <a:t>	effect !!!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it is not an error based learning method</a:t>
            </a:r>
          </a:p>
          <a:p>
            <a:r>
              <a:rPr lang="hu-HU" dirty="0"/>
              <a:t>	</a:t>
            </a:r>
            <a:r>
              <a:rPr lang="hu-HU" dirty="0" smtClean="0"/>
              <a:t>- it is unsupervised: not train the network to an ideal output. It just			reinforces what the network already knows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46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Problems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56456" y="1700655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247363" y="4045062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68982" y="129114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energy</a:t>
            </a:r>
            <a:endParaRPr lang="hu-HU" dirty="0"/>
          </a:p>
        </p:txBody>
      </p:sp>
      <p:sp>
        <p:nvSpPr>
          <p:cNvPr id="9" name="Freeform 8"/>
          <p:cNvSpPr/>
          <p:nvPr/>
        </p:nvSpPr>
        <p:spPr>
          <a:xfrm>
            <a:off x="3219718" y="2283692"/>
            <a:ext cx="5331854" cy="1222079"/>
          </a:xfrm>
          <a:custGeom>
            <a:avLst/>
            <a:gdLst>
              <a:gd name="connsiteX0" fmla="*/ 0 w 5331854"/>
              <a:gd name="connsiteY0" fmla="*/ 330719 h 1222079"/>
              <a:gd name="connsiteX1" fmla="*/ 463640 w 5331854"/>
              <a:gd name="connsiteY1" fmla="*/ 214809 h 1222079"/>
              <a:gd name="connsiteX2" fmla="*/ 978795 w 5331854"/>
              <a:gd name="connsiteY2" fmla="*/ 626933 h 1222079"/>
              <a:gd name="connsiteX3" fmla="*/ 1429555 w 5331854"/>
              <a:gd name="connsiteY3" fmla="*/ 1180725 h 1222079"/>
              <a:gd name="connsiteX4" fmla="*/ 2086378 w 5331854"/>
              <a:gd name="connsiteY4" fmla="*/ 639812 h 1222079"/>
              <a:gd name="connsiteX5" fmla="*/ 2511381 w 5331854"/>
              <a:gd name="connsiteY5" fmla="*/ 1180725 h 1222079"/>
              <a:gd name="connsiteX6" fmla="*/ 3271234 w 5331854"/>
              <a:gd name="connsiteY6" fmla="*/ 8747 h 1222079"/>
              <a:gd name="connsiteX7" fmla="*/ 3812147 w 5331854"/>
              <a:gd name="connsiteY7" fmla="*/ 626933 h 1222079"/>
              <a:gd name="connsiteX8" fmla="*/ 4250028 w 5331854"/>
              <a:gd name="connsiteY8" fmla="*/ 266325 h 1222079"/>
              <a:gd name="connsiteX9" fmla="*/ 4752305 w 5331854"/>
              <a:gd name="connsiteY9" fmla="*/ 1219362 h 1222079"/>
              <a:gd name="connsiteX10" fmla="*/ 5331854 w 5331854"/>
              <a:gd name="connsiteY10" fmla="*/ 498145 h 122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1854" h="1222079">
                <a:moveTo>
                  <a:pt x="0" y="330719"/>
                </a:moveTo>
                <a:cubicBezTo>
                  <a:pt x="150254" y="248079"/>
                  <a:pt x="300508" y="165440"/>
                  <a:pt x="463640" y="214809"/>
                </a:cubicBezTo>
                <a:cubicBezTo>
                  <a:pt x="626773" y="264178"/>
                  <a:pt x="817809" y="465947"/>
                  <a:pt x="978795" y="626933"/>
                </a:cubicBezTo>
                <a:cubicBezTo>
                  <a:pt x="1139781" y="787919"/>
                  <a:pt x="1244958" y="1178579"/>
                  <a:pt x="1429555" y="1180725"/>
                </a:cubicBezTo>
                <a:cubicBezTo>
                  <a:pt x="1614152" y="1182871"/>
                  <a:pt x="1906074" y="639812"/>
                  <a:pt x="2086378" y="639812"/>
                </a:cubicBezTo>
                <a:cubicBezTo>
                  <a:pt x="2266682" y="639812"/>
                  <a:pt x="2313905" y="1285902"/>
                  <a:pt x="2511381" y="1180725"/>
                </a:cubicBezTo>
                <a:cubicBezTo>
                  <a:pt x="2708857" y="1075548"/>
                  <a:pt x="3054440" y="101046"/>
                  <a:pt x="3271234" y="8747"/>
                </a:cubicBezTo>
                <a:cubicBezTo>
                  <a:pt x="3488028" y="-83552"/>
                  <a:pt x="3649015" y="584003"/>
                  <a:pt x="3812147" y="626933"/>
                </a:cubicBezTo>
                <a:cubicBezTo>
                  <a:pt x="3975279" y="669863"/>
                  <a:pt x="4093335" y="167587"/>
                  <a:pt x="4250028" y="266325"/>
                </a:cubicBezTo>
                <a:cubicBezTo>
                  <a:pt x="4406721" y="365063"/>
                  <a:pt x="4572001" y="1180725"/>
                  <a:pt x="4752305" y="1219362"/>
                </a:cubicBezTo>
                <a:cubicBezTo>
                  <a:pt x="4932609" y="1257999"/>
                  <a:pt x="5132231" y="878072"/>
                  <a:pt x="5331854" y="49814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709114" y="3618963"/>
            <a:ext cx="862885" cy="134956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78223" y="5051254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pattern at a </a:t>
            </a:r>
          </a:p>
          <a:p>
            <a:r>
              <a:rPr lang="hu-HU" dirty="0"/>
              <a:t>g</a:t>
            </a:r>
            <a:r>
              <a:rPr lang="hu-HU" dirty="0" smtClean="0"/>
              <a:t>lobal minimum</a:t>
            </a:r>
            <a:endParaRPr lang="hu-H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724658" y="3618963"/>
            <a:ext cx="834487" cy="166681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65149" y="5388712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Second pattern at a </a:t>
            </a:r>
          </a:p>
          <a:p>
            <a:r>
              <a:rPr lang="hu-HU" dirty="0"/>
              <a:t>g</a:t>
            </a:r>
            <a:r>
              <a:rPr lang="hu-HU" dirty="0" smtClean="0"/>
              <a:t>lobal minimum</a:t>
            </a:r>
            <a:endParaRPr lang="hu-HU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8134329" y="3658597"/>
            <a:ext cx="1129829" cy="130993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21754" y="5065546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Third pattern at a </a:t>
            </a:r>
          </a:p>
          <a:p>
            <a:r>
              <a:rPr lang="hu-HU" dirty="0"/>
              <a:t>g</a:t>
            </a:r>
            <a:r>
              <a:rPr lang="hu-HU" dirty="0" smtClean="0"/>
              <a:t>lobal minimum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719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Problems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56456" y="1700655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247363" y="4045062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68982" y="129114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energy</a:t>
            </a:r>
            <a:endParaRPr lang="hu-HU" dirty="0"/>
          </a:p>
        </p:txBody>
      </p:sp>
      <p:sp>
        <p:nvSpPr>
          <p:cNvPr id="9" name="Freeform 8"/>
          <p:cNvSpPr/>
          <p:nvPr/>
        </p:nvSpPr>
        <p:spPr>
          <a:xfrm>
            <a:off x="3219718" y="2283692"/>
            <a:ext cx="5331854" cy="1222079"/>
          </a:xfrm>
          <a:custGeom>
            <a:avLst/>
            <a:gdLst>
              <a:gd name="connsiteX0" fmla="*/ 0 w 5331854"/>
              <a:gd name="connsiteY0" fmla="*/ 330719 h 1222079"/>
              <a:gd name="connsiteX1" fmla="*/ 463640 w 5331854"/>
              <a:gd name="connsiteY1" fmla="*/ 214809 h 1222079"/>
              <a:gd name="connsiteX2" fmla="*/ 978795 w 5331854"/>
              <a:gd name="connsiteY2" fmla="*/ 626933 h 1222079"/>
              <a:gd name="connsiteX3" fmla="*/ 1429555 w 5331854"/>
              <a:gd name="connsiteY3" fmla="*/ 1180725 h 1222079"/>
              <a:gd name="connsiteX4" fmla="*/ 2086378 w 5331854"/>
              <a:gd name="connsiteY4" fmla="*/ 639812 h 1222079"/>
              <a:gd name="connsiteX5" fmla="*/ 2511381 w 5331854"/>
              <a:gd name="connsiteY5" fmla="*/ 1180725 h 1222079"/>
              <a:gd name="connsiteX6" fmla="*/ 3271234 w 5331854"/>
              <a:gd name="connsiteY6" fmla="*/ 8747 h 1222079"/>
              <a:gd name="connsiteX7" fmla="*/ 3812147 w 5331854"/>
              <a:gd name="connsiteY7" fmla="*/ 626933 h 1222079"/>
              <a:gd name="connsiteX8" fmla="*/ 4250028 w 5331854"/>
              <a:gd name="connsiteY8" fmla="*/ 266325 h 1222079"/>
              <a:gd name="connsiteX9" fmla="*/ 4752305 w 5331854"/>
              <a:gd name="connsiteY9" fmla="*/ 1219362 h 1222079"/>
              <a:gd name="connsiteX10" fmla="*/ 5331854 w 5331854"/>
              <a:gd name="connsiteY10" fmla="*/ 498145 h 122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1854" h="1222079">
                <a:moveTo>
                  <a:pt x="0" y="330719"/>
                </a:moveTo>
                <a:cubicBezTo>
                  <a:pt x="150254" y="248079"/>
                  <a:pt x="300508" y="165440"/>
                  <a:pt x="463640" y="214809"/>
                </a:cubicBezTo>
                <a:cubicBezTo>
                  <a:pt x="626773" y="264178"/>
                  <a:pt x="817809" y="465947"/>
                  <a:pt x="978795" y="626933"/>
                </a:cubicBezTo>
                <a:cubicBezTo>
                  <a:pt x="1139781" y="787919"/>
                  <a:pt x="1244958" y="1178579"/>
                  <a:pt x="1429555" y="1180725"/>
                </a:cubicBezTo>
                <a:cubicBezTo>
                  <a:pt x="1614152" y="1182871"/>
                  <a:pt x="1906074" y="639812"/>
                  <a:pt x="2086378" y="639812"/>
                </a:cubicBezTo>
                <a:cubicBezTo>
                  <a:pt x="2266682" y="639812"/>
                  <a:pt x="2313905" y="1285902"/>
                  <a:pt x="2511381" y="1180725"/>
                </a:cubicBezTo>
                <a:cubicBezTo>
                  <a:pt x="2708857" y="1075548"/>
                  <a:pt x="3054440" y="101046"/>
                  <a:pt x="3271234" y="8747"/>
                </a:cubicBezTo>
                <a:cubicBezTo>
                  <a:pt x="3488028" y="-83552"/>
                  <a:pt x="3649015" y="584003"/>
                  <a:pt x="3812147" y="626933"/>
                </a:cubicBezTo>
                <a:cubicBezTo>
                  <a:pt x="3975279" y="669863"/>
                  <a:pt x="4093335" y="167587"/>
                  <a:pt x="4250028" y="266325"/>
                </a:cubicBezTo>
                <a:cubicBezTo>
                  <a:pt x="4406721" y="365063"/>
                  <a:pt x="4572001" y="1180725"/>
                  <a:pt x="4752305" y="1219362"/>
                </a:cubicBezTo>
                <a:cubicBezTo>
                  <a:pt x="4932609" y="1257999"/>
                  <a:pt x="5132231" y="878072"/>
                  <a:pt x="5331854" y="49814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709114" y="3618963"/>
            <a:ext cx="862885" cy="134956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78223" y="5051254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pattern at a </a:t>
            </a:r>
          </a:p>
          <a:p>
            <a:r>
              <a:rPr lang="hu-HU" dirty="0"/>
              <a:t>g</a:t>
            </a:r>
            <a:r>
              <a:rPr lang="hu-HU" dirty="0" smtClean="0"/>
              <a:t>lobal minimum</a:t>
            </a:r>
            <a:endParaRPr lang="hu-H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724658" y="3618963"/>
            <a:ext cx="834487" cy="166681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65149" y="5388712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Second pattern at a </a:t>
            </a:r>
          </a:p>
          <a:p>
            <a:r>
              <a:rPr lang="hu-HU" dirty="0"/>
              <a:t>g</a:t>
            </a:r>
            <a:r>
              <a:rPr lang="hu-HU" dirty="0" smtClean="0"/>
              <a:t>lobal minimum</a:t>
            </a:r>
            <a:endParaRPr lang="hu-HU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8134329" y="3658597"/>
            <a:ext cx="1129829" cy="130993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21754" y="5065546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Third pattern at a </a:t>
            </a:r>
          </a:p>
          <a:p>
            <a:r>
              <a:rPr lang="hu-HU" dirty="0"/>
              <a:t>g</a:t>
            </a:r>
            <a:r>
              <a:rPr lang="hu-HU" dirty="0" smtClean="0"/>
              <a:t>lobal minimum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5768547" y="851627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Spurious states: local minimums</a:t>
            </a:r>
            <a:endParaRPr lang="hu-HU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109138" y="1291144"/>
            <a:ext cx="489397" cy="134118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67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0033952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018" y="194492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Problems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56456" y="1700655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247363" y="4045062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68982" y="129114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energy</a:t>
            </a:r>
            <a:endParaRPr lang="hu-HU" dirty="0"/>
          </a:p>
        </p:txBody>
      </p:sp>
      <p:sp>
        <p:nvSpPr>
          <p:cNvPr id="9" name="Freeform 8"/>
          <p:cNvSpPr/>
          <p:nvPr/>
        </p:nvSpPr>
        <p:spPr>
          <a:xfrm>
            <a:off x="3219718" y="2283692"/>
            <a:ext cx="5331854" cy="1222079"/>
          </a:xfrm>
          <a:custGeom>
            <a:avLst/>
            <a:gdLst>
              <a:gd name="connsiteX0" fmla="*/ 0 w 5331854"/>
              <a:gd name="connsiteY0" fmla="*/ 330719 h 1222079"/>
              <a:gd name="connsiteX1" fmla="*/ 463640 w 5331854"/>
              <a:gd name="connsiteY1" fmla="*/ 214809 h 1222079"/>
              <a:gd name="connsiteX2" fmla="*/ 978795 w 5331854"/>
              <a:gd name="connsiteY2" fmla="*/ 626933 h 1222079"/>
              <a:gd name="connsiteX3" fmla="*/ 1429555 w 5331854"/>
              <a:gd name="connsiteY3" fmla="*/ 1180725 h 1222079"/>
              <a:gd name="connsiteX4" fmla="*/ 2086378 w 5331854"/>
              <a:gd name="connsiteY4" fmla="*/ 639812 h 1222079"/>
              <a:gd name="connsiteX5" fmla="*/ 2511381 w 5331854"/>
              <a:gd name="connsiteY5" fmla="*/ 1180725 h 1222079"/>
              <a:gd name="connsiteX6" fmla="*/ 3271234 w 5331854"/>
              <a:gd name="connsiteY6" fmla="*/ 8747 h 1222079"/>
              <a:gd name="connsiteX7" fmla="*/ 3812147 w 5331854"/>
              <a:gd name="connsiteY7" fmla="*/ 626933 h 1222079"/>
              <a:gd name="connsiteX8" fmla="*/ 4250028 w 5331854"/>
              <a:gd name="connsiteY8" fmla="*/ 266325 h 1222079"/>
              <a:gd name="connsiteX9" fmla="*/ 4752305 w 5331854"/>
              <a:gd name="connsiteY9" fmla="*/ 1219362 h 1222079"/>
              <a:gd name="connsiteX10" fmla="*/ 5331854 w 5331854"/>
              <a:gd name="connsiteY10" fmla="*/ 498145 h 122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1854" h="1222079">
                <a:moveTo>
                  <a:pt x="0" y="330719"/>
                </a:moveTo>
                <a:cubicBezTo>
                  <a:pt x="150254" y="248079"/>
                  <a:pt x="300508" y="165440"/>
                  <a:pt x="463640" y="214809"/>
                </a:cubicBezTo>
                <a:cubicBezTo>
                  <a:pt x="626773" y="264178"/>
                  <a:pt x="817809" y="465947"/>
                  <a:pt x="978795" y="626933"/>
                </a:cubicBezTo>
                <a:cubicBezTo>
                  <a:pt x="1139781" y="787919"/>
                  <a:pt x="1244958" y="1178579"/>
                  <a:pt x="1429555" y="1180725"/>
                </a:cubicBezTo>
                <a:cubicBezTo>
                  <a:pt x="1614152" y="1182871"/>
                  <a:pt x="1906074" y="639812"/>
                  <a:pt x="2086378" y="639812"/>
                </a:cubicBezTo>
                <a:cubicBezTo>
                  <a:pt x="2266682" y="639812"/>
                  <a:pt x="2313905" y="1285902"/>
                  <a:pt x="2511381" y="1180725"/>
                </a:cubicBezTo>
                <a:cubicBezTo>
                  <a:pt x="2708857" y="1075548"/>
                  <a:pt x="3054440" y="101046"/>
                  <a:pt x="3271234" y="8747"/>
                </a:cubicBezTo>
                <a:cubicBezTo>
                  <a:pt x="3488028" y="-83552"/>
                  <a:pt x="3649015" y="584003"/>
                  <a:pt x="3812147" y="626933"/>
                </a:cubicBezTo>
                <a:cubicBezTo>
                  <a:pt x="3975279" y="669863"/>
                  <a:pt x="4093335" y="167587"/>
                  <a:pt x="4250028" y="266325"/>
                </a:cubicBezTo>
                <a:cubicBezTo>
                  <a:pt x="4406721" y="365063"/>
                  <a:pt x="4572001" y="1180725"/>
                  <a:pt x="4752305" y="1219362"/>
                </a:cubicBezTo>
                <a:cubicBezTo>
                  <a:pt x="4932609" y="1257999"/>
                  <a:pt x="5132231" y="878072"/>
                  <a:pt x="5331854" y="49814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extBox 14"/>
          <p:cNvSpPr txBox="1"/>
          <p:nvPr/>
        </p:nvSpPr>
        <p:spPr>
          <a:xfrm>
            <a:off x="1128000" y="4938619"/>
            <a:ext cx="98555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more pattern we want to train out network with: the more spurious states will occur</a:t>
            </a:r>
          </a:p>
          <a:p>
            <a:r>
              <a:rPr lang="hu-HU" dirty="0"/>
              <a:t>	</a:t>
            </a:r>
            <a:r>
              <a:rPr lang="hu-HU" dirty="0" smtClean="0"/>
              <a:t>Whats the problem? The network may converge to this local </a:t>
            </a:r>
            <a:r>
              <a:rPr lang="hu-HU" dirty="0" err="1" smtClean="0"/>
              <a:t>minimas</a:t>
            </a:r>
            <a:r>
              <a:rPr lang="hu-HU" dirty="0" smtClean="0"/>
              <a:t>, </a:t>
            </a:r>
          </a:p>
          <a:p>
            <a:r>
              <a:rPr lang="hu-HU" dirty="0"/>
              <a:t>	</a:t>
            </a:r>
            <a:r>
              <a:rPr lang="hu-HU" dirty="0" smtClean="0"/>
              <a:t>	and will not be able to </a:t>
            </a:r>
            <a:r>
              <a:rPr lang="hu-HU" dirty="0" err="1" smtClean="0"/>
              <a:t>recall</a:t>
            </a:r>
            <a:r>
              <a:rPr lang="hu-HU" dirty="0" smtClean="0"/>
              <a:t> </a:t>
            </a:r>
            <a:r>
              <a:rPr lang="hu-HU" dirty="0" err="1" smtClean="0"/>
              <a:t>patterns</a:t>
            </a:r>
            <a:r>
              <a:rPr lang="hu-HU" dirty="0" smtClean="0"/>
              <a:t> any more !!!</a:t>
            </a:r>
          </a:p>
          <a:p>
            <a:r>
              <a:rPr lang="hu-HU" dirty="0"/>
              <a:t>	</a:t>
            </a:r>
            <a:r>
              <a:rPr lang="hu-HU" dirty="0" smtClean="0"/>
              <a:t>			</a:t>
            </a:r>
            <a:r>
              <a:rPr lang="hu-HU" b="1" dirty="0" smtClean="0"/>
              <a:t>PROBLEM</a:t>
            </a:r>
            <a:r>
              <a:rPr lang="hu-HU" dirty="0" smtClean="0"/>
              <a:t> !!!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5768547" y="851627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Spurious states: local minimums</a:t>
            </a:r>
            <a:endParaRPr lang="hu-HU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109138" y="1291144"/>
            <a:ext cx="489397" cy="134118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3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7" y="29621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Example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150771" y="296214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( 1 0 1 0 )    </a:t>
            </a:r>
            <a:r>
              <a:rPr lang="hu-HU" dirty="0" smtClean="0"/>
              <a:t>this is the pattern we want to recognize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594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7" y="29621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Example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150771" y="296214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( 1 0 1 0 )    </a:t>
            </a:r>
            <a:r>
              <a:rPr lang="hu-HU" dirty="0" smtClean="0"/>
              <a:t>this is the pattern we want to recognize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339403" y="1493949"/>
            <a:ext cx="85379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1.) we have to convert it to a bipolar format: </a:t>
            </a:r>
            <a:r>
              <a:rPr lang="hu-HU" b="1" dirty="0" smtClean="0"/>
              <a:t>-1</a:t>
            </a:r>
            <a:r>
              <a:rPr lang="hu-HU" dirty="0" smtClean="0"/>
              <a:t> and </a:t>
            </a:r>
            <a:r>
              <a:rPr lang="hu-HU" b="1" dirty="0" smtClean="0"/>
              <a:t>+1</a:t>
            </a:r>
            <a:r>
              <a:rPr lang="hu-HU" dirty="0" smtClean="0"/>
              <a:t> form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2.) we have to calculate a weight matrix for this pattern: with outer product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384033" y="2099257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( 1 0 1 0 ) </a:t>
            </a:r>
            <a:r>
              <a:rPr lang="hu-HU" b="1" dirty="0" smtClean="0">
                <a:sym typeface="Wingdings" panose="05000000000000000000" pitchFamily="2" charset="2"/>
              </a:rPr>
              <a:t>  ( 1 -1 1 -1 )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0878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7" y="29621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Example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150771" y="296214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( 1 0 1 0 )    </a:t>
            </a:r>
            <a:r>
              <a:rPr lang="hu-HU" dirty="0" smtClean="0"/>
              <a:t>this is the pattern we want to recognize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339403" y="1493949"/>
            <a:ext cx="85379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1.) we have to convert it to a bipolar format: </a:t>
            </a:r>
            <a:r>
              <a:rPr lang="hu-HU" b="1" dirty="0" smtClean="0"/>
              <a:t>-1</a:t>
            </a:r>
            <a:r>
              <a:rPr lang="hu-HU" dirty="0" smtClean="0"/>
              <a:t> and </a:t>
            </a:r>
            <a:r>
              <a:rPr lang="hu-HU" b="1" dirty="0" smtClean="0"/>
              <a:t>+1</a:t>
            </a:r>
            <a:r>
              <a:rPr lang="hu-HU" dirty="0" smtClean="0"/>
              <a:t> form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2.) we have to calculate a weight matrix for this pattern: with outer product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384033" y="2099257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( 1 0 1 0 ) </a:t>
            </a:r>
            <a:r>
              <a:rPr lang="hu-HU" b="1" dirty="0" smtClean="0">
                <a:sym typeface="Wingdings" panose="05000000000000000000" pitchFamily="2" charset="2"/>
              </a:rPr>
              <a:t>  ( 1 -1 1 -1 )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63583" y="3453452"/>
            <a:ext cx="21980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      </a:t>
            </a:r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1</a:t>
            </a:r>
            <a:r>
              <a:rPr lang="hu-HU" dirty="0" smtClean="0">
                <a:sym typeface="Wingdings" panose="05000000000000000000" pitchFamily="2" charset="2"/>
              </a:rPr>
              <a:t>     -1     1     -1</a:t>
            </a:r>
          </a:p>
          <a:p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1</a:t>
            </a:r>
            <a:r>
              <a:rPr lang="hu-HU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</a:t>
            </a:r>
            <a:r>
              <a:rPr lang="hu-HU" dirty="0" smtClean="0">
                <a:solidFill>
                  <a:schemeClr val="tx2"/>
                </a:solidFill>
                <a:sym typeface="Wingdings" panose="05000000000000000000" pitchFamily="2" charset="2"/>
              </a:rPr>
              <a:t>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-1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-1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63583" y="3773510"/>
            <a:ext cx="234706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3059" y="3510450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0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7" y="29621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Example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150771" y="296214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( 1 0 1 0 )    </a:t>
            </a:r>
            <a:r>
              <a:rPr lang="hu-HU" dirty="0" smtClean="0"/>
              <a:t>this is the pattern we want to recognize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339403" y="1493949"/>
            <a:ext cx="85379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1.) we have to convert it to a bipolar format: </a:t>
            </a:r>
            <a:r>
              <a:rPr lang="hu-HU" b="1" dirty="0" smtClean="0"/>
              <a:t>-1</a:t>
            </a:r>
            <a:r>
              <a:rPr lang="hu-HU" dirty="0" smtClean="0"/>
              <a:t> and </a:t>
            </a:r>
            <a:r>
              <a:rPr lang="hu-HU" b="1" dirty="0" smtClean="0"/>
              <a:t>+1</a:t>
            </a:r>
            <a:r>
              <a:rPr lang="hu-HU" dirty="0" smtClean="0"/>
              <a:t> form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2.) we have to calculate a weight matrix for this pattern: with outer product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384033" y="2099257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( 1 0 1 0 ) </a:t>
            </a:r>
            <a:r>
              <a:rPr lang="hu-HU" b="1" dirty="0" smtClean="0">
                <a:sym typeface="Wingdings" panose="05000000000000000000" pitchFamily="2" charset="2"/>
              </a:rPr>
              <a:t>  ( 1 -1 1 -1 )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63583" y="3453452"/>
            <a:ext cx="21980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      </a:t>
            </a:r>
            <a:r>
              <a:rPr lang="hu-HU" dirty="0" smtClean="0">
                <a:solidFill>
                  <a:schemeClr val="tx2"/>
                </a:solidFill>
                <a:sym typeface="Wingdings" panose="05000000000000000000" pitchFamily="2" charset="2"/>
              </a:rPr>
              <a:t>1</a:t>
            </a:r>
            <a:r>
              <a:rPr lang="hu-HU" dirty="0" smtClean="0">
                <a:sym typeface="Wingdings" panose="05000000000000000000" pitchFamily="2" charset="2"/>
              </a:rPr>
              <a:t>     </a:t>
            </a:r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-1     </a:t>
            </a:r>
            <a:r>
              <a:rPr lang="hu-HU" dirty="0" smtClean="0">
                <a:sym typeface="Wingdings" panose="05000000000000000000" pitchFamily="2" charset="2"/>
              </a:rPr>
              <a:t>1     -1</a:t>
            </a:r>
          </a:p>
          <a:p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1</a:t>
            </a:r>
            <a:r>
              <a:rPr lang="hu-HU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</a:t>
            </a:r>
            <a:r>
              <a:rPr lang="hu-HU" dirty="0" smtClean="0">
                <a:solidFill>
                  <a:schemeClr val="tx2"/>
                </a:solidFill>
                <a:sym typeface="Wingdings" panose="05000000000000000000" pitchFamily="2" charset="2"/>
              </a:rPr>
              <a:t>1     -1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-1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-1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63583" y="3773510"/>
            <a:ext cx="234706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3059" y="3510450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52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7" y="29621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Example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150771" y="296214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( 1 0 1 0 )    </a:t>
            </a:r>
            <a:r>
              <a:rPr lang="hu-HU" dirty="0" smtClean="0"/>
              <a:t>this is the pattern we want to recognize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339403" y="1493949"/>
            <a:ext cx="85379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1.) we have to convert it to a bipolar format: </a:t>
            </a:r>
            <a:r>
              <a:rPr lang="hu-HU" b="1" dirty="0" smtClean="0"/>
              <a:t>-1</a:t>
            </a:r>
            <a:r>
              <a:rPr lang="hu-HU" dirty="0" smtClean="0"/>
              <a:t> and </a:t>
            </a:r>
            <a:r>
              <a:rPr lang="hu-HU" b="1" dirty="0" smtClean="0"/>
              <a:t>+1</a:t>
            </a:r>
            <a:r>
              <a:rPr lang="hu-HU" dirty="0" smtClean="0"/>
              <a:t> form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2.) we have to calculate a weight matrix for this pattern: with outer product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384033" y="2099257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( 1 0 1 0 ) </a:t>
            </a:r>
            <a:r>
              <a:rPr lang="hu-HU" b="1" dirty="0" smtClean="0">
                <a:sym typeface="Wingdings" panose="05000000000000000000" pitchFamily="2" charset="2"/>
              </a:rPr>
              <a:t>  ( 1 -1 1 -1 )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63583" y="3453452"/>
            <a:ext cx="21980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      </a:t>
            </a:r>
            <a:r>
              <a:rPr lang="hu-HU" dirty="0" smtClean="0">
                <a:solidFill>
                  <a:schemeClr val="tx2"/>
                </a:solidFill>
                <a:sym typeface="Wingdings" panose="05000000000000000000" pitchFamily="2" charset="2"/>
              </a:rPr>
              <a:t>1</a:t>
            </a:r>
            <a:r>
              <a:rPr lang="hu-HU" dirty="0" smtClean="0">
                <a:sym typeface="Wingdings" panose="05000000000000000000" pitchFamily="2" charset="2"/>
              </a:rPr>
              <a:t>     </a:t>
            </a:r>
            <a:r>
              <a:rPr lang="hu-HU" dirty="0" smtClean="0">
                <a:solidFill>
                  <a:schemeClr val="tx2"/>
                </a:solidFill>
                <a:sym typeface="Wingdings" panose="05000000000000000000" pitchFamily="2" charset="2"/>
              </a:rPr>
              <a:t>-1</a:t>
            </a:r>
            <a:r>
              <a:rPr lang="hu-HU" dirty="0" smtClean="0">
                <a:sym typeface="Wingdings" panose="05000000000000000000" pitchFamily="2" charset="2"/>
              </a:rPr>
              <a:t>    </a:t>
            </a:r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 1     </a:t>
            </a:r>
            <a:r>
              <a:rPr lang="hu-HU" dirty="0" smtClean="0">
                <a:sym typeface="Wingdings" panose="05000000000000000000" pitchFamily="2" charset="2"/>
              </a:rPr>
              <a:t>-1</a:t>
            </a:r>
          </a:p>
          <a:p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1</a:t>
            </a:r>
            <a:r>
              <a:rPr lang="hu-HU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</a:t>
            </a:r>
            <a:r>
              <a:rPr lang="hu-HU" dirty="0" smtClean="0">
                <a:solidFill>
                  <a:schemeClr val="tx2"/>
                </a:solidFill>
                <a:sym typeface="Wingdings" panose="05000000000000000000" pitchFamily="2" charset="2"/>
              </a:rPr>
              <a:t>1     -1     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-1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-1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63583" y="3773510"/>
            <a:ext cx="234706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3059" y="3510450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42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7" y="29621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Example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150771" y="296214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( 1 0 1 0 )    </a:t>
            </a:r>
            <a:r>
              <a:rPr lang="hu-HU" dirty="0" smtClean="0"/>
              <a:t>this is the pattern we want to recognize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339403" y="1493949"/>
            <a:ext cx="85379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1.) we have to convert it to a bipolar format: </a:t>
            </a:r>
            <a:r>
              <a:rPr lang="hu-HU" b="1" dirty="0" smtClean="0"/>
              <a:t>-1</a:t>
            </a:r>
            <a:r>
              <a:rPr lang="hu-HU" dirty="0" smtClean="0"/>
              <a:t> and </a:t>
            </a:r>
            <a:r>
              <a:rPr lang="hu-HU" b="1" dirty="0" smtClean="0"/>
              <a:t>+1</a:t>
            </a:r>
            <a:r>
              <a:rPr lang="hu-HU" dirty="0" smtClean="0"/>
              <a:t> form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2.) we have to calculate a weight matrix for this pattern: with outer product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384033" y="2099257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( 1 0 1 0 ) </a:t>
            </a:r>
            <a:r>
              <a:rPr lang="hu-HU" b="1" dirty="0" smtClean="0">
                <a:sym typeface="Wingdings" panose="05000000000000000000" pitchFamily="2" charset="2"/>
              </a:rPr>
              <a:t>  ( 1 -1 1 -1 )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63583" y="3453452"/>
            <a:ext cx="22621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      </a:t>
            </a:r>
            <a:r>
              <a:rPr lang="hu-HU" dirty="0" smtClean="0">
                <a:solidFill>
                  <a:schemeClr val="tx2"/>
                </a:solidFill>
                <a:sym typeface="Wingdings" panose="05000000000000000000" pitchFamily="2" charset="2"/>
              </a:rPr>
              <a:t>1</a:t>
            </a:r>
            <a:r>
              <a:rPr lang="hu-HU" dirty="0" smtClean="0">
                <a:sym typeface="Wingdings" panose="05000000000000000000" pitchFamily="2" charset="2"/>
              </a:rPr>
              <a:t>     </a:t>
            </a:r>
            <a:r>
              <a:rPr lang="hu-HU" dirty="0" smtClean="0">
                <a:solidFill>
                  <a:schemeClr val="tx2"/>
                </a:solidFill>
                <a:sym typeface="Wingdings" panose="05000000000000000000" pitchFamily="2" charset="2"/>
              </a:rPr>
              <a:t>-1</a:t>
            </a:r>
            <a:r>
              <a:rPr lang="hu-HU" dirty="0" smtClean="0">
                <a:sym typeface="Wingdings" panose="05000000000000000000" pitchFamily="2" charset="2"/>
              </a:rPr>
              <a:t>     </a:t>
            </a:r>
            <a:r>
              <a:rPr lang="hu-HU" dirty="0" smtClean="0">
                <a:solidFill>
                  <a:schemeClr val="tx2"/>
                </a:solidFill>
                <a:sym typeface="Wingdings" panose="05000000000000000000" pitchFamily="2" charset="2"/>
              </a:rPr>
              <a:t>1</a:t>
            </a:r>
            <a:r>
              <a:rPr lang="hu-HU" dirty="0" smtClean="0">
                <a:sym typeface="Wingdings" panose="05000000000000000000" pitchFamily="2" charset="2"/>
              </a:rPr>
              <a:t>     -1</a:t>
            </a:r>
          </a:p>
          <a:p>
            <a:r>
              <a:rPr lang="hu-HU" dirty="0" smtClean="0">
                <a:solidFill>
                  <a:schemeClr val="tx2"/>
                </a:solidFill>
                <a:sym typeface="Wingdings" panose="05000000000000000000" pitchFamily="2" charset="2"/>
              </a:rPr>
              <a:t>1</a:t>
            </a:r>
            <a:r>
              <a:rPr lang="hu-HU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</a:t>
            </a:r>
            <a:r>
              <a:rPr lang="hu-HU" dirty="0" smtClean="0">
                <a:solidFill>
                  <a:schemeClr val="tx2"/>
                </a:solidFill>
                <a:sym typeface="Wingdings" panose="05000000000000000000" pitchFamily="2" charset="2"/>
              </a:rPr>
              <a:t>1     -1     1     -1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-1   -1    1     -1      1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1    1     -1     1      -1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-1   -1     1    -1       1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63583" y="3773510"/>
            <a:ext cx="234706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3059" y="3510450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096259" y="4422948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a symmetric matrix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236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7" y="29621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Example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150771" y="296214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( 1 0 1 0 )    </a:t>
            </a:r>
            <a:r>
              <a:rPr lang="hu-HU" dirty="0" smtClean="0"/>
              <a:t>this is the pattern we want to recognize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339403" y="1493949"/>
            <a:ext cx="8117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r>
              <a:rPr lang="hu-HU" dirty="0" smtClean="0"/>
              <a:t>.) we have to set the diagonal elements to be equal to zero, because</a:t>
            </a:r>
          </a:p>
          <a:p>
            <a:r>
              <a:rPr lang="hu-HU" dirty="0"/>
              <a:t>	</a:t>
            </a:r>
            <a:r>
              <a:rPr lang="hu-HU" dirty="0" smtClean="0"/>
              <a:t>there are no loops ( no neuron is connected to itself )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298433" y="2715775"/>
            <a:ext cx="20697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      </a:t>
            </a:r>
          </a:p>
          <a:p>
            <a:r>
              <a:rPr lang="hu-HU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</a:t>
            </a:r>
            <a:r>
              <a:rPr lang="hu-HU" dirty="0">
                <a:solidFill>
                  <a:schemeClr val="tx2"/>
                </a:solidFill>
                <a:sym typeface="Wingdings" panose="05000000000000000000" pitchFamily="2" charset="2"/>
              </a:rPr>
              <a:t>0</a:t>
            </a:r>
            <a:r>
              <a:rPr lang="hu-HU" dirty="0" smtClean="0">
                <a:solidFill>
                  <a:schemeClr val="tx2"/>
                </a:solidFill>
                <a:sym typeface="Wingdings" panose="05000000000000000000" pitchFamily="2" charset="2"/>
              </a:rPr>
              <a:t>     -1     1     -1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  -1    0     -1      1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1     -1     0      -1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  -1     1    -1       0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230929" y="2953077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30929" y="2953077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10834" y="3804762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a symmetric matrix !!!</a:t>
            </a:r>
            <a:endParaRPr lang="hu-H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246918" y="514740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96219" y="2953077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508343" y="2953077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80230" y="514740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91933" y="5517484"/>
            <a:ext cx="8768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matrix will define the configuration: if we present the initial pattern to this </a:t>
            </a:r>
          </a:p>
          <a:p>
            <a:r>
              <a:rPr lang="hu-HU" dirty="0"/>
              <a:t>m</a:t>
            </a:r>
            <a:r>
              <a:rPr lang="hu-HU" dirty="0" smtClean="0"/>
              <a:t>atrix </a:t>
            </a:r>
            <a:r>
              <a:rPr lang="hu-HU" dirty="0" smtClean="0">
                <a:sym typeface="Wingdings" panose="05000000000000000000" pitchFamily="2" charset="2"/>
              </a:rPr>
              <a:t> the output will be the input itself ( pattern recalled !!! 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478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7" y="29621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Example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150771" y="296214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( 1 0 1 0 )    </a:t>
            </a:r>
            <a:r>
              <a:rPr lang="hu-HU" dirty="0" smtClean="0"/>
              <a:t>this is the pattern we want to recognize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2617713" y="1024833"/>
            <a:ext cx="20697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      </a:t>
            </a:r>
          </a:p>
          <a:p>
            <a:r>
              <a:rPr lang="hu-HU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</a:t>
            </a:r>
            <a:r>
              <a:rPr lang="hu-HU" dirty="0">
                <a:solidFill>
                  <a:schemeClr val="tx2"/>
                </a:solidFill>
                <a:sym typeface="Wingdings" panose="05000000000000000000" pitchFamily="2" charset="2"/>
              </a:rPr>
              <a:t>0</a:t>
            </a:r>
            <a:r>
              <a:rPr lang="hu-HU" dirty="0" smtClean="0">
                <a:solidFill>
                  <a:schemeClr val="tx2"/>
                </a:solidFill>
                <a:sym typeface="Wingdings" panose="05000000000000000000" pitchFamily="2" charset="2"/>
              </a:rPr>
              <a:t>     -1     1     -1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  -1    0     -1      1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1     -1     0      -1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  -1     1    -1       0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50209" y="126213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50209" y="1262135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66198" y="3456463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15499" y="126213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827623" y="1262135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99510" y="3456463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98079" y="126213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98079" y="1262135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14068" y="3456463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17149" y="126213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29273" y="1262135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01160" y="3456463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29629" y="1343637"/>
            <a:ext cx="3129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</a:p>
          <a:p>
            <a:endParaRPr lang="hu-HU" dirty="0"/>
          </a:p>
          <a:p>
            <a:r>
              <a:rPr lang="hu-HU" dirty="0" smtClean="0"/>
              <a:t>0</a:t>
            </a:r>
          </a:p>
          <a:p>
            <a:endParaRPr lang="hu-HU" dirty="0"/>
          </a:p>
          <a:p>
            <a:r>
              <a:rPr lang="hu-HU" dirty="0" smtClean="0"/>
              <a:t>1</a:t>
            </a:r>
          </a:p>
          <a:p>
            <a:endParaRPr lang="hu-HU" dirty="0"/>
          </a:p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6529627" y="217899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=</a:t>
            </a:r>
            <a:endParaRPr lang="hu-HU" sz="24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7169431" y="126213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169431" y="1262135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85420" y="3456463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88501" y="126213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300625" y="1262135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872512" y="3456463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00981" y="1343637"/>
            <a:ext cx="3898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</a:p>
          <a:p>
            <a:endParaRPr lang="hu-HU" dirty="0" smtClean="0"/>
          </a:p>
          <a:p>
            <a:r>
              <a:rPr lang="hu-HU" dirty="0" smtClean="0"/>
              <a:t>-2</a:t>
            </a:r>
          </a:p>
          <a:p>
            <a:endParaRPr lang="hu-HU" dirty="0"/>
          </a:p>
          <a:p>
            <a:r>
              <a:rPr lang="hu-HU" dirty="0" smtClean="0"/>
              <a:t>1</a:t>
            </a:r>
          </a:p>
          <a:p>
            <a:endParaRPr lang="hu-HU" dirty="0"/>
          </a:p>
          <a:p>
            <a:r>
              <a:rPr lang="hu-HU" dirty="0" smtClean="0"/>
              <a:t>-2</a:t>
            </a:r>
            <a:endParaRPr lang="hu-HU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3854387" y="4056373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54387" y="4058514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870376" y="6252842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68589" y="4056373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985581" y="4058514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557468" y="6252842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85937" y="4140016"/>
            <a:ext cx="3898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</a:p>
          <a:p>
            <a:endParaRPr lang="hu-HU" dirty="0" smtClean="0"/>
          </a:p>
          <a:p>
            <a:r>
              <a:rPr lang="hu-HU" dirty="0" smtClean="0"/>
              <a:t>-2</a:t>
            </a:r>
          </a:p>
          <a:p>
            <a:endParaRPr lang="hu-HU" dirty="0"/>
          </a:p>
          <a:p>
            <a:r>
              <a:rPr lang="hu-HU" dirty="0" smtClean="0"/>
              <a:t>1</a:t>
            </a:r>
          </a:p>
          <a:p>
            <a:endParaRPr lang="hu-HU" dirty="0"/>
          </a:p>
          <a:p>
            <a:r>
              <a:rPr lang="hu-HU" dirty="0" smtClean="0"/>
              <a:t>-2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3211959" y="4971012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gn                       =</a:t>
            </a:r>
            <a:endParaRPr lang="hu-HU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5623087" y="4079376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623087" y="4081517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39076" y="627584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337289" y="4079376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54281" y="4081517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326168" y="627584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54637" y="4163019"/>
            <a:ext cx="3129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</a:p>
          <a:p>
            <a:endParaRPr lang="hu-HU" dirty="0" smtClean="0"/>
          </a:p>
          <a:p>
            <a:r>
              <a:rPr lang="hu-HU" dirty="0"/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</a:t>
            </a:r>
          </a:p>
          <a:p>
            <a:endParaRPr lang="hu-HU" dirty="0"/>
          </a:p>
          <a:p>
            <a:r>
              <a:rPr lang="hu-HU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51491" y="4047682"/>
            <a:ext cx="40895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output is the same as the</a:t>
            </a:r>
          </a:p>
          <a:p>
            <a:r>
              <a:rPr lang="hu-HU" dirty="0"/>
              <a:t>i</a:t>
            </a:r>
            <a:r>
              <a:rPr lang="hu-HU" dirty="0" smtClean="0"/>
              <a:t>nput, so we have managed to</a:t>
            </a:r>
          </a:p>
          <a:p>
            <a:r>
              <a:rPr lang="hu-HU" dirty="0"/>
              <a:t>r</a:t>
            </a:r>
            <a:r>
              <a:rPr lang="hu-HU" dirty="0" smtClean="0"/>
              <a:t>ecall the pattern !!!</a:t>
            </a:r>
          </a:p>
          <a:p>
            <a:endParaRPr lang="hu-HU" dirty="0"/>
          </a:p>
          <a:p>
            <a:r>
              <a:rPr lang="hu-HU" dirty="0" smtClean="0"/>
              <a:t>Important: this matrix will recall the </a:t>
            </a:r>
          </a:p>
          <a:p>
            <a:r>
              <a:rPr lang="hu-HU" dirty="0"/>
              <a:t>i</a:t>
            </a:r>
            <a:r>
              <a:rPr lang="hu-HU" dirty="0" smtClean="0"/>
              <a:t>nverse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b="1" dirty="0" smtClean="0"/>
              <a:t>( 0 1 0 1 ) </a:t>
            </a:r>
            <a:r>
              <a:rPr lang="hu-HU" dirty="0" smtClean="0"/>
              <a:t>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06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7" y="29621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Example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150771" y="296214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( 1 0 1 0 )    </a:t>
            </a:r>
            <a:r>
              <a:rPr lang="hu-HU" dirty="0" smtClean="0"/>
              <a:t>this is the pattern we want to recognize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2617713" y="1024833"/>
            <a:ext cx="20697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      </a:t>
            </a:r>
          </a:p>
          <a:p>
            <a:r>
              <a:rPr lang="hu-HU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</a:t>
            </a:r>
            <a:r>
              <a:rPr lang="hu-HU" dirty="0">
                <a:solidFill>
                  <a:schemeClr val="tx2"/>
                </a:solidFill>
                <a:sym typeface="Wingdings" panose="05000000000000000000" pitchFamily="2" charset="2"/>
              </a:rPr>
              <a:t>0</a:t>
            </a:r>
            <a:r>
              <a:rPr lang="hu-HU" dirty="0" smtClean="0">
                <a:solidFill>
                  <a:schemeClr val="tx2"/>
                </a:solidFill>
                <a:sym typeface="Wingdings" panose="05000000000000000000" pitchFamily="2" charset="2"/>
              </a:rPr>
              <a:t>     -1     1     -1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  -1    0     -1      1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1     -1     0      -1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  -1     1    -1       0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50209" y="126213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50209" y="1262135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66198" y="3456463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15499" y="126213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827623" y="1262135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99510" y="3456463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98079" y="126213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98079" y="1262135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14068" y="3456463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17149" y="126213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29273" y="1262135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01160" y="3456463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29629" y="1343637"/>
            <a:ext cx="3129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</a:p>
          <a:p>
            <a:endParaRPr lang="hu-HU" dirty="0"/>
          </a:p>
          <a:p>
            <a:r>
              <a:rPr lang="hu-HU" dirty="0" smtClean="0"/>
              <a:t>0</a:t>
            </a:r>
          </a:p>
          <a:p>
            <a:endParaRPr lang="hu-HU" dirty="0"/>
          </a:p>
          <a:p>
            <a:r>
              <a:rPr lang="hu-HU" dirty="0" smtClean="0"/>
              <a:t>1</a:t>
            </a:r>
          </a:p>
          <a:p>
            <a:endParaRPr lang="hu-HU" dirty="0"/>
          </a:p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6529627" y="217899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=</a:t>
            </a:r>
            <a:endParaRPr lang="hu-HU" sz="24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7169431" y="126213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169431" y="1262135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85420" y="3456463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88501" y="126213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300625" y="1262135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872512" y="3456463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00981" y="1343637"/>
            <a:ext cx="3898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</a:p>
          <a:p>
            <a:endParaRPr lang="hu-HU" dirty="0" smtClean="0"/>
          </a:p>
          <a:p>
            <a:r>
              <a:rPr lang="hu-HU" dirty="0" smtClean="0"/>
              <a:t>-2</a:t>
            </a:r>
          </a:p>
          <a:p>
            <a:endParaRPr lang="hu-HU" dirty="0"/>
          </a:p>
          <a:p>
            <a:r>
              <a:rPr lang="hu-HU" dirty="0" smtClean="0"/>
              <a:t>1</a:t>
            </a:r>
          </a:p>
          <a:p>
            <a:endParaRPr lang="hu-HU" dirty="0"/>
          </a:p>
          <a:p>
            <a:r>
              <a:rPr lang="hu-HU" dirty="0" smtClean="0"/>
              <a:t>-2</a:t>
            </a:r>
            <a:endParaRPr lang="hu-HU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3854387" y="4056373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54387" y="4058514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870376" y="6252842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68589" y="4056373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985581" y="4058514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557468" y="6252842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85937" y="4140016"/>
            <a:ext cx="3898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</a:p>
          <a:p>
            <a:endParaRPr lang="hu-HU" dirty="0" smtClean="0"/>
          </a:p>
          <a:p>
            <a:r>
              <a:rPr lang="hu-HU" dirty="0" smtClean="0"/>
              <a:t>-2</a:t>
            </a:r>
          </a:p>
          <a:p>
            <a:endParaRPr lang="hu-HU" dirty="0"/>
          </a:p>
          <a:p>
            <a:r>
              <a:rPr lang="hu-HU" dirty="0" smtClean="0"/>
              <a:t>1</a:t>
            </a:r>
          </a:p>
          <a:p>
            <a:endParaRPr lang="hu-HU" dirty="0"/>
          </a:p>
          <a:p>
            <a:r>
              <a:rPr lang="hu-HU" dirty="0" smtClean="0"/>
              <a:t>-2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3211959" y="4971012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gn                       =</a:t>
            </a:r>
            <a:endParaRPr lang="hu-HU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5623087" y="4079376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623087" y="4081517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39076" y="627584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337289" y="4079376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54281" y="4081517"/>
            <a:ext cx="0" cy="21943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326168" y="6275845"/>
            <a:ext cx="4281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54637" y="4163019"/>
            <a:ext cx="3129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</a:p>
          <a:p>
            <a:endParaRPr lang="hu-HU" dirty="0" smtClean="0"/>
          </a:p>
          <a:p>
            <a:r>
              <a:rPr lang="hu-HU" dirty="0"/>
              <a:t>0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1</a:t>
            </a:r>
          </a:p>
          <a:p>
            <a:endParaRPr lang="hu-HU" dirty="0"/>
          </a:p>
          <a:p>
            <a:r>
              <a:rPr lang="hu-HU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51491" y="4047682"/>
            <a:ext cx="40895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output is the same as the</a:t>
            </a:r>
          </a:p>
          <a:p>
            <a:r>
              <a:rPr lang="hu-HU" dirty="0"/>
              <a:t>i</a:t>
            </a:r>
            <a:r>
              <a:rPr lang="hu-HU" dirty="0" smtClean="0"/>
              <a:t>nput, so we have managed to</a:t>
            </a:r>
          </a:p>
          <a:p>
            <a:r>
              <a:rPr lang="hu-HU" dirty="0"/>
              <a:t>r</a:t>
            </a:r>
            <a:r>
              <a:rPr lang="hu-HU" dirty="0" smtClean="0"/>
              <a:t>ecall the pattern !!!</a:t>
            </a:r>
          </a:p>
          <a:p>
            <a:endParaRPr lang="hu-HU" dirty="0"/>
          </a:p>
          <a:p>
            <a:r>
              <a:rPr lang="hu-HU" dirty="0" smtClean="0"/>
              <a:t>Important: this matrix will recall the </a:t>
            </a:r>
          </a:p>
          <a:p>
            <a:r>
              <a:rPr lang="hu-HU" dirty="0" err="1" smtClean="0"/>
              <a:t>inverse</a:t>
            </a:r>
            <a:r>
              <a:rPr lang="hu-HU" dirty="0" smtClean="0"/>
              <a:t> of the pattern as well</a:t>
            </a:r>
          </a:p>
          <a:p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b="1" dirty="0" smtClean="0"/>
              <a:t>( 0 1 0 1 ) </a:t>
            </a:r>
            <a:r>
              <a:rPr lang="hu-HU" dirty="0"/>
              <a:t>!</a:t>
            </a:r>
            <a:r>
              <a:rPr lang="hu-HU" dirty="0" smtClean="0"/>
              <a:t>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6833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Learning paradigms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3290163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6921748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NEURAL NETWORKS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DEEP learning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10619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Deep learning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In the ’90s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support vector machines proved to be better solutions for learning </a:t>
            </a:r>
          </a:p>
          <a:p>
            <a:r>
              <a:rPr lang="hu-HU" dirty="0" smtClean="0"/>
              <a:t>There was not any efficient algorithms to train a neural net</a:t>
            </a:r>
          </a:p>
          <a:p>
            <a:r>
              <a:rPr lang="hu-HU" dirty="0" smtClean="0"/>
              <a:t>Since 2006: several neural network training mechanisms were created</a:t>
            </a:r>
          </a:p>
          <a:p>
            <a:r>
              <a:rPr lang="hu-HU" dirty="0" smtClean="0"/>
              <a:t>Neural networks outperform any other maching learning technique!!!</a:t>
            </a:r>
          </a:p>
          <a:p>
            <a:r>
              <a:rPr lang="hu-HU" dirty="0" smtClean="0"/>
              <a:t>For example: in optical character recognition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180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860" y="3103809"/>
            <a:ext cx="278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c</a:t>
            </a:r>
            <a:r>
              <a:rPr lang="hu-HU" b="1" dirty="0" smtClean="0">
                <a:solidFill>
                  <a:srgbClr val="FFFF00"/>
                </a:solidFill>
              </a:rPr>
              <a:t>omplex, sophisticated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     algorithms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19730" y="3165365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 smtClean="0"/>
              <a:t>&lt;</a:t>
            </a:r>
            <a:endParaRPr lang="hu-H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02310" y="3273086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s</a:t>
            </a:r>
            <a:r>
              <a:rPr lang="hu-HU" b="1" dirty="0" smtClean="0">
                <a:solidFill>
                  <a:srgbClr val="FFFF00"/>
                </a:solidFill>
              </a:rPr>
              <a:t>imple learning algorithm + good training data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6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Deep learning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For example: face recognition</a:t>
            </a:r>
          </a:p>
          <a:p>
            <a:r>
              <a:rPr lang="en-US" dirty="0"/>
              <a:t>Networks </a:t>
            </a:r>
            <a:r>
              <a:rPr lang="hu-HU" dirty="0" smtClean="0"/>
              <a:t>with </a:t>
            </a:r>
            <a:r>
              <a:rPr lang="en-US" dirty="0" smtClean="0"/>
              <a:t>many-layer </a:t>
            </a:r>
            <a:r>
              <a:rPr lang="en-US" dirty="0"/>
              <a:t>structure </a:t>
            </a:r>
            <a:r>
              <a:rPr lang="hu-HU" dirty="0" smtClean="0"/>
              <a:t>(</a:t>
            </a:r>
            <a:r>
              <a:rPr lang="en-US" dirty="0" smtClean="0"/>
              <a:t>two </a:t>
            </a:r>
            <a:r>
              <a:rPr lang="en-US" dirty="0"/>
              <a:t>or more hidden </a:t>
            </a:r>
            <a:r>
              <a:rPr lang="en-US" dirty="0" smtClean="0"/>
              <a:t>layers</a:t>
            </a:r>
            <a:r>
              <a:rPr lang="hu-HU" dirty="0" smtClean="0"/>
              <a:t>)</a:t>
            </a:r>
            <a:r>
              <a:rPr lang="en-US" dirty="0" smtClean="0"/>
              <a:t>  </a:t>
            </a:r>
            <a:r>
              <a:rPr lang="en-US" dirty="0"/>
              <a:t>are called deep neural </a:t>
            </a:r>
            <a:r>
              <a:rPr lang="en-US" dirty="0" smtClean="0"/>
              <a:t>networks</a:t>
            </a:r>
            <a:endParaRPr lang="hu-HU" dirty="0" smtClean="0"/>
          </a:p>
          <a:p>
            <a:r>
              <a:rPr lang="hu-HU" dirty="0" smtClean="0"/>
              <a:t>New techniques allow to train </a:t>
            </a:r>
            <a:r>
              <a:rPr lang="hu-HU" b="1" dirty="0" smtClean="0"/>
              <a:t>5</a:t>
            </a:r>
            <a:r>
              <a:rPr lang="hu-HU" dirty="0" smtClean="0"/>
              <a:t> or </a:t>
            </a:r>
            <a:r>
              <a:rPr lang="hu-HU" b="1" dirty="0" smtClean="0"/>
              <a:t>10</a:t>
            </a:r>
            <a:r>
              <a:rPr lang="hu-HU" dirty="0" smtClean="0"/>
              <a:t> hidden layers !!!</a:t>
            </a:r>
          </a:p>
          <a:p>
            <a:r>
              <a:rPr lang="hu-HU" dirty="0"/>
              <a:t>I</a:t>
            </a:r>
            <a:r>
              <a:rPr lang="en-US" dirty="0" smtClean="0"/>
              <a:t>t </a:t>
            </a:r>
            <a:r>
              <a:rPr lang="en-US" dirty="0"/>
              <a:t>turns out that these </a:t>
            </a:r>
            <a:r>
              <a:rPr lang="hu-HU" dirty="0" smtClean="0"/>
              <a:t>deep networks </a:t>
            </a:r>
            <a:r>
              <a:rPr lang="en-US" dirty="0" smtClean="0"/>
              <a:t>perform </a:t>
            </a:r>
            <a:r>
              <a:rPr lang="en-US" dirty="0"/>
              <a:t>far better on many problems than shallow neural </a:t>
            </a:r>
            <a:r>
              <a:rPr lang="en-US" dirty="0" smtClean="0"/>
              <a:t>networks</a:t>
            </a:r>
            <a:endParaRPr lang="hu-HU" dirty="0" smtClean="0"/>
          </a:p>
          <a:p>
            <a:r>
              <a:rPr lang="hu-HU" b="1" dirty="0" smtClean="0"/>
              <a:t>DEEP LEARNING CONCEPT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611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Problems</a:t>
            </a:r>
            <a:endParaRPr lang="hu-HU" b="1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able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techniques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seen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shallow</a:t>
            </a:r>
            <a:r>
              <a:rPr lang="hu-HU" dirty="0" smtClean="0"/>
              <a:t>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networks</a:t>
            </a:r>
            <a:endParaRPr lang="hu-HU" dirty="0" smtClean="0"/>
          </a:p>
          <a:p>
            <a:r>
              <a:rPr lang="hu-HU" dirty="0" smtClean="0"/>
              <a:t>The </a:t>
            </a:r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hidden</a:t>
            </a:r>
            <a:r>
              <a:rPr lang="hu-HU" dirty="0" smtClean="0"/>
              <a:t> </a:t>
            </a:r>
            <a:r>
              <a:rPr lang="hu-HU" dirty="0" err="1" smtClean="0"/>
              <a:t>layer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last</a:t>
            </a:r>
            <a:r>
              <a:rPr lang="hu-HU" dirty="0" smtClean="0"/>
              <a:t> </a:t>
            </a:r>
            <a:r>
              <a:rPr lang="hu-HU" dirty="0" err="1" smtClean="0"/>
              <a:t>hidden</a:t>
            </a:r>
            <a:r>
              <a:rPr lang="hu-HU" dirty="0" smtClean="0"/>
              <a:t> </a:t>
            </a:r>
            <a:r>
              <a:rPr lang="hu-HU" dirty="0" err="1" smtClean="0"/>
              <a:t>layer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trained</a:t>
            </a:r>
            <a:r>
              <a:rPr lang="hu-HU" dirty="0" smtClean="0"/>
              <a:t>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others</a:t>
            </a:r>
            <a:endParaRPr lang="hu-HU" dirty="0" smtClean="0"/>
          </a:p>
          <a:p>
            <a:r>
              <a:rPr lang="hu-HU" dirty="0" smtClean="0"/>
              <a:t>„</a:t>
            </a:r>
            <a:r>
              <a:rPr lang="hu-HU" dirty="0" err="1" smtClean="0"/>
              <a:t>vanishing</a:t>
            </a:r>
            <a:r>
              <a:rPr lang="hu-HU" dirty="0" smtClean="0"/>
              <a:t> </a:t>
            </a:r>
            <a:r>
              <a:rPr lang="hu-HU" dirty="0" err="1" smtClean="0"/>
              <a:t>gradient</a:t>
            </a:r>
            <a:r>
              <a:rPr lang="hu-HU" dirty="0" smtClean="0"/>
              <a:t> </a:t>
            </a:r>
            <a:r>
              <a:rPr lang="hu-HU" dirty="0" err="1" smtClean="0"/>
              <a:t>problem</a:t>
            </a:r>
            <a:r>
              <a:rPr lang="hu-HU" dirty="0" smtClean="0"/>
              <a:t>”</a:t>
            </a:r>
          </a:p>
          <a:p>
            <a:r>
              <a:rPr lang="hu-HU" dirty="0" err="1" smtClean="0"/>
              <a:t>Solution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not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use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sigmoid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function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as</a:t>
            </a:r>
            <a:r>
              <a:rPr lang="hu-HU" dirty="0" smtClean="0">
                <a:sym typeface="Wingdings" panose="05000000000000000000" pitchFamily="2" charset="2"/>
              </a:rPr>
              <a:t> an </a:t>
            </a:r>
            <a:r>
              <a:rPr lang="hu-HU" dirty="0" err="1" smtClean="0">
                <a:sym typeface="Wingdings" panose="05000000000000000000" pitchFamily="2" charset="2"/>
              </a:rPr>
              <a:t>activation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function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2115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Supervised</a:t>
            </a:r>
            <a:r>
              <a:rPr lang="hu-HU" dirty="0" smtClean="0"/>
              <a:t> learning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dataset we have as labels</a:t>
            </a:r>
          </a:p>
          <a:p>
            <a:r>
              <a:rPr lang="hu-HU" dirty="0" smtClean="0"/>
              <a:t>So we know what results we are looking for</a:t>
            </a:r>
          </a:p>
          <a:p>
            <a:r>
              <a:rPr lang="hu-HU" dirty="0" smtClean="0"/>
              <a:t>We train the network until we get the good results</a:t>
            </a:r>
          </a:p>
          <a:p>
            <a:r>
              <a:rPr lang="hu-HU" dirty="0" smtClean="0"/>
              <a:t>For example: face recognition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9157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AND</a:t>
            </a:r>
            <a:r>
              <a:rPr lang="hu-HU" dirty="0" smtClean="0"/>
              <a:t> logical relation</a:t>
            </a:r>
            <a:endParaRPr lang="hu-H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81837" y="2678806"/>
            <a:ext cx="637504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9273" y="2112135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83413" y="2112134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x</a:t>
            </a:r>
            <a:endParaRPr lang="hu-H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82991" y="21121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748530" y="2112134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56197" y="2113121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  <a:r>
              <a:rPr lang="hu-HU" sz="2400" dirty="0" smtClean="0"/>
              <a:t> </a:t>
            </a:r>
            <a:r>
              <a:rPr lang="hu-HU" sz="2400" b="1" dirty="0" smtClean="0"/>
              <a:t>AND</a:t>
            </a:r>
            <a:r>
              <a:rPr lang="hu-HU" sz="2400" dirty="0" smtClean="0"/>
              <a:t> y</a:t>
            </a:r>
            <a:endParaRPr lang="hu-H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83413" y="310380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510775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54731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383413" y="359123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510775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54731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383413" y="41067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10775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854731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383413" y="46221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10775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54731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648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Unsupervised learning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dataset we have is not labeled</a:t>
            </a:r>
          </a:p>
          <a:p>
            <a:r>
              <a:rPr lang="hu-HU" dirty="0" smtClean="0"/>
              <a:t>So we do </a:t>
            </a:r>
            <a:r>
              <a:rPr lang="hu-HU" b="1" dirty="0" smtClean="0"/>
              <a:t>NOT</a:t>
            </a:r>
            <a:r>
              <a:rPr lang="hu-HU" dirty="0" smtClean="0"/>
              <a:t> know what results we are looking for</a:t>
            </a:r>
          </a:p>
          <a:p>
            <a:r>
              <a:rPr lang="hu-HU" dirty="0" smtClean="0"/>
              <a:t>The algorithm will figure out the pattern for us</a:t>
            </a:r>
          </a:p>
          <a:p>
            <a:r>
              <a:rPr lang="hu-HU" dirty="0" smtClean="0"/>
              <a:t>For example: clustering algorithms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4822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697717" y="930411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440139" y="5798625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4865" y="288687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8" name="Oval 7"/>
          <p:cNvSpPr/>
          <p:nvPr/>
        </p:nvSpPr>
        <p:spPr>
          <a:xfrm>
            <a:off x="3573480" y="368649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734466" y="485632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088635" y="4248868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258466" y="458157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338544" y="178578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499530" y="2955615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529096" y="330220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600016" y="24629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6946915" y="1306048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4487881" y="247044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6509692" y="4462476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7539258" y="48090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7610178" y="396979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6701558" y="525335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190040" y="4529986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2283686" y="3024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470261" y="587358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609082" y="60108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838164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697717" y="930411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440139" y="5798625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4865" y="288687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8" name="Oval 7"/>
          <p:cNvSpPr/>
          <p:nvPr/>
        </p:nvSpPr>
        <p:spPr>
          <a:xfrm>
            <a:off x="3573480" y="3686490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734466" y="4856321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088635" y="4248868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258466" y="45815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338544" y="1785784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499530" y="2955615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529096" y="3302201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600016" y="2462931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6946915" y="1306048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4487881" y="2470442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6509692" y="4462476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7539258" y="4809062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7610178" y="3969792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6701558" y="5253350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190040" y="4529986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2283686" y="3024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470261" y="587358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609082" y="60108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466368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4044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Model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2202288" y="1687133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02288" y="270129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02288" y="371546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02288" y="568705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xn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4261" y="4625956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4" idx="6"/>
            <a:endCxn id="9" idx="1"/>
          </p:cNvCxnSpPr>
          <p:nvPr/>
        </p:nvCxnSpPr>
        <p:spPr>
          <a:xfrm>
            <a:off x="2975020" y="2073499"/>
            <a:ext cx="3129566" cy="19111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9" idx="1"/>
          </p:cNvCxnSpPr>
          <p:nvPr/>
        </p:nvCxnSpPr>
        <p:spPr>
          <a:xfrm>
            <a:off x="2975020" y="3087663"/>
            <a:ext cx="3129566" cy="8970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1"/>
          </p:cNvCxnSpPr>
          <p:nvPr/>
        </p:nvCxnSpPr>
        <p:spPr>
          <a:xfrm flipV="1">
            <a:off x="2975020" y="3984697"/>
            <a:ext cx="3129566" cy="1171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9" idx="1"/>
          </p:cNvCxnSpPr>
          <p:nvPr/>
        </p:nvCxnSpPr>
        <p:spPr>
          <a:xfrm flipV="1">
            <a:off x="2975020" y="3984697"/>
            <a:ext cx="3129566" cy="20887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7292" y="2136699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</a:t>
            </a:r>
            <a:r>
              <a:rPr lang="hu-HU" dirty="0" smtClean="0"/>
              <a:t>eurons</a:t>
            </a:r>
          </a:p>
          <a:p>
            <a:r>
              <a:rPr lang="hu-HU" dirty="0" smtClean="0"/>
              <a:t>„perceptrons”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6035148" y="4407994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sum</a:t>
            </a:r>
          </a:p>
          <a:p>
            <a:r>
              <a:rPr lang="hu-HU" dirty="0" smtClean="0"/>
              <a:t>function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7583483" y="2889849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  <a:r>
              <a:rPr lang="hu-HU" dirty="0" smtClean="0"/>
              <a:t>ctivation</a:t>
            </a:r>
          </a:p>
          <a:p>
            <a:r>
              <a:rPr lang="hu-HU" dirty="0" smtClean="0"/>
              <a:t>function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3781443" y="22520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781443" y="297547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781852" y="364592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w3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3804235" y="484439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wn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169308" y="13036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inputs</a:t>
            </a:r>
            <a:endParaRPr lang="hu-HU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72755" y="185324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weights</a:t>
            </a:r>
            <a:endParaRPr lang="hu-HU" b="1" i="1" dirty="0"/>
          </a:p>
        </p:txBody>
      </p:sp>
    </p:spTree>
    <p:extLst>
      <p:ext uri="{BB962C8B-B14F-4D97-AF65-F5344CB8AC3E}">
        <p14:creationId xmlns:p14="http://schemas.microsoft.com/office/powerpoint/2010/main" val="32818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Neural networks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INTUITION</a:t>
            </a:r>
            <a:r>
              <a:rPr lang="hu-HU" dirty="0" smtClean="0"/>
              <a:t>: if we try to mimic how nervous system of a human works or how a human learns things </a:t>
            </a:r>
            <a:r>
              <a:rPr lang="hu-HU" dirty="0" smtClean="0">
                <a:sym typeface="Wingdings" panose="05000000000000000000" pitchFamily="2" charset="2"/>
              </a:rPr>
              <a:t> maybe we are able to achive these problems with computers as well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Basically this is why </a:t>
            </a:r>
            <a:r>
              <a:rPr lang="hu-HU" b="1" dirty="0" smtClean="0">
                <a:sym typeface="Wingdings" panose="05000000000000000000" pitchFamily="2" charset="2"/>
              </a:rPr>
              <a:t>AI</a:t>
            </a:r>
            <a:r>
              <a:rPr lang="hu-HU" dirty="0" smtClean="0">
                <a:sym typeface="Wingdings" panose="05000000000000000000" pitchFamily="2" charset="2"/>
              </a:rPr>
              <a:t> has </a:t>
            </a:r>
            <a:r>
              <a:rPr lang="hu-HU" dirty="0" err="1" smtClean="0">
                <a:sym typeface="Wingdings" panose="05000000000000000000" pitchFamily="2" charset="2"/>
              </a:rPr>
              <a:t>came</a:t>
            </a:r>
            <a:r>
              <a:rPr lang="hu-HU" dirty="0" smtClean="0">
                <a:sym typeface="Wingdings" panose="05000000000000000000" pitchFamily="2" charset="2"/>
              </a:rPr>
              <a:t> to be  we came to the conclusion that for several problems the orthodox approach is not feasible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This is how </a:t>
            </a:r>
            <a:r>
              <a:rPr lang="hu-HU" dirty="0" err="1" smtClean="0">
                <a:sym typeface="Wingdings" panose="05000000000000000000" pitchFamily="2" charset="2"/>
              </a:rPr>
              <a:t>big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data</a:t>
            </a:r>
            <a:r>
              <a:rPr lang="hu-HU" dirty="0" smtClean="0">
                <a:sym typeface="Wingdings" panose="05000000000000000000" pitchFamily="2" charset="2"/>
              </a:rPr>
              <a:t> has came to be as well  we have huge datasets and the way we handled datasets in the past (relational databases) is not going to work this time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80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Model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2202288" y="1687133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02288" y="270129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02288" y="371546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02288" y="568705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xn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4261" y="4625956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4" idx="6"/>
            <a:endCxn id="9" idx="1"/>
          </p:cNvCxnSpPr>
          <p:nvPr/>
        </p:nvCxnSpPr>
        <p:spPr>
          <a:xfrm>
            <a:off x="2975020" y="2073499"/>
            <a:ext cx="3129566" cy="19111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9" idx="1"/>
          </p:cNvCxnSpPr>
          <p:nvPr/>
        </p:nvCxnSpPr>
        <p:spPr>
          <a:xfrm>
            <a:off x="2975020" y="3087663"/>
            <a:ext cx="3129566" cy="8970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1"/>
          </p:cNvCxnSpPr>
          <p:nvPr/>
        </p:nvCxnSpPr>
        <p:spPr>
          <a:xfrm flipV="1">
            <a:off x="2975020" y="3984697"/>
            <a:ext cx="3129566" cy="1171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9" idx="1"/>
          </p:cNvCxnSpPr>
          <p:nvPr/>
        </p:nvCxnSpPr>
        <p:spPr>
          <a:xfrm flipV="1">
            <a:off x="2975020" y="3984697"/>
            <a:ext cx="3129566" cy="20887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7292" y="2136699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</a:t>
            </a:r>
            <a:r>
              <a:rPr lang="hu-HU" dirty="0" smtClean="0"/>
              <a:t>eurons</a:t>
            </a:r>
          </a:p>
          <a:p>
            <a:r>
              <a:rPr lang="hu-HU" dirty="0" smtClean="0"/>
              <a:t>„perceptrons”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6035148" y="4407994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sum</a:t>
            </a:r>
          </a:p>
          <a:p>
            <a:r>
              <a:rPr lang="hu-HU" dirty="0" smtClean="0"/>
              <a:t>function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7583483" y="2889849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  <a:r>
              <a:rPr lang="hu-HU" dirty="0" smtClean="0"/>
              <a:t>ctivation</a:t>
            </a:r>
          </a:p>
          <a:p>
            <a:r>
              <a:rPr lang="hu-HU" dirty="0" smtClean="0"/>
              <a:t>function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3781443" y="22520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781443" y="297547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781852" y="364592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w3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3804235" y="484439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wn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169308" y="13036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inputs</a:t>
            </a:r>
            <a:endParaRPr lang="hu-HU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72755" y="185324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weights</a:t>
            </a:r>
            <a:endParaRPr lang="hu-HU" b="1" i="1" dirty="0"/>
          </a:p>
        </p:txBody>
      </p:sp>
      <p:sp>
        <p:nvSpPr>
          <p:cNvPr id="13" name="Ellipszis 12"/>
          <p:cNvSpPr/>
          <p:nvPr/>
        </p:nvSpPr>
        <p:spPr>
          <a:xfrm>
            <a:off x="5331017" y="1891542"/>
            <a:ext cx="3942607" cy="394260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753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Model</a:t>
            </a:r>
            <a:endParaRPr lang="hu-HU" b="1" u="sng" dirty="0"/>
          </a:p>
        </p:txBody>
      </p:sp>
      <p:sp>
        <p:nvSpPr>
          <p:cNvPr id="13" name="Ellipszis 12"/>
          <p:cNvSpPr/>
          <p:nvPr/>
        </p:nvSpPr>
        <p:spPr>
          <a:xfrm>
            <a:off x="3644720" y="1306983"/>
            <a:ext cx="4668007" cy="466800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7" name="Egyenes összekötő 16"/>
          <p:cNvCxnSpPr/>
          <p:nvPr/>
        </p:nvCxnSpPr>
        <p:spPr>
          <a:xfrm>
            <a:off x="4809506" y="992788"/>
            <a:ext cx="0" cy="52963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/>
          <p:nvPr/>
        </p:nvCxnSpPr>
        <p:spPr>
          <a:xfrm>
            <a:off x="7123215" y="999924"/>
            <a:ext cx="0" cy="52963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/>
          <p:cNvSpPr txBox="1"/>
          <p:nvPr/>
        </p:nvSpPr>
        <p:spPr>
          <a:xfrm>
            <a:off x="1543576" y="5456896"/>
            <a:ext cx="305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</a:t>
            </a:r>
            <a:r>
              <a:rPr lang="hu-HU" dirty="0" smtClean="0"/>
              <a:t> </a:t>
            </a:r>
            <a:r>
              <a:rPr lang="hu-HU" dirty="0" err="1"/>
              <a:t>w</a:t>
            </a:r>
            <a:r>
              <a:rPr lang="hu-HU" dirty="0" err="1" smtClean="0"/>
              <a:t>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incoming</a:t>
            </a:r>
            <a:endParaRPr lang="hu-HU" dirty="0" smtClean="0"/>
          </a:p>
          <a:p>
            <a:pPr lvl="1"/>
            <a:r>
              <a:rPr lang="hu-HU" dirty="0" err="1"/>
              <a:t>w</a:t>
            </a:r>
            <a:r>
              <a:rPr lang="hu-HU" dirty="0" err="1" smtClean="0"/>
              <a:t>eights</a:t>
            </a:r>
            <a:r>
              <a:rPr lang="hu-HU" dirty="0" smtClean="0"/>
              <a:t> </a:t>
            </a:r>
            <a:endParaRPr lang="hu-HU" dirty="0"/>
          </a:p>
        </p:txBody>
      </p:sp>
      <p:cxnSp>
        <p:nvCxnSpPr>
          <p:cNvPr id="29" name="Egyenes összekötő nyíllal 28"/>
          <p:cNvCxnSpPr/>
          <p:nvPr/>
        </p:nvCxnSpPr>
        <p:spPr>
          <a:xfrm>
            <a:off x="2107999" y="1853248"/>
            <a:ext cx="1335845" cy="6643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/>
          <p:cNvCxnSpPr/>
          <p:nvPr/>
        </p:nvCxnSpPr>
        <p:spPr>
          <a:xfrm>
            <a:off x="1391963" y="2756054"/>
            <a:ext cx="1933128" cy="4977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31"/>
          <p:cNvCxnSpPr/>
          <p:nvPr/>
        </p:nvCxnSpPr>
        <p:spPr>
          <a:xfrm flipV="1">
            <a:off x="1187704" y="4156584"/>
            <a:ext cx="2081697" cy="3383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zövegdoboz 35"/>
          <p:cNvSpPr txBox="1"/>
          <p:nvPr/>
        </p:nvSpPr>
        <p:spPr>
          <a:xfrm>
            <a:off x="5010383" y="3383717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2.)</a:t>
            </a:r>
            <a:r>
              <a:rPr lang="hu-HU" dirty="0" smtClean="0"/>
              <a:t> sum </a:t>
            </a:r>
            <a:r>
              <a:rPr lang="hu-HU" dirty="0" err="1" smtClean="0"/>
              <a:t>up</a:t>
            </a:r>
            <a:r>
              <a:rPr lang="hu-HU" dirty="0" smtClean="0"/>
              <a:t> </a:t>
            </a:r>
          </a:p>
          <a:p>
            <a:r>
              <a:rPr lang="hu-HU" dirty="0"/>
              <a:t> </a:t>
            </a:r>
            <a:r>
              <a:rPr lang="hu-HU" dirty="0" smtClean="0"/>
              <a:t>     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weights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8312727" y="4547074"/>
            <a:ext cx="3283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  <a:r>
              <a:rPr lang="hu-HU" b="1" dirty="0" smtClean="0"/>
              <a:t>.)</a:t>
            </a:r>
            <a:r>
              <a:rPr lang="hu-HU" dirty="0" smtClean="0"/>
              <a:t> </a:t>
            </a:r>
            <a:r>
              <a:rPr lang="hu-HU" dirty="0" err="1" smtClean="0"/>
              <a:t>activation</a:t>
            </a:r>
            <a:r>
              <a:rPr lang="hu-HU" dirty="0" smtClean="0"/>
              <a:t> </a:t>
            </a:r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hu-HU" dirty="0" err="1" smtClean="0"/>
              <a:t>gives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err="1" smtClean="0"/>
              <a:t>the</a:t>
            </a:r>
            <a:r>
              <a:rPr lang="hu-HU" dirty="0" smtClean="0"/>
              <a:t> output !!!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264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Model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2202288" y="1687133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02288" y="270129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02288" y="371546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02288" y="568705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xn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4261" y="4625956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4" idx="6"/>
            <a:endCxn id="9" idx="1"/>
          </p:cNvCxnSpPr>
          <p:nvPr/>
        </p:nvCxnSpPr>
        <p:spPr>
          <a:xfrm>
            <a:off x="2975020" y="2073499"/>
            <a:ext cx="3129566" cy="19111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9" idx="1"/>
          </p:cNvCxnSpPr>
          <p:nvPr/>
        </p:nvCxnSpPr>
        <p:spPr>
          <a:xfrm>
            <a:off x="2975020" y="3087663"/>
            <a:ext cx="3129566" cy="8970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1"/>
          </p:cNvCxnSpPr>
          <p:nvPr/>
        </p:nvCxnSpPr>
        <p:spPr>
          <a:xfrm flipV="1">
            <a:off x="2975020" y="3984697"/>
            <a:ext cx="3129566" cy="1171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9" idx="1"/>
          </p:cNvCxnSpPr>
          <p:nvPr/>
        </p:nvCxnSpPr>
        <p:spPr>
          <a:xfrm flipV="1">
            <a:off x="2975020" y="3984697"/>
            <a:ext cx="3129566" cy="20887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7292" y="2136699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</a:t>
            </a:r>
            <a:r>
              <a:rPr lang="hu-HU" dirty="0" smtClean="0"/>
              <a:t>eurons</a:t>
            </a:r>
          </a:p>
          <a:p>
            <a:r>
              <a:rPr lang="hu-HU" dirty="0" smtClean="0"/>
              <a:t>„perceptrons”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6035148" y="4407994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sum</a:t>
            </a:r>
          </a:p>
          <a:p>
            <a:r>
              <a:rPr lang="hu-HU" dirty="0" smtClean="0"/>
              <a:t>function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7583483" y="2889849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  <a:r>
              <a:rPr lang="hu-HU" dirty="0" smtClean="0"/>
              <a:t>ctivation</a:t>
            </a:r>
          </a:p>
          <a:p>
            <a:r>
              <a:rPr lang="hu-HU" dirty="0" smtClean="0"/>
              <a:t>function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3781443" y="22520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781443" y="297547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781852" y="364592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w3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3804235" y="484439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wn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169308" y="13036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inputs</a:t>
            </a:r>
            <a:endParaRPr lang="hu-HU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72755" y="185324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weights</a:t>
            </a:r>
            <a:endParaRPr lang="hu-HU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809076" y="486046"/>
            <a:ext cx="53319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are the edge weights good for?</a:t>
            </a:r>
          </a:p>
          <a:p>
            <a:r>
              <a:rPr lang="hu-HU" dirty="0" smtClean="0"/>
              <a:t>They can amplify or deamplify the input signal</a:t>
            </a:r>
          </a:p>
          <a:p>
            <a:r>
              <a:rPr lang="hu-HU" dirty="0" smtClean="0"/>
              <a:t>	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dirty="0" smtClean="0"/>
              <a:t>&gt; 1  amplify</a:t>
            </a:r>
          </a:p>
          <a:p>
            <a:r>
              <a:rPr lang="hu-HU" b="1" dirty="0"/>
              <a:t>	</a:t>
            </a:r>
            <a:r>
              <a:rPr lang="hu-HU" b="1" dirty="0" smtClean="0"/>
              <a:t>	&lt; 1  deamplify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8440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292" y="453492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Model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2202288" y="1687133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02288" y="270129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02288" y="371546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02288" y="568705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xn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4261" y="4625956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4" idx="6"/>
            <a:endCxn id="9" idx="1"/>
          </p:cNvCxnSpPr>
          <p:nvPr/>
        </p:nvCxnSpPr>
        <p:spPr>
          <a:xfrm>
            <a:off x="2975020" y="2073499"/>
            <a:ext cx="3129566" cy="19111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9" idx="1"/>
          </p:cNvCxnSpPr>
          <p:nvPr/>
        </p:nvCxnSpPr>
        <p:spPr>
          <a:xfrm>
            <a:off x="2975020" y="3087663"/>
            <a:ext cx="3129566" cy="8970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1"/>
          </p:cNvCxnSpPr>
          <p:nvPr/>
        </p:nvCxnSpPr>
        <p:spPr>
          <a:xfrm flipV="1">
            <a:off x="2975020" y="3984697"/>
            <a:ext cx="3129566" cy="1171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9" idx="1"/>
          </p:cNvCxnSpPr>
          <p:nvPr/>
        </p:nvCxnSpPr>
        <p:spPr>
          <a:xfrm flipV="1">
            <a:off x="2975020" y="3984697"/>
            <a:ext cx="3129566" cy="20887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7292" y="2136699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</a:t>
            </a:r>
            <a:r>
              <a:rPr lang="hu-HU" dirty="0" smtClean="0"/>
              <a:t>eurons</a:t>
            </a:r>
          </a:p>
          <a:p>
            <a:r>
              <a:rPr lang="hu-HU" dirty="0" smtClean="0"/>
              <a:t>„perceptrons”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6035148" y="4407994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sum</a:t>
            </a:r>
          </a:p>
          <a:p>
            <a:r>
              <a:rPr lang="hu-HU" dirty="0" smtClean="0"/>
              <a:t>function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7583483" y="2889849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  <a:r>
              <a:rPr lang="hu-HU" dirty="0" smtClean="0"/>
              <a:t>ctivation</a:t>
            </a:r>
          </a:p>
          <a:p>
            <a:r>
              <a:rPr lang="hu-HU" dirty="0" smtClean="0"/>
              <a:t>function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3781443" y="22520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781443" y="297547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781852" y="364592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w3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3804235" y="484439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wn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169308" y="13036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inputs</a:t>
            </a:r>
            <a:endParaRPr lang="hu-HU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72755" y="185324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weights</a:t>
            </a:r>
            <a:endParaRPr lang="hu-HU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322326" y="485057"/>
            <a:ext cx="6059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Sum function: we have to multiply each input</a:t>
            </a:r>
          </a:p>
          <a:p>
            <a:r>
              <a:rPr lang="hu-HU" dirty="0"/>
              <a:t>w</a:t>
            </a:r>
            <a:r>
              <a:rPr lang="hu-HU" dirty="0" smtClean="0"/>
              <a:t>ith the given edge weight and have to add these</a:t>
            </a:r>
          </a:p>
          <a:p>
            <a:r>
              <a:rPr lang="hu-HU" dirty="0" err="1" smtClean="0"/>
              <a:t>values</a:t>
            </a:r>
            <a:r>
              <a:rPr lang="hu-HU" dirty="0" smtClean="0"/>
              <a:t>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818106" y="1772667"/>
                <a:ext cx="1314784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106" y="1772667"/>
                <a:ext cx="1314784" cy="8487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001868" y="204720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44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Model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2202288" y="1687133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02288" y="270129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02288" y="371546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02288" y="568705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xn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4261" y="4625956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4" idx="6"/>
            <a:endCxn id="9" idx="1"/>
          </p:cNvCxnSpPr>
          <p:nvPr/>
        </p:nvCxnSpPr>
        <p:spPr>
          <a:xfrm>
            <a:off x="2975020" y="2073499"/>
            <a:ext cx="3129566" cy="19111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9" idx="1"/>
          </p:cNvCxnSpPr>
          <p:nvPr/>
        </p:nvCxnSpPr>
        <p:spPr>
          <a:xfrm>
            <a:off x="2975020" y="3087663"/>
            <a:ext cx="3129566" cy="8970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1"/>
          </p:cNvCxnSpPr>
          <p:nvPr/>
        </p:nvCxnSpPr>
        <p:spPr>
          <a:xfrm flipV="1">
            <a:off x="2975020" y="3984697"/>
            <a:ext cx="3129566" cy="1171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9" idx="1"/>
          </p:cNvCxnSpPr>
          <p:nvPr/>
        </p:nvCxnSpPr>
        <p:spPr>
          <a:xfrm flipV="1">
            <a:off x="2975020" y="3984697"/>
            <a:ext cx="3129566" cy="20887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7292" y="2136699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</a:t>
            </a:r>
            <a:r>
              <a:rPr lang="hu-HU" dirty="0" smtClean="0"/>
              <a:t>eurons</a:t>
            </a:r>
          </a:p>
          <a:p>
            <a:r>
              <a:rPr lang="hu-HU" dirty="0" smtClean="0"/>
              <a:t>„perceptrons”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6035148" y="4407994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sum</a:t>
            </a:r>
          </a:p>
          <a:p>
            <a:r>
              <a:rPr lang="hu-HU" dirty="0" smtClean="0"/>
              <a:t>function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7583483" y="2889849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  <a:r>
              <a:rPr lang="hu-HU" dirty="0" smtClean="0"/>
              <a:t>ctivation</a:t>
            </a:r>
          </a:p>
          <a:p>
            <a:r>
              <a:rPr lang="hu-HU" dirty="0" smtClean="0"/>
              <a:t>function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3781443" y="22520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781443" y="297547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781852" y="364592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w3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3804235" y="484439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wn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169308" y="13036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inputs</a:t>
            </a:r>
            <a:endParaRPr lang="hu-HU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72755" y="185324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weights</a:t>
            </a:r>
            <a:endParaRPr lang="hu-HU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69575" y="548928"/>
            <a:ext cx="4979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Activation function: going to convert the </a:t>
            </a:r>
          </a:p>
          <a:p>
            <a:r>
              <a:rPr lang="hu-HU" dirty="0" smtClean="0"/>
              <a:t>output (sum). A step function activation </a:t>
            </a:r>
          </a:p>
          <a:p>
            <a:r>
              <a:rPr lang="hu-HU" dirty="0"/>
              <a:t>f</a:t>
            </a:r>
            <a:r>
              <a:rPr lang="hu-HU" dirty="0" smtClean="0"/>
              <a:t>unction will </a:t>
            </a:r>
            <a:r>
              <a:rPr lang="en-US" dirty="0" smtClean="0"/>
              <a:t>output </a:t>
            </a:r>
            <a:r>
              <a:rPr lang="en-US" b="1" dirty="0"/>
              <a:t>1</a:t>
            </a:r>
            <a:r>
              <a:rPr lang="en-US" dirty="0"/>
              <a:t> if the input is </a:t>
            </a:r>
            <a:r>
              <a:rPr lang="en-US" dirty="0" smtClean="0"/>
              <a:t>higher</a:t>
            </a:r>
            <a:endParaRPr lang="hu-HU" dirty="0" smtClean="0"/>
          </a:p>
          <a:p>
            <a:r>
              <a:rPr lang="en-US" dirty="0" smtClean="0"/>
              <a:t>than </a:t>
            </a:r>
            <a:r>
              <a:rPr lang="en-US" dirty="0"/>
              <a:t>a certain </a:t>
            </a:r>
            <a:r>
              <a:rPr lang="en-US" dirty="0" smtClean="0"/>
              <a:t>threshold</a:t>
            </a:r>
            <a:r>
              <a:rPr lang="hu-HU" dirty="0" smtClean="0"/>
              <a:t> ... </a:t>
            </a:r>
            <a:r>
              <a:rPr lang="hu-HU" b="1" dirty="0" smtClean="0"/>
              <a:t>0</a:t>
            </a:r>
            <a:r>
              <a:rPr lang="hu-HU" dirty="0" smtClean="0"/>
              <a:t> otherwise</a:t>
            </a:r>
          </a:p>
        </p:txBody>
      </p:sp>
    </p:spTree>
    <p:extLst>
      <p:ext uri="{BB962C8B-B14F-4D97-AF65-F5344CB8AC3E}">
        <p14:creationId xmlns:p14="http://schemas.microsoft.com/office/powerpoint/2010/main" val="196176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59027" y="947351"/>
            <a:ext cx="999985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Percepton</a:t>
            </a:r>
            <a:r>
              <a:rPr lang="hu-HU" b="1" u="sng" dirty="0" smtClean="0"/>
              <a:t>: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is a neuron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 </a:t>
            </a:r>
          </a:p>
          <a:p>
            <a:r>
              <a:rPr lang="hu-HU" dirty="0"/>
              <a:t>	</a:t>
            </a:r>
            <a:r>
              <a:rPr lang="hu-HU" dirty="0" err="1"/>
              <a:t>W</a:t>
            </a:r>
            <a:r>
              <a:rPr lang="hu-HU" dirty="0" err="1" smtClean="0"/>
              <a:t>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sum </a:t>
            </a:r>
            <a:r>
              <a:rPr lang="hu-HU" dirty="0" err="1" smtClean="0"/>
              <a:t>up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weighted</a:t>
            </a:r>
            <a:r>
              <a:rPr lang="hu-HU" dirty="0" smtClean="0"/>
              <a:t> </a:t>
            </a:r>
            <a:r>
              <a:rPr lang="hu-HU" dirty="0" err="1" smtClean="0"/>
              <a:t>inputs</a:t>
            </a:r>
            <a:endParaRPr lang="hu-HU" dirty="0" smtClean="0"/>
          </a:p>
          <a:p>
            <a:r>
              <a:rPr lang="hu-HU" dirty="0" smtClean="0"/>
              <a:t>		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perceptrons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step</a:t>
            </a:r>
            <a:r>
              <a:rPr lang="hu-HU" dirty="0" smtClean="0"/>
              <a:t> </a:t>
            </a:r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a </a:t>
            </a:r>
          </a:p>
          <a:p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hu-HU" dirty="0" err="1" smtClean="0"/>
              <a:t>given</a:t>
            </a:r>
            <a:r>
              <a:rPr lang="hu-HU" dirty="0" smtClean="0"/>
              <a:t> </a:t>
            </a:r>
            <a:r>
              <a:rPr lang="hu-HU" dirty="0" err="1" smtClean="0"/>
              <a:t>threshold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	~ </a:t>
            </a:r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working</a:t>
            </a:r>
            <a:r>
              <a:rPr lang="hu-HU" dirty="0" smtClean="0"/>
              <a:t> </a:t>
            </a:r>
            <a:r>
              <a:rPr lang="hu-HU" dirty="0" err="1" smtClean="0"/>
              <a:t>fine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 </a:t>
            </a:r>
            <a:r>
              <a:rPr lang="hu-HU" dirty="0" err="1" smtClean="0"/>
              <a:t>training</a:t>
            </a:r>
            <a:r>
              <a:rPr lang="hu-HU" dirty="0" smtClean="0"/>
              <a:t> </a:t>
            </a:r>
            <a:r>
              <a:rPr lang="hu-HU" dirty="0" err="1" smtClean="0"/>
              <a:t>because</a:t>
            </a:r>
            <a:r>
              <a:rPr lang="hu-HU" dirty="0" smtClean="0"/>
              <a:t> </a:t>
            </a:r>
          </a:p>
          <a:p>
            <a:r>
              <a:rPr lang="hu-HU" dirty="0"/>
              <a:t>	</a:t>
            </a:r>
            <a:r>
              <a:rPr lang="hu-HU" dirty="0" smtClean="0"/>
              <a:t>		The output </a:t>
            </a:r>
            <a:r>
              <a:rPr lang="hu-HU" dirty="0" err="1" smtClean="0"/>
              <a:t>can</a:t>
            </a:r>
            <a:r>
              <a:rPr lang="hu-HU" dirty="0" smtClean="0"/>
              <a:t> be 0 </a:t>
            </a:r>
            <a:r>
              <a:rPr lang="hu-HU" dirty="0" err="1" smtClean="0"/>
              <a:t>or</a:t>
            </a:r>
            <a:r>
              <a:rPr lang="hu-HU" dirty="0" smtClean="0"/>
              <a:t> 1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perceptrons</a:t>
            </a:r>
            <a:r>
              <a:rPr lang="hu-HU" dirty="0" smtClean="0"/>
              <a:t> </a:t>
            </a:r>
          </a:p>
          <a:p>
            <a:endParaRPr lang="hu-HU" dirty="0"/>
          </a:p>
          <a:p>
            <a:r>
              <a:rPr lang="hu-HU" dirty="0" smtClean="0"/>
              <a:t>	A</a:t>
            </a:r>
            <a:r>
              <a:rPr lang="en-US" dirty="0" smtClean="0"/>
              <a:t> </a:t>
            </a:r>
            <a:r>
              <a:rPr lang="en-US" dirty="0"/>
              <a:t>small change in the weights or bias of any single perceptron in the network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 </a:t>
            </a:r>
            <a:r>
              <a:rPr lang="en-US" dirty="0" smtClean="0"/>
              <a:t>can sometimes</a:t>
            </a:r>
            <a:r>
              <a:rPr lang="hu-HU" dirty="0" smtClean="0"/>
              <a:t> </a:t>
            </a:r>
            <a:r>
              <a:rPr lang="en-US" dirty="0"/>
              <a:t>cause the output of that perceptron to completely </a:t>
            </a:r>
            <a:r>
              <a:rPr lang="en-US" dirty="0" smtClean="0"/>
              <a:t>flip</a:t>
            </a:r>
            <a:r>
              <a:rPr lang="hu-HU" dirty="0" smtClean="0"/>
              <a:t> ( 0 </a:t>
            </a:r>
            <a:r>
              <a:rPr lang="hu-HU" dirty="0" smtClean="0">
                <a:sym typeface="Wingdings" panose="05000000000000000000" pitchFamily="2" charset="2"/>
              </a:rPr>
              <a:t> 1 )</a:t>
            </a:r>
          </a:p>
          <a:p>
            <a:r>
              <a:rPr lang="hu-HU" dirty="0">
                <a:sym typeface="Wingdings" panose="05000000000000000000" pitchFamily="2" charset="2"/>
              </a:rPr>
              <a:t>	 </a:t>
            </a:r>
            <a:r>
              <a:rPr lang="hu-HU" dirty="0" smtClean="0">
                <a:sym typeface="Wingdings" panose="05000000000000000000" pitchFamily="2" charset="2"/>
              </a:rPr>
              <a:t>  </a:t>
            </a:r>
            <a:r>
              <a:rPr lang="en-US" dirty="0" smtClean="0"/>
              <a:t>That </a:t>
            </a:r>
            <a:r>
              <a:rPr lang="en-US" dirty="0"/>
              <a:t>flip may </a:t>
            </a:r>
            <a:r>
              <a:rPr lang="en-US" dirty="0" smtClean="0"/>
              <a:t>then </a:t>
            </a:r>
            <a:r>
              <a:rPr lang="en-US" dirty="0"/>
              <a:t>cause the </a:t>
            </a:r>
            <a:r>
              <a:rPr lang="en-US" dirty="0" err="1"/>
              <a:t>behaviour</a:t>
            </a:r>
            <a:r>
              <a:rPr lang="en-US" dirty="0"/>
              <a:t> of the rest of the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     </a:t>
            </a:r>
            <a:r>
              <a:rPr lang="en-US" dirty="0" smtClean="0"/>
              <a:t>network </a:t>
            </a:r>
            <a:r>
              <a:rPr lang="en-US" dirty="0"/>
              <a:t>to completely change in some very complicated </a:t>
            </a:r>
            <a:r>
              <a:rPr lang="en-US" dirty="0" smtClean="0"/>
              <a:t>way</a:t>
            </a:r>
            <a:endParaRPr lang="hu-HU" dirty="0" smtClean="0"/>
          </a:p>
          <a:p>
            <a:endParaRPr lang="hu-HU" dirty="0"/>
          </a:p>
          <a:p>
            <a:r>
              <a:rPr lang="hu-HU" b="1" u="sng" dirty="0" err="1" smtClean="0"/>
              <a:t>Sigmoid</a:t>
            </a:r>
            <a:r>
              <a:rPr lang="hu-HU" b="1" u="sng" dirty="0" smtClean="0"/>
              <a:t> neuron:</a:t>
            </a:r>
            <a:r>
              <a:rPr lang="hu-HU" dirty="0" smtClean="0"/>
              <a:t>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similar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perceptrons</a:t>
            </a:r>
            <a:endParaRPr lang="hu-HU" dirty="0" smtClean="0"/>
          </a:p>
          <a:p>
            <a:pPr lvl="2"/>
            <a:r>
              <a:rPr lang="hu-HU" dirty="0" smtClean="0"/>
              <a:t>		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small</a:t>
            </a:r>
            <a:r>
              <a:rPr lang="hu-HU" dirty="0" smtClean="0"/>
              <a:t> </a:t>
            </a:r>
            <a:r>
              <a:rPr lang="hu-HU" dirty="0" err="1" smtClean="0"/>
              <a:t>changes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edge</a:t>
            </a:r>
            <a:r>
              <a:rPr lang="hu-HU" dirty="0" smtClean="0"/>
              <a:t> </a:t>
            </a:r>
            <a:r>
              <a:rPr lang="hu-HU" dirty="0" err="1" smtClean="0"/>
              <a:t>weights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cause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small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change</a:t>
            </a:r>
            <a:endParaRPr lang="hu-HU" dirty="0" smtClean="0">
              <a:sym typeface="Wingdings" panose="05000000000000000000" pitchFamily="2" charset="2"/>
            </a:endParaRPr>
          </a:p>
          <a:p>
            <a:pPr lvl="2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dirty="0" err="1" smtClean="0">
                <a:sym typeface="Wingdings" panose="05000000000000000000" pitchFamily="2" charset="2"/>
              </a:rPr>
              <a:t>in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output // no </a:t>
            </a:r>
            <a:r>
              <a:rPr lang="hu-HU" dirty="0" err="1" smtClean="0">
                <a:sym typeface="Wingdings" panose="05000000000000000000" pitchFamily="2" charset="2"/>
              </a:rPr>
              <a:t>flips</a:t>
            </a:r>
            <a:r>
              <a:rPr lang="hu-HU" dirty="0" smtClean="0">
                <a:sym typeface="Wingdings" panose="05000000000000000000" pitchFamily="2" charset="2"/>
              </a:rPr>
              <a:t> here !!!</a:t>
            </a:r>
          </a:p>
          <a:p>
            <a:pPr lvl="2"/>
            <a:endParaRPr lang="hu-HU" dirty="0">
              <a:sym typeface="Wingdings" panose="05000000000000000000" pitchFamily="2" charset="2"/>
            </a:endParaRPr>
          </a:p>
          <a:p>
            <a:pPr lvl="2"/>
            <a:r>
              <a:rPr lang="hu-HU" dirty="0" smtClean="0">
                <a:sym typeface="Wingdings" panose="05000000000000000000" pitchFamily="2" charset="2"/>
              </a:rPr>
              <a:t>	~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inputs</a:t>
            </a:r>
            <a:r>
              <a:rPr lang="hu-HU" dirty="0" smtClean="0">
                <a:sym typeface="Wingdings" panose="05000000000000000000" pitchFamily="2" charset="2"/>
              </a:rPr>
              <a:t> / </a:t>
            </a:r>
            <a:r>
              <a:rPr lang="hu-HU" dirty="0" err="1" smtClean="0">
                <a:sym typeface="Wingdings" panose="05000000000000000000" pitchFamily="2" charset="2"/>
              </a:rPr>
              <a:t>outputs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can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take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any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values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between</a:t>
            </a:r>
            <a:r>
              <a:rPr lang="hu-HU" dirty="0" smtClean="0">
                <a:sym typeface="Wingdings" panose="05000000000000000000" pitchFamily="2" charset="2"/>
              </a:rPr>
              <a:t> 0 and 1 !!!</a:t>
            </a:r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71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3703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Activation functions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45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5035640" y="1506828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49251" y="3863662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6068" y="5151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y</a:t>
            </a:r>
            <a:r>
              <a:rPr lang="hu-HU" b="1" dirty="0" smtClean="0"/>
              <a:t> = sign(x)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27542" y="13221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y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663707" y="379075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017432" y="4885920"/>
            <a:ext cx="4018208" cy="966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035642" y="2812421"/>
            <a:ext cx="4018208" cy="966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29223" y="265673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+1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5189689" y="468354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</a:t>
            </a:r>
            <a:r>
              <a:rPr lang="hu-HU" dirty="0" smtClean="0"/>
              <a:t>1</a:t>
            </a:r>
            <a:endParaRPr lang="hu-HU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035640" y="2812422"/>
            <a:ext cx="0" cy="207349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93218" y="353337"/>
            <a:ext cx="4742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apply one of these</a:t>
            </a:r>
          </a:p>
          <a:p>
            <a:r>
              <a:rPr lang="hu-HU" dirty="0"/>
              <a:t>a</a:t>
            </a:r>
            <a:r>
              <a:rPr lang="hu-HU" dirty="0" smtClean="0"/>
              <a:t>ctivation functions on the sum we have</a:t>
            </a:r>
          </a:p>
          <a:p>
            <a:r>
              <a:rPr lang="hu-HU" dirty="0"/>
              <a:t>c</a:t>
            </a:r>
            <a:r>
              <a:rPr lang="hu-HU" dirty="0" smtClean="0"/>
              <a:t>alculated previously !!!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7291449" y="4895581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„STEP FUNCTION”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5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5035640" y="1506828"/>
            <a:ext cx="0" cy="44303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49251" y="3863662"/>
            <a:ext cx="94144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6068" y="51515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y</a:t>
            </a:r>
            <a:r>
              <a:rPr lang="hu-HU" b="1" dirty="0" smtClean="0"/>
              <a:t> = sign(x+a)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27542" y="13221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y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663707" y="379075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691685" y="4885920"/>
            <a:ext cx="4018208" cy="966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709895" y="2812421"/>
            <a:ext cx="4018208" cy="966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29223" y="265673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+1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5099071" y="45599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</a:t>
            </a:r>
            <a:r>
              <a:rPr lang="hu-HU" dirty="0" smtClean="0"/>
              <a:t>1</a:t>
            </a:r>
            <a:endParaRPr lang="hu-HU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6709893" y="2812422"/>
            <a:ext cx="0" cy="207349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709892" y="388136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5293218" y="353337"/>
            <a:ext cx="4742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apply one of these</a:t>
            </a:r>
          </a:p>
          <a:p>
            <a:r>
              <a:rPr lang="hu-HU" dirty="0"/>
              <a:t>a</a:t>
            </a:r>
            <a:r>
              <a:rPr lang="hu-HU" dirty="0" smtClean="0"/>
              <a:t>ctivation functions on the sum we have</a:t>
            </a:r>
          </a:p>
          <a:p>
            <a:r>
              <a:rPr lang="hu-HU" dirty="0"/>
              <a:t>c</a:t>
            </a:r>
            <a:r>
              <a:rPr lang="hu-HU" dirty="0" smtClean="0"/>
              <a:t>alculated previously !!!</a:t>
            </a:r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291449" y="4895581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„STEP FUNCTION”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Neural</a:t>
            </a:r>
            <a:r>
              <a:rPr lang="hu-HU" b="1" u="sng" dirty="0" smtClean="0"/>
              <a:t> </a:t>
            </a:r>
            <a:r>
              <a:rPr lang="hu-HU" b="1" u="sng" dirty="0" err="1" smtClean="0"/>
              <a:t>networks</a:t>
            </a:r>
            <a:endParaRPr lang="hu-H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399397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Inspired by biological neural networks</a:t>
            </a:r>
          </a:p>
          <a:p>
            <a:r>
              <a:rPr lang="hu-HU" dirty="0" smtClean="0"/>
              <a:t>We represent each neuron with a </a:t>
            </a:r>
            <a:r>
              <a:rPr lang="hu-HU" dirty="0" err="1" smtClean="0"/>
              <a:t>node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it is basically a directed / undirected graph</a:t>
            </a:r>
          </a:p>
          <a:p>
            <a:r>
              <a:rPr lang="hu-HU" dirty="0"/>
              <a:t>T</a:t>
            </a:r>
            <a:r>
              <a:rPr lang="en-US" dirty="0"/>
              <a:t>heir design enables them to process information in a similar way to our own biological </a:t>
            </a:r>
            <a:r>
              <a:rPr lang="en-US" dirty="0" smtClean="0"/>
              <a:t>brains</a:t>
            </a:r>
            <a:endParaRPr lang="hu-HU" dirty="0" smtClean="0"/>
          </a:p>
          <a:p>
            <a:r>
              <a:rPr lang="hu-HU" dirty="0" smtClean="0"/>
              <a:t>Each edge has a weight</a:t>
            </a:r>
          </a:p>
          <a:p>
            <a:r>
              <a:rPr lang="hu-HU" dirty="0" smtClean="0"/>
              <a:t>These neural networks are capable of learning by changing the weights of their connections !!!</a:t>
            </a:r>
          </a:p>
          <a:p>
            <a:r>
              <a:rPr lang="en-US" dirty="0"/>
              <a:t>Support vector machines and </a:t>
            </a:r>
            <a:r>
              <a:rPr lang="en-US" dirty="0" smtClean="0"/>
              <a:t>other</a:t>
            </a:r>
            <a:r>
              <a:rPr lang="hu-HU" dirty="0" smtClean="0"/>
              <a:t> </a:t>
            </a:r>
            <a:r>
              <a:rPr lang="en-US" dirty="0" smtClean="0"/>
              <a:t>simpler </a:t>
            </a:r>
            <a:r>
              <a:rPr lang="en-US" dirty="0"/>
              <a:t>methods </a:t>
            </a:r>
            <a:r>
              <a:rPr lang="hu-HU" dirty="0" smtClean="0"/>
              <a:t>( </a:t>
            </a:r>
            <a:r>
              <a:rPr lang="en-US" dirty="0" smtClean="0"/>
              <a:t>linear classifiers</a:t>
            </a:r>
            <a:r>
              <a:rPr lang="hu-HU" dirty="0" smtClean="0"/>
              <a:t> )</a:t>
            </a:r>
            <a:r>
              <a:rPr lang="en-US" dirty="0"/>
              <a:t> gradually overtook neural networks in machine learning </a:t>
            </a:r>
            <a:r>
              <a:rPr lang="en-US" dirty="0" smtClean="0"/>
              <a:t>popularity</a:t>
            </a:r>
            <a:endParaRPr lang="hu-HU" dirty="0" smtClean="0"/>
          </a:p>
          <a:p>
            <a:r>
              <a:rPr lang="hu-HU" dirty="0" smtClean="0"/>
              <a:t>With </a:t>
            </a:r>
            <a:r>
              <a:rPr lang="en-US" dirty="0" smtClean="0"/>
              <a:t>the </a:t>
            </a:r>
            <a:r>
              <a:rPr lang="en-US" dirty="0"/>
              <a:t>advent of deep learning </a:t>
            </a:r>
            <a:r>
              <a:rPr lang="hu-HU" dirty="0" smtClean="0"/>
              <a:t>neural nets are becoming more and more popular again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00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37128" y="95283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y  = </a:t>
            </a:r>
            <a:endParaRPr lang="hu-HU" b="1" dirty="0"/>
          </a:p>
        </p:txBody>
      </p:sp>
      <p:cxnSp>
        <p:nvCxnSpPr>
          <p:cNvPr id="16" name="Straight Connector 15"/>
          <p:cNvCxnSpPr>
            <a:stCxn id="15" idx="3"/>
          </p:cNvCxnSpPr>
          <p:nvPr/>
        </p:nvCxnSpPr>
        <p:spPr>
          <a:xfrm>
            <a:off x="1486665" y="1137496"/>
            <a:ext cx="181213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33741" y="7128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endParaRPr lang="hu-H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80259" y="1330679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+   e</a:t>
            </a:r>
            <a:endParaRPr lang="hu-H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687051" y="11460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- x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249251" y="6035831"/>
            <a:ext cx="878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sigmoid function. The </a:t>
            </a:r>
            <a:r>
              <a:rPr lang="hu-HU" dirty="0" err="1" smtClean="0"/>
              <a:t>problem</a:t>
            </a:r>
            <a:r>
              <a:rPr lang="hu-HU" dirty="0" smtClean="0"/>
              <a:t> is </a:t>
            </a:r>
            <a:r>
              <a:rPr lang="hu-HU" dirty="0" err="1" smtClean="0"/>
              <a:t>that</a:t>
            </a:r>
            <a:r>
              <a:rPr lang="hu-HU" dirty="0" smtClean="0"/>
              <a:t> it does not have any negative value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5293218" y="353337"/>
            <a:ext cx="4742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apply one of these</a:t>
            </a:r>
          </a:p>
          <a:p>
            <a:r>
              <a:rPr lang="hu-HU" dirty="0"/>
              <a:t>a</a:t>
            </a:r>
            <a:r>
              <a:rPr lang="hu-HU" dirty="0" smtClean="0"/>
              <a:t>ctivation functions on the sum we have</a:t>
            </a:r>
          </a:p>
          <a:p>
            <a:r>
              <a:rPr lang="hu-HU" dirty="0"/>
              <a:t>c</a:t>
            </a:r>
            <a:r>
              <a:rPr lang="hu-HU" dirty="0" smtClean="0"/>
              <a:t>alculated previously !!!</a:t>
            </a:r>
            <a:endParaRPr lang="hu-HU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4485265" y="4516641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„SIGMOID FUNCTION”</a:t>
            </a:r>
            <a:endParaRPr lang="hu-HU" b="1" dirty="0">
              <a:solidFill>
                <a:srgbClr val="FFFF00"/>
              </a:solidFill>
            </a:endParaRPr>
          </a:p>
        </p:txBody>
      </p:sp>
      <p:pic>
        <p:nvPicPr>
          <p:cNvPr id="2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321" y="2574518"/>
            <a:ext cx="2857500" cy="1866900"/>
          </a:xfrm>
        </p:spPr>
      </p:pic>
    </p:spTree>
    <p:extLst>
      <p:ext uri="{BB962C8B-B14F-4D97-AF65-F5344CB8AC3E}">
        <p14:creationId xmlns:p14="http://schemas.microsoft.com/office/powerpoint/2010/main" val="380726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8185" y="618186"/>
            <a:ext cx="334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Hyperbolic tangent function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7726852" y="3149858"/>
            <a:ext cx="3934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Sometimes it is better because it</a:t>
            </a:r>
          </a:p>
          <a:p>
            <a:r>
              <a:rPr lang="hu-HU" dirty="0"/>
              <a:t>c</a:t>
            </a:r>
            <a:r>
              <a:rPr lang="hu-HU" dirty="0" smtClean="0"/>
              <a:t>an have negative values as well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1015358" y="156021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y  = </a:t>
            </a:r>
            <a:endParaRPr lang="hu-HU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84402" y="1744883"/>
            <a:ext cx="182175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42913" y="1938066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</a:t>
            </a:r>
            <a:endParaRPr lang="hu-H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018046" y="179167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 x</a:t>
            </a:r>
            <a:endParaRPr lang="hu-H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347540" y="192712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+  e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791795" y="178073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- x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842913" y="131719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18046" y="117079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 x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347540" y="130625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-</a:t>
            </a:r>
            <a:r>
              <a:rPr lang="hu-HU" b="1" dirty="0" smtClean="0"/>
              <a:t>  e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791795" y="115985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- x</a:t>
            </a:r>
            <a:endParaRPr lang="hu-HU" b="1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4787147" y="4443424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„TANH FUNCTION”</a:t>
            </a:r>
            <a:endParaRPr lang="hu-HU" b="1" dirty="0">
              <a:solidFill>
                <a:srgbClr val="FFFF00"/>
              </a:solidFill>
            </a:endParaRPr>
          </a:p>
        </p:txBody>
      </p:sp>
      <p:pic>
        <p:nvPicPr>
          <p:cNvPr id="30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370" y="2582437"/>
            <a:ext cx="2857500" cy="1781175"/>
          </a:xfrm>
        </p:spPr>
      </p:pic>
    </p:spTree>
    <p:extLst>
      <p:ext uri="{BB962C8B-B14F-4D97-AF65-F5344CB8AC3E}">
        <p14:creationId xmlns:p14="http://schemas.microsoft.com/office/powerpoint/2010/main" val="108654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10929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The </a:t>
            </a:r>
            <a:r>
              <a:rPr lang="hu-HU" b="1" u="sng" dirty="0" err="1" smtClean="0"/>
              <a:t>big</a:t>
            </a:r>
            <a:r>
              <a:rPr lang="hu-HU" b="1" u="sng" dirty="0" smtClean="0"/>
              <a:t> </a:t>
            </a:r>
            <a:r>
              <a:rPr lang="hu-HU" b="1" u="sng" dirty="0" err="1" smtClean="0"/>
              <a:t>picture</a:t>
            </a:r>
            <a:endParaRPr lang="hu-HU" b="1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0187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4454693" y="226516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4454693" y="312295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4454693" y="404289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6367184" y="3122959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33" name="Egyenes összekötő nyíllal 132"/>
          <p:cNvCxnSpPr>
            <a:stCxn id="8" idx="6"/>
            <a:endCxn id="19" idx="2"/>
          </p:cNvCxnSpPr>
          <p:nvPr/>
        </p:nvCxnSpPr>
        <p:spPr>
          <a:xfrm flipV="1">
            <a:off x="4952841" y="3372033"/>
            <a:ext cx="1414343" cy="9199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gyenes összekötő nyíllal 135"/>
          <p:cNvCxnSpPr>
            <a:stCxn id="7" idx="6"/>
            <a:endCxn id="19" idx="2"/>
          </p:cNvCxnSpPr>
          <p:nvPr/>
        </p:nvCxnSpPr>
        <p:spPr>
          <a:xfrm>
            <a:off x="4952841" y="3372033"/>
            <a:ext cx="141434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gyenes összekötő nyíllal 141"/>
          <p:cNvCxnSpPr>
            <a:stCxn id="4" idx="6"/>
            <a:endCxn id="19" idx="2"/>
          </p:cNvCxnSpPr>
          <p:nvPr/>
        </p:nvCxnSpPr>
        <p:spPr>
          <a:xfrm>
            <a:off x="4952841" y="2514240"/>
            <a:ext cx="1414343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230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3630910" y="2240453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3630910" y="309824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3630910" y="401818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5502142" y="316395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4"/>
          <p:cNvSpPr/>
          <p:nvPr/>
        </p:nvSpPr>
        <p:spPr>
          <a:xfrm>
            <a:off x="5502142" y="402175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5502142" y="494169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4"/>
          <p:cNvSpPr/>
          <p:nvPr/>
        </p:nvSpPr>
        <p:spPr>
          <a:xfrm>
            <a:off x="5478634" y="1382660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5478634" y="2240453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7619336" y="3166524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stCxn id="4" idx="6"/>
            <a:endCxn id="15" idx="2"/>
          </p:cNvCxnSpPr>
          <p:nvPr/>
        </p:nvCxnSpPr>
        <p:spPr>
          <a:xfrm flipV="1">
            <a:off x="4129058" y="1631734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4" idx="6"/>
            <a:endCxn id="16" idx="2"/>
          </p:cNvCxnSpPr>
          <p:nvPr/>
        </p:nvCxnSpPr>
        <p:spPr>
          <a:xfrm>
            <a:off x="4129058" y="2489527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4" idx="6"/>
            <a:endCxn id="9" idx="2"/>
          </p:cNvCxnSpPr>
          <p:nvPr/>
        </p:nvCxnSpPr>
        <p:spPr>
          <a:xfrm>
            <a:off x="4129058" y="2489527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4" idx="6"/>
            <a:endCxn id="10" idx="2"/>
          </p:cNvCxnSpPr>
          <p:nvPr/>
        </p:nvCxnSpPr>
        <p:spPr>
          <a:xfrm>
            <a:off x="4129058" y="2489527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4" idx="6"/>
            <a:endCxn id="11" idx="2"/>
          </p:cNvCxnSpPr>
          <p:nvPr/>
        </p:nvCxnSpPr>
        <p:spPr>
          <a:xfrm>
            <a:off x="4129058" y="2489527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7" idx="6"/>
            <a:endCxn id="15" idx="2"/>
          </p:cNvCxnSpPr>
          <p:nvPr/>
        </p:nvCxnSpPr>
        <p:spPr>
          <a:xfrm flipV="1">
            <a:off x="4129058" y="1631734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7" idx="6"/>
            <a:endCxn id="16" idx="2"/>
          </p:cNvCxnSpPr>
          <p:nvPr/>
        </p:nvCxnSpPr>
        <p:spPr>
          <a:xfrm flipV="1">
            <a:off x="4129058" y="2489527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>
            <a:stCxn id="7" idx="6"/>
            <a:endCxn id="9" idx="2"/>
          </p:cNvCxnSpPr>
          <p:nvPr/>
        </p:nvCxnSpPr>
        <p:spPr>
          <a:xfrm>
            <a:off x="4129058" y="3347320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7" idx="6"/>
            <a:endCxn id="10" idx="2"/>
          </p:cNvCxnSpPr>
          <p:nvPr/>
        </p:nvCxnSpPr>
        <p:spPr>
          <a:xfrm>
            <a:off x="4129058" y="3347320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7" idx="6"/>
            <a:endCxn id="11" idx="2"/>
          </p:cNvCxnSpPr>
          <p:nvPr/>
        </p:nvCxnSpPr>
        <p:spPr>
          <a:xfrm>
            <a:off x="4129058" y="3347320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>
            <a:stCxn id="8" idx="6"/>
            <a:endCxn id="15" idx="2"/>
          </p:cNvCxnSpPr>
          <p:nvPr/>
        </p:nvCxnSpPr>
        <p:spPr>
          <a:xfrm flipV="1">
            <a:off x="4129058" y="1631734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>
            <a:stCxn id="8" idx="6"/>
            <a:endCxn id="16" idx="2"/>
          </p:cNvCxnSpPr>
          <p:nvPr/>
        </p:nvCxnSpPr>
        <p:spPr>
          <a:xfrm flipV="1">
            <a:off x="4129058" y="2489527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>
            <a:stCxn id="8" idx="6"/>
            <a:endCxn id="9" idx="2"/>
          </p:cNvCxnSpPr>
          <p:nvPr/>
        </p:nvCxnSpPr>
        <p:spPr>
          <a:xfrm flipV="1">
            <a:off x="4129058" y="3413032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>
            <a:stCxn id="8" idx="6"/>
            <a:endCxn id="10" idx="2"/>
          </p:cNvCxnSpPr>
          <p:nvPr/>
        </p:nvCxnSpPr>
        <p:spPr>
          <a:xfrm>
            <a:off x="4129058" y="4267260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60"/>
          <p:cNvCxnSpPr>
            <a:stCxn id="8" idx="6"/>
            <a:endCxn id="11" idx="2"/>
          </p:cNvCxnSpPr>
          <p:nvPr/>
        </p:nvCxnSpPr>
        <p:spPr>
          <a:xfrm>
            <a:off x="4129058" y="4267260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gyenes összekötő nyíllal 132"/>
          <p:cNvCxnSpPr>
            <a:stCxn id="10" idx="6"/>
            <a:endCxn id="19" idx="2"/>
          </p:cNvCxnSpPr>
          <p:nvPr/>
        </p:nvCxnSpPr>
        <p:spPr>
          <a:xfrm flipV="1">
            <a:off x="6000290" y="3415598"/>
            <a:ext cx="1619046" cy="8552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gyenes összekötő nyíllal 135"/>
          <p:cNvCxnSpPr>
            <a:stCxn id="9" idx="6"/>
            <a:endCxn id="19" idx="2"/>
          </p:cNvCxnSpPr>
          <p:nvPr/>
        </p:nvCxnSpPr>
        <p:spPr>
          <a:xfrm>
            <a:off x="6000290" y="3413032"/>
            <a:ext cx="1619046" cy="2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nyíllal 138"/>
          <p:cNvCxnSpPr>
            <a:stCxn id="16" idx="6"/>
            <a:endCxn id="19" idx="2"/>
          </p:cNvCxnSpPr>
          <p:nvPr/>
        </p:nvCxnSpPr>
        <p:spPr>
          <a:xfrm>
            <a:off x="5976782" y="2489527"/>
            <a:ext cx="1642554" cy="9260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gyenes összekötő nyíllal 141"/>
          <p:cNvCxnSpPr>
            <a:stCxn id="15" idx="6"/>
            <a:endCxn id="19" idx="2"/>
          </p:cNvCxnSpPr>
          <p:nvPr/>
        </p:nvCxnSpPr>
        <p:spPr>
          <a:xfrm>
            <a:off x="5976782" y="1631734"/>
            <a:ext cx="1642554" cy="17838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58"/>
          <p:cNvCxnSpPr>
            <a:stCxn id="11" idx="7"/>
            <a:endCxn id="19" idx="2"/>
          </p:cNvCxnSpPr>
          <p:nvPr/>
        </p:nvCxnSpPr>
        <p:spPr>
          <a:xfrm flipV="1">
            <a:off x="5927338" y="3415598"/>
            <a:ext cx="1691998" cy="1599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534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2864791" y="225692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2864791" y="31147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2864791" y="403466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4736023" y="3180433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4"/>
          <p:cNvSpPr/>
          <p:nvPr/>
        </p:nvSpPr>
        <p:spPr>
          <a:xfrm>
            <a:off x="4736023" y="403822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4736023" y="495816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4"/>
          <p:cNvSpPr/>
          <p:nvPr/>
        </p:nvSpPr>
        <p:spPr>
          <a:xfrm>
            <a:off x="6573861" y="2682285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4"/>
          <p:cNvSpPr/>
          <p:nvPr/>
        </p:nvSpPr>
        <p:spPr>
          <a:xfrm>
            <a:off x="6573861" y="354007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4"/>
          <p:cNvSpPr/>
          <p:nvPr/>
        </p:nvSpPr>
        <p:spPr>
          <a:xfrm>
            <a:off x="6573861" y="446001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4"/>
          <p:cNvSpPr/>
          <p:nvPr/>
        </p:nvSpPr>
        <p:spPr>
          <a:xfrm>
            <a:off x="4712515" y="1399135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4712515" y="225692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Oval 4"/>
          <p:cNvSpPr/>
          <p:nvPr/>
        </p:nvSpPr>
        <p:spPr>
          <a:xfrm>
            <a:off x="6550353" y="1758780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8388666" y="31147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stCxn id="4" idx="6"/>
            <a:endCxn id="15" idx="2"/>
          </p:cNvCxnSpPr>
          <p:nvPr/>
        </p:nvCxnSpPr>
        <p:spPr>
          <a:xfrm flipV="1">
            <a:off x="3362939" y="1648209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4" idx="6"/>
            <a:endCxn id="16" idx="2"/>
          </p:cNvCxnSpPr>
          <p:nvPr/>
        </p:nvCxnSpPr>
        <p:spPr>
          <a:xfrm>
            <a:off x="3362939" y="2506002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4" idx="6"/>
            <a:endCxn id="9" idx="2"/>
          </p:cNvCxnSpPr>
          <p:nvPr/>
        </p:nvCxnSpPr>
        <p:spPr>
          <a:xfrm>
            <a:off x="3362939" y="2506002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4" idx="6"/>
            <a:endCxn id="10" idx="2"/>
          </p:cNvCxnSpPr>
          <p:nvPr/>
        </p:nvCxnSpPr>
        <p:spPr>
          <a:xfrm>
            <a:off x="3362939" y="2506002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4" idx="6"/>
            <a:endCxn id="11" idx="2"/>
          </p:cNvCxnSpPr>
          <p:nvPr/>
        </p:nvCxnSpPr>
        <p:spPr>
          <a:xfrm>
            <a:off x="3362939" y="2506002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7" idx="6"/>
            <a:endCxn id="15" idx="2"/>
          </p:cNvCxnSpPr>
          <p:nvPr/>
        </p:nvCxnSpPr>
        <p:spPr>
          <a:xfrm flipV="1">
            <a:off x="3362939" y="1648209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7" idx="6"/>
            <a:endCxn id="16" idx="2"/>
          </p:cNvCxnSpPr>
          <p:nvPr/>
        </p:nvCxnSpPr>
        <p:spPr>
          <a:xfrm flipV="1">
            <a:off x="3362939" y="2506002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>
            <a:stCxn id="7" idx="6"/>
            <a:endCxn id="9" idx="2"/>
          </p:cNvCxnSpPr>
          <p:nvPr/>
        </p:nvCxnSpPr>
        <p:spPr>
          <a:xfrm>
            <a:off x="3362939" y="3363795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7" idx="6"/>
            <a:endCxn id="10" idx="2"/>
          </p:cNvCxnSpPr>
          <p:nvPr/>
        </p:nvCxnSpPr>
        <p:spPr>
          <a:xfrm>
            <a:off x="3362939" y="3363795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7" idx="6"/>
            <a:endCxn id="11" idx="2"/>
          </p:cNvCxnSpPr>
          <p:nvPr/>
        </p:nvCxnSpPr>
        <p:spPr>
          <a:xfrm>
            <a:off x="3362939" y="3363795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>
            <a:stCxn id="8" idx="6"/>
            <a:endCxn id="15" idx="2"/>
          </p:cNvCxnSpPr>
          <p:nvPr/>
        </p:nvCxnSpPr>
        <p:spPr>
          <a:xfrm flipV="1">
            <a:off x="3362939" y="1648209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>
            <a:stCxn id="8" idx="6"/>
            <a:endCxn id="16" idx="2"/>
          </p:cNvCxnSpPr>
          <p:nvPr/>
        </p:nvCxnSpPr>
        <p:spPr>
          <a:xfrm flipV="1">
            <a:off x="3362939" y="2506002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>
            <a:stCxn id="8" idx="6"/>
            <a:endCxn id="9" idx="2"/>
          </p:cNvCxnSpPr>
          <p:nvPr/>
        </p:nvCxnSpPr>
        <p:spPr>
          <a:xfrm flipV="1">
            <a:off x="3362939" y="3429507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>
            <a:stCxn id="8" idx="6"/>
            <a:endCxn id="10" idx="2"/>
          </p:cNvCxnSpPr>
          <p:nvPr/>
        </p:nvCxnSpPr>
        <p:spPr>
          <a:xfrm>
            <a:off x="3362939" y="4283735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60"/>
          <p:cNvCxnSpPr>
            <a:stCxn id="8" idx="6"/>
            <a:endCxn id="11" idx="2"/>
          </p:cNvCxnSpPr>
          <p:nvPr/>
        </p:nvCxnSpPr>
        <p:spPr>
          <a:xfrm>
            <a:off x="3362939" y="4283735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nyíllal 63"/>
          <p:cNvCxnSpPr>
            <a:stCxn id="15" idx="6"/>
            <a:endCxn id="18" idx="2"/>
          </p:cNvCxnSpPr>
          <p:nvPr/>
        </p:nvCxnSpPr>
        <p:spPr>
          <a:xfrm>
            <a:off x="5210663" y="1648209"/>
            <a:ext cx="1339690" cy="359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66"/>
          <p:cNvCxnSpPr>
            <a:stCxn id="15" idx="6"/>
            <a:endCxn id="12" idx="2"/>
          </p:cNvCxnSpPr>
          <p:nvPr/>
        </p:nvCxnSpPr>
        <p:spPr>
          <a:xfrm>
            <a:off x="5210663" y="1648209"/>
            <a:ext cx="1363198" cy="128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nyíllal 69"/>
          <p:cNvCxnSpPr>
            <a:stCxn id="15" idx="6"/>
            <a:endCxn id="13" idx="2"/>
          </p:cNvCxnSpPr>
          <p:nvPr/>
        </p:nvCxnSpPr>
        <p:spPr>
          <a:xfrm>
            <a:off x="5210663" y="1648209"/>
            <a:ext cx="1363198" cy="21409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nyíllal 72"/>
          <p:cNvCxnSpPr>
            <a:stCxn id="15" idx="6"/>
            <a:endCxn id="14" idx="2"/>
          </p:cNvCxnSpPr>
          <p:nvPr/>
        </p:nvCxnSpPr>
        <p:spPr>
          <a:xfrm>
            <a:off x="5210663" y="1648209"/>
            <a:ext cx="1363198" cy="30608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nyíllal 75"/>
          <p:cNvCxnSpPr>
            <a:stCxn id="16" idx="6"/>
            <a:endCxn id="18" idx="2"/>
          </p:cNvCxnSpPr>
          <p:nvPr/>
        </p:nvCxnSpPr>
        <p:spPr>
          <a:xfrm flipV="1">
            <a:off x="5210663" y="2007854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gyenes összekötő nyíllal 78"/>
          <p:cNvCxnSpPr>
            <a:stCxn id="16" idx="6"/>
            <a:endCxn id="12" idx="2"/>
          </p:cNvCxnSpPr>
          <p:nvPr/>
        </p:nvCxnSpPr>
        <p:spPr>
          <a:xfrm>
            <a:off x="5210663" y="2506002"/>
            <a:ext cx="1363198" cy="4253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gyenes összekötő nyíllal 81"/>
          <p:cNvCxnSpPr>
            <a:stCxn id="16" idx="6"/>
            <a:endCxn id="13" idx="2"/>
          </p:cNvCxnSpPr>
          <p:nvPr/>
        </p:nvCxnSpPr>
        <p:spPr>
          <a:xfrm>
            <a:off x="5210663" y="2506002"/>
            <a:ext cx="1363198" cy="128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gyenes összekötő nyíllal 84"/>
          <p:cNvCxnSpPr>
            <a:stCxn id="16" idx="6"/>
            <a:endCxn id="14" idx="2"/>
          </p:cNvCxnSpPr>
          <p:nvPr/>
        </p:nvCxnSpPr>
        <p:spPr>
          <a:xfrm>
            <a:off x="5210663" y="2506002"/>
            <a:ext cx="1363198" cy="2203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gyenes összekötő nyíllal 87"/>
          <p:cNvCxnSpPr>
            <a:stCxn id="9" idx="6"/>
            <a:endCxn id="18" idx="2"/>
          </p:cNvCxnSpPr>
          <p:nvPr/>
        </p:nvCxnSpPr>
        <p:spPr>
          <a:xfrm flipV="1">
            <a:off x="5234171" y="2007854"/>
            <a:ext cx="1316182" cy="14216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gyenes összekötő nyíllal 90"/>
          <p:cNvCxnSpPr>
            <a:stCxn id="9" idx="6"/>
            <a:endCxn id="12" idx="2"/>
          </p:cNvCxnSpPr>
          <p:nvPr/>
        </p:nvCxnSpPr>
        <p:spPr>
          <a:xfrm flipV="1">
            <a:off x="5234171" y="2931359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gyenes összekötő nyíllal 93"/>
          <p:cNvCxnSpPr>
            <a:stCxn id="9" idx="6"/>
            <a:endCxn id="13" idx="2"/>
          </p:cNvCxnSpPr>
          <p:nvPr/>
        </p:nvCxnSpPr>
        <p:spPr>
          <a:xfrm>
            <a:off x="5234171" y="3429507"/>
            <a:ext cx="1339690" cy="359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gyenes összekötő nyíllal 96"/>
          <p:cNvCxnSpPr>
            <a:stCxn id="9" idx="6"/>
            <a:endCxn id="14" idx="2"/>
          </p:cNvCxnSpPr>
          <p:nvPr/>
        </p:nvCxnSpPr>
        <p:spPr>
          <a:xfrm>
            <a:off x="5234171" y="3429507"/>
            <a:ext cx="1339690" cy="12795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gyenes összekötő nyíllal 99"/>
          <p:cNvCxnSpPr>
            <a:stCxn id="10" idx="6"/>
            <a:endCxn id="18" idx="2"/>
          </p:cNvCxnSpPr>
          <p:nvPr/>
        </p:nvCxnSpPr>
        <p:spPr>
          <a:xfrm flipV="1">
            <a:off x="5234171" y="2007854"/>
            <a:ext cx="1316182" cy="22794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gyenes összekötő nyíllal 102"/>
          <p:cNvCxnSpPr>
            <a:stCxn id="10" idx="6"/>
            <a:endCxn id="12" idx="2"/>
          </p:cNvCxnSpPr>
          <p:nvPr/>
        </p:nvCxnSpPr>
        <p:spPr>
          <a:xfrm flipV="1">
            <a:off x="5234171" y="2931359"/>
            <a:ext cx="1339690" cy="1355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gyenes összekötő nyíllal 106"/>
          <p:cNvCxnSpPr>
            <a:stCxn id="10" idx="6"/>
            <a:endCxn id="13" idx="2"/>
          </p:cNvCxnSpPr>
          <p:nvPr/>
        </p:nvCxnSpPr>
        <p:spPr>
          <a:xfrm flipV="1">
            <a:off x="5234171" y="3789152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gyenes összekötő nyíllal 109"/>
          <p:cNvCxnSpPr>
            <a:stCxn id="10" idx="6"/>
            <a:endCxn id="14" idx="2"/>
          </p:cNvCxnSpPr>
          <p:nvPr/>
        </p:nvCxnSpPr>
        <p:spPr>
          <a:xfrm>
            <a:off x="5234171" y="4287300"/>
            <a:ext cx="1339690" cy="421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gyenes összekötő nyíllal 113"/>
          <p:cNvCxnSpPr>
            <a:stCxn id="11" idx="6"/>
            <a:endCxn id="18" idx="2"/>
          </p:cNvCxnSpPr>
          <p:nvPr/>
        </p:nvCxnSpPr>
        <p:spPr>
          <a:xfrm flipV="1">
            <a:off x="5234171" y="2007854"/>
            <a:ext cx="1316182" cy="31993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gyenes összekötő nyíllal 116"/>
          <p:cNvCxnSpPr>
            <a:stCxn id="11" idx="6"/>
            <a:endCxn id="12" idx="2"/>
          </p:cNvCxnSpPr>
          <p:nvPr/>
        </p:nvCxnSpPr>
        <p:spPr>
          <a:xfrm flipV="1">
            <a:off x="5234171" y="2931359"/>
            <a:ext cx="1339690" cy="22758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gyenes összekötő nyíllal 119"/>
          <p:cNvCxnSpPr>
            <a:stCxn id="11" idx="6"/>
            <a:endCxn id="13" idx="2"/>
          </p:cNvCxnSpPr>
          <p:nvPr/>
        </p:nvCxnSpPr>
        <p:spPr>
          <a:xfrm flipV="1">
            <a:off x="5234171" y="3789152"/>
            <a:ext cx="1339690" cy="14180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gyenes összekötő nyíllal 129"/>
          <p:cNvCxnSpPr>
            <a:stCxn id="11" idx="6"/>
            <a:endCxn id="14" idx="2"/>
          </p:cNvCxnSpPr>
          <p:nvPr/>
        </p:nvCxnSpPr>
        <p:spPr>
          <a:xfrm flipV="1">
            <a:off x="5234171" y="4709092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gyenes összekötő nyíllal 132"/>
          <p:cNvCxnSpPr>
            <a:stCxn id="14" idx="6"/>
            <a:endCxn id="19" idx="2"/>
          </p:cNvCxnSpPr>
          <p:nvPr/>
        </p:nvCxnSpPr>
        <p:spPr>
          <a:xfrm flipV="1">
            <a:off x="7072009" y="3363795"/>
            <a:ext cx="1316657" cy="13452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gyenes összekötő nyíllal 135"/>
          <p:cNvCxnSpPr>
            <a:stCxn id="13" idx="6"/>
            <a:endCxn id="19" idx="2"/>
          </p:cNvCxnSpPr>
          <p:nvPr/>
        </p:nvCxnSpPr>
        <p:spPr>
          <a:xfrm flipV="1">
            <a:off x="7072009" y="3363795"/>
            <a:ext cx="1316657" cy="4253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nyíllal 138"/>
          <p:cNvCxnSpPr>
            <a:stCxn id="12" idx="6"/>
            <a:endCxn id="19" idx="2"/>
          </p:cNvCxnSpPr>
          <p:nvPr/>
        </p:nvCxnSpPr>
        <p:spPr>
          <a:xfrm>
            <a:off x="7072009" y="2931359"/>
            <a:ext cx="1316657" cy="4324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gyenes összekötő nyíllal 141"/>
          <p:cNvCxnSpPr>
            <a:stCxn id="18" idx="6"/>
            <a:endCxn id="19" idx="2"/>
          </p:cNvCxnSpPr>
          <p:nvPr/>
        </p:nvCxnSpPr>
        <p:spPr>
          <a:xfrm>
            <a:off x="7048501" y="2007854"/>
            <a:ext cx="1340165" cy="1355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67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2864791" y="225692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2864791" y="31147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2864791" y="403466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4736023" y="3180433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4"/>
          <p:cNvSpPr/>
          <p:nvPr/>
        </p:nvSpPr>
        <p:spPr>
          <a:xfrm>
            <a:off x="4736023" y="403822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4736023" y="495816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4"/>
          <p:cNvSpPr/>
          <p:nvPr/>
        </p:nvSpPr>
        <p:spPr>
          <a:xfrm>
            <a:off x="6573861" y="2682285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4"/>
          <p:cNvSpPr/>
          <p:nvPr/>
        </p:nvSpPr>
        <p:spPr>
          <a:xfrm>
            <a:off x="6573861" y="354007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4"/>
          <p:cNvSpPr/>
          <p:nvPr/>
        </p:nvSpPr>
        <p:spPr>
          <a:xfrm>
            <a:off x="6573861" y="446001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4"/>
          <p:cNvSpPr/>
          <p:nvPr/>
        </p:nvSpPr>
        <p:spPr>
          <a:xfrm>
            <a:off x="4712515" y="1399135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4712515" y="225692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Oval 4"/>
          <p:cNvSpPr/>
          <p:nvPr/>
        </p:nvSpPr>
        <p:spPr>
          <a:xfrm>
            <a:off x="6550353" y="1758780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8388666" y="31147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stCxn id="4" idx="6"/>
            <a:endCxn id="15" idx="2"/>
          </p:cNvCxnSpPr>
          <p:nvPr/>
        </p:nvCxnSpPr>
        <p:spPr>
          <a:xfrm flipV="1">
            <a:off x="3362939" y="1648209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4" idx="6"/>
            <a:endCxn id="16" idx="2"/>
          </p:cNvCxnSpPr>
          <p:nvPr/>
        </p:nvCxnSpPr>
        <p:spPr>
          <a:xfrm>
            <a:off x="3362939" y="2506002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4" idx="6"/>
            <a:endCxn id="9" idx="2"/>
          </p:cNvCxnSpPr>
          <p:nvPr/>
        </p:nvCxnSpPr>
        <p:spPr>
          <a:xfrm>
            <a:off x="3362939" y="2506002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4" idx="6"/>
            <a:endCxn id="10" idx="2"/>
          </p:cNvCxnSpPr>
          <p:nvPr/>
        </p:nvCxnSpPr>
        <p:spPr>
          <a:xfrm>
            <a:off x="3362939" y="2506002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4" idx="6"/>
            <a:endCxn id="11" idx="2"/>
          </p:cNvCxnSpPr>
          <p:nvPr/>
        </p:nvCxnSpPr>
        <p:spPr>
          <a:xfrm>
            <a:off x="3362939" y="2506002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7" idx="6"/>
            <a:endCxn id="15" idx="2"/>
          </p:cNvCxnSpPr>
          <p:nvPr/>
        </p:nvCxnSpPr>
        <p:spPr>
          <a:xfrm flipV="1">
            <a:off x="3362939" y="1648209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7" idx="6"/>
            <a:endCxn id="16" idx="2"/>
          </p:cNvCxnSpPr>
          <p:nvPr/>
        </p:nvCxnSpPr>
        <p:spPr>
          <a:xfrm flipV="1">
            <a:off x="3362939" y="2506002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>
            <a:stCxn id="7" idx="6"/>
            <a:endCxn id="9" idx="2"/>
          </p:cNvCxnSpPr>
          <p:nvPr/>
        </p:nvCxnSpPr>
        <p:spPr>
          <a:xfrm>
            <a:off x="3362939" y="3363795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7" idx="6"/>
            <a:endCxn id="10" idx="2"/>
          </p:cNvCxnSpPr>
          <p:nvPr/>
        </p:nvCxnSpPr>
        <p:spPr>
          <a:xfrm>
            <a:off x="3362939" y="3363795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7" idx="6"/>
            <a:endCxn id="11" idx="2"/>
          </p:cNvCxnSpPr>
          <p:nvPr/>
        </p:nvCxnSpPr>
        <p:spPr>
          <a:xfrm>
            <a:off x="3362939" y="3363795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>
            <a:stCxn id="8" idx="6"/>
            <a:endCxn id="15" idx="2"/>
          </p:cNvCxnSpPr>
          <p:nvPr/>
        </p:nvCxnSpPr>
        <p:spPr>
          <a:xfrm flipV="1">
            <a:off x="3362939" y="1648209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>
            <a:stCxn id="8" idx="6"/>
            <a:endCxn id="16" idx="2"/>
          </p:cNvCxnSpPr>
          <p:nvPr/>
        </p:nvCxnSpPr>
        <p:spPr>
          <a:xfrm flipV="1">
            <a:off x="3362939" y="2506002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>
            <a:stCxn id="8" idx="6"/>
            <a:endCxn id="9" idx="2"/>
          </p:cNvCxnSpPr>
          <p:nvPr/>
        </p:nvCxnSpPr>
        <p:spPr>
          <a:xfrm flipV="1">
            <a:off x="3362939" y="3429507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>
            <a:stCxn id="8" idx="6"/>
            <a:endCxn id="10" idx="2"/>
          </p:cNvCxnSpPr>
          <p:nvPr/>
        </p:nvCxnSpPr>
        <p:spPr>
          <a:xfrm>
            <a:off x="3362939" y="4283735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60"/>
          <p:cNvCxnSpPr>
            <a:stCxn id="8" idx="6"/>
            <a:endCxn id="11" idx="2"/>
          </p:cNvCxnSpPr>
          <p:nvPr/>
        </p:nvCxnSpPr>
        <p:spPr>
          <a:xfrm>
            <a:off x="3362939" y="4283735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nyíllal 63"/>
          <p:cNvCxnSpPr>
            <a:stCxn id="15" idx="6"/>
            <a:endCxn id="18" idx="2"/>
          </p:cNvCxnSpPr>
          <p:nvPr/>
        </p:nvCxnSpPr>
        <p:spPr>
          <a:xfrm>
            <a:off x="5210663" y="1648209"/>
            <a:ext cx="1339690" cy="359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66"/>
          <p:cNvCxnSpPr>
            <a:stCxn id="15" idx="6"/>
            <a:endCxn id="12" idx="2"/>
          </p:cNvCxnSpPr>
          <p:nvPr/>
        </p:nvCxnSpPr>
        <p:spPr>
          <a:xfrm>
            <a:off x="5210663" y="1648209"/>
            <a:ext cx="1363198" cy="128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nyíllal 69"/>
          <p:cNvCxnSpPr>
            <a:stCxn id="15" idx="6"/>
            <a:endCxn id="13" idx="2"/>
          </p:cNvCxnSpPr>
          <p:nvPr/>
        </p:nvCxnSpPr>
        <p:spPr>
          <a:xfrm>
            <a:off x="5210663" y="1648209"/>
            <a:ext cx="1363198" cy="21409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nyíllal 72"/>
          <p:cNvCxnSpPr>
            <a:stCxn id="15" idx="6"/>
            <a:endCxn id="14" idx="2"/>
          </p:cNvCxnSpPr>
          <p:nvPr/>
        </p:nvCxnSpPr>
        <p:spPr>
          <a:xfrm>
            <a:off x="5210663" y="1648209"/>
            <a:ext cx="1363198" cy="30608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nyíllal 75"/>
          <p:cNvCxnSpPr>
            <a:stCxn id="16" idx="6"/>
            <a:endCxn id="18" idx="2"/>
          </p:cNvCxnSpPr>
          <p:nvPr/>
        </p:nvCxnSpPr>
        <p:spPr>
          <a:xfrm flipV="1">
            <a:off x="5210663" y="2007854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gyenes összekötő nyíllal 78"/>
          <p:cNvCxnSpPr>
            <a:stCxn id="16" idx="6"/>
            <a:endCxn id="12" idx="2"/>
          </p:cNvCxnSpPr>
          <p:nvPr/>
        </p:nvCxnSpPr>
        <p:spPr>
          <a:xfrm>
            <a:off x="5210663" y="2506002"/>
            <a:ext cx="1363198" cy="4253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gyenes összekötő nyíllal 81"/>
          <p:cNvCxnSpPr>
            <a:stCxn id="16" idx="6"/>
            <a:endCxn id="13" idx="2"/>
          </p:cNvCxnSpPr>
          <p:nvPr/>
        </p:nvCxnSpPr>
        <p:spPr>
          <a:xfrm>
            <a:off x="5210663" y="2506002"/>
            <a:ext cx="1363198" cy="128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gyenes összekötő nyíllal 84"/>
          <p:cNvCxnSpPr>
            <a:stCxn id="16" idx="6"/>
            <a:endCxn id="14" idx="2"/>
          </p:cNvCxnSpPr>
          <p:nvPr/>
        </p:nvCxnSpPr>
        <p:spPr>
          <a:xfrm>
            <a:off x="5210663" y="2506002"/>
            <a:ext cx="1363198" cy="2203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gyenes összekötő nyíllal 87"/>
          <p:cNvCxnSpPr>
            <a:stCxn id="9" idx="6"/>
            <a:endCxn id="18" idx="2"/>
          </p:cNvCxnSpPr>
          <p:nvPr/>
        </p:nvCxnSpPr>
        <p:spPr>
          <a:xfrm flipV="1">
            <a:off x="5234171" y="2007854"/>
            <a:ext cx="1316182" cy="14216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gyenes összekötő nyíllal 90"/>
          <p:cNvCxnSpPr>
            <a:stCxn id="9" idx="6"/>
            <a:endCxn id="12" idx="2"/>
          </p:cNvCxnSpPr>
          <p:nvPr/>
        </p:nvCxnSpPr>
        <p:spPr>
          <a:xfrm flipV="1">
            <a:off x="5234171" y="2931359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gyenes összekötő nyíllal 93"/>
          <p:cNvCxnSpPr>
            <a:stCxn id="9" idx="6"/>
            <a:endCxn id="13" idx="2"/>
          </p:cNvCxnSpPr>
          <p:nvPr/>
        </p:nvCxnSpPr>
        <p:spPr>
          <a:xfrm>
            <a:off x="5234171" y="3429507"/>
            <a:ext cx="1339690" cy="359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gyenes összekötő nyíllal 96"/>
          <p:cNvCxnSpPr>
            <a:stCxn id="9" idx="6"/>
            <a:endCxn id="14" idx="2"/>
          </p:cNvCxnSpPr>
          <p:nvPr/>
        </p:nvCxnSpPr>
        <p:spPr>
          <a:xfrm>
            <a:off x="5234171" y="3429507"/>
            <a:ext cx="1339690" cy="12795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gyenes összekötő nyíllal 99"/>
          <p:cNvCxnSpPr>
            <a:stCxn id="10" idx="6"/>
            <a:endCxn id="18" idx="2"/>
          </p:cNvCxnSpPr>
          <p:nvPr/>
        </p:nvCxnSpPr>
        <p:spPr>
          <a:xfrm flipV="1">
            <a:off x="5234171" y="2007854"/>
            <a:ext cx="1316182" cy="22794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gyenes összekötő nyíllal 102"/>
          <p:cNvCxnSpPr>
            <a:stCxn id="10" idx="6"/>
            <a:endCxn id="12" idx="2"/>
          </p:cNvCxnSpPr>
          <p:nvPr/>
        </p:nvCxnSpPr>
        <p:spPr>
          <a:xfrm flipV="1">
            <a:off x="5234171" y="2931359"/>
            <a:ext cx="1339690" cy="1355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gyenes összekötő nyíllal 106"/>
          <p:cNvCxnSpPr>
            <a:stCxn id="10" idx="6"/>
            <a:endCxn id="13" idx="2"/>
          </p:cNvCxnSpPr>
          <p:nvPr/>
        </p:nvCxnSpPr>
        <p:spPr>
          <a:xfrm flipV="1">
            <a:off x="5234171" y="3789152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gyenes összekötő nyíllal 109"/>
          <p:cNvCxnSpPr>
            <a:stCxn id="10" idx="6"/>
            <a:endCxn id="14" idx="2"/>
          </p:cNvCxnSpPr>
          <p:nvPr/>
        </p:nvCxnSpPr>
        <p:spPr>
          <a:xfrm>
            <a:off x="5234171" y="4287300"/>
            <a:ext cx="1339690" cy="421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gyenes összekötő nyíllal 113"/>
          <p:cNvCxnSpPr>
            <a:stCxn id="11" idx="6"/>
            <a:endCxn id="18" idx="2"/>
          </p:cNvCxnSpPr>
          <p:nvPr/>
        </p:nvCxnSpPr>
        <p:spPr>
          <a:xfrm flipV="1">
            <a:off x="5234171" y="2007854"/>
            <a:ext cx="1316182" cy="31993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gyenes összekötő nyíllal 116"/>
          <p:cNvCxnSpPr>
            <a:stCxn id="11" idx="6"/>
            <a:endCxn id="12" idx="2"/>
          </p:cNvCxnSpPr>
          <p:nvPr/>
        </p:nvCxnSpPr>
        <p:spPr>
          <a:xfrm flipV="1">
            <a:off x="5234171" y="2931359"/>
            <a:ext cx="1339690" cy="22758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gyenes összekötő nyíllal 119"/>
          <p:cNvCxnSpPr>
            <a:stCxn id="11" idx="6"/>
            <a:endCxn id="13" idx="2"/>
          </p:cNvCxnSpPr>
          <p:nvPr/>
        </p:nvCxnSpPr>
        <p:spPr>
          <a:xfrm flipV="1">
            <a:off x="5234171" y="3789152"/>
            <a:ext cx="1339690" cy="14180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gyenes összekötő nyíllal 129"/>
          <p:cNvCxnSpPr>
            <a:stCxn id="11" idx="6"/>
            <a:endCxn id="14" idx="2"/>
          </p:cNvCxnSpPr>
          <p:nvPr/>
        </p:nvCxnSpPr>
        <p:spPr>
          <a:xfrm flipV="1">
            <a:off x="5234171" y="4709092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gyenes összekötő nyíllal 132"/>
          <p:cNvCxnSpPr>
            <a:stCxn id="14" idx="6"/>
            <a:endCxn id="19" idx="2"/>
          </p:cNvCxnSpPr>
          <p:nvPr/>
        </p:nvCxnSpPr>
        <p:spPr>
          <a:xfrm flipV="1">
            <a:off x="7072009" y="3363795"/>
            <a:ext cx="1316657" cy="13452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gyenes összekötő nyíllal 135"/>
          <p:cNvCxnSpPr>
            <a:stCxn id="13" idx="6"/>
            <a:endCxn id="19" idx="2"/>
          </p:cNvCxnSpPr>
          <p:nvPr/>
        </p:nvCxnSpPr>
        <p:spPr>
          <a:xfrm flipV="1">
            <a:off x="7072009" y="3363795"/>
            <a:ext cx="1316657" cy="4253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nyíllal 138"/>
          <p:cNvCxnSpPr>
            <a:stCxn id="12" idx="6"/>
            <a:endCxn id="19" idx="2"/>
          </p:cNvCxnSpPr>
          <p:nvPr/>
        </p:nvCxnSpPr>
        <p:spPr>
          <a:xfrm>
            <a:off x="7072009" y="2931359"/>
            <a:ext cx="1316657" cy="4324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gyenes összekötő nyíllal 141"/>
          <p:cNvCxnSpPr>
            <a:stCxn id="18" idx="6"/>
            <a:endCxn id="19" idx="2"/>
          </p:cNvCxnSpPr>
          <p:nvPr/>
        </p:nvCxnSpPr>
        <p:spPr>
          <a:xfrm>
            <a:off x="7048501" y="2007854"/>
            <a:ext cx="1340165" cy="1355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890649" y="415636"/>
            <a:ext cx="578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dirty="0" err="1" smtClean="0"/>
              <a:t>information</a:t>
            </a:r>
            <a:r>
              <a:rPr lang="hu-HU" dirty="0" smtClean="0"/>
              <a:t> is </a:t>
            </a:r>
            <a:r>
              <a:rPr lang="hu-HU" dirty="0" err="1" smtClean="0"/>
              <a:t>encoded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edge</a:t>
            </a:r>
            <a:r>
              <a:rPr lang="hu-HU" dirty="0" smtClean="0"/>
              <a:t> </a:t>
            </a:r>
            <a:r>
              <a:rPr lang="hu-HU" dirty="0" err="1" smtClean="0"/>
              <a:t>weights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4545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2864791" y="225692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2864791" y="31147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2864791" y="403466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4736023" y="3180433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4"/>
          <p:cNvSpPr/>
          <p:nvPr/>
        </p:nvSpPr>
        <p:spPr>
          <a:xfrm>
            <a:off x="4736023" y="403822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4736023" y="495816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4"/>
          <p:cNvSpPr/>
          <p:nvPr/>
        </p:nvSpPr>
        <p:spPr>
          <a:xfrm>
            <a:off x="6573861" y="2682285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4"/>
          <p:cNvSpPr/>
          <p:nvPr/>
        </p:nvSpPr>
        <p:spPr>
          <a:xfrm>
            <a:off x="6573861" y="354007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4"/>
          <p:cNvSpPr/>
          <p:nvPr/>
        </p:nvSpPr>
        <p:spPr>
          <a:xfrm>
            <a:off x="6573861" y="446001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4"/>
          <p:cNvSpPr/>
          <p:nvPr/>
        </p:nvSpPr>
        <p:spPr>
          <a:xfrm>
            <a:off x="4712515" y="1399135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4712515" y="225692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Oval 4"/>
          <p:cNvSpPr/>
          <p:nvPr/>
        </p:nvSpPr>
        <p:spPr>
          <a:xfrm>
            <a:off x="6550353" y="1758780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8388666" y="31147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stCxn id="4" idx="6"/>
            <a:endCxn id="15" idx="2"/>
          </p:cNvCxnSpPr>
          <p:nvPr/>
        </p:nvCxnSpPr>
        <p:spPr>
          <a:xfrm flipV="1">
            <a:off x="3362939" y="1648209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4" idx="6"/>
            <a:endCxn id="16" idx="2"/>
          </p:cNvCxnSpPr>
          <p:nvPr/>
        </p:nvCxnSpPr>
        <p:spPr>
          <a:xfrm>
            <a:off x="3362939" y="2506002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4" idx="6"/>
            <a:endCxn id="9" idx="2"/>
          </p:cNvCxnSpPr>
          <p:nvPr/>
        </p:nvCxnSpPr>
        <p:spPr>
          <a:xfrm>
            <a:off x="3362939" y="2506002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4" idx="6"/>
            <a:endCxn id="10" idx="2"/>
          </p:cNvCxnSpPr>
          <p:nvPr/>
        </p:nvCxnSpPr>
        <p:spPr>
          <a:xfrm>
            <a:off x="3362939" y="2506002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4" idx="6"/>
            <a:endCxn id="11" idx="2"/>
          </p:cNvCxnSpPr>
          <p:nvPr/>
        </p:nvCxnSpPr>
        <p:spPr>
          <a:xfrm>
            <a:off x="3362939" y="2506002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7" idx="6"/>
            <a:endCxn id="15" idx="2"/>
          </p:cNvCxnSpPr>
          <p:nvPr/>
        </p:nvCxnSpPr>
        <p:spPr>
          <a:xfrm flipV="1">
            <a:off x="3362939" y="1648209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7" idx="6"/>
            <a:endCxn id="16" idx="2"/>
          </p:cNvCxnSpPr>
          <p:nvPr/>
        </p:nvCxnSpPr>
        <p:spPr>
          <a:xfrm flipV="1">
            <a:off x="3362939" y="2506002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>
            <a:stCxn id="7" idx="6"/>
            <a:endCxn id="9" idx="2"/>
          </p:cNvCxnSpPr>
          <p:nvPr/>
        </p:nvCxnSpPr>
        <p:spPr>
          <a:xfrm>
            <a:off x="3362939" y="3363795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7" idx="6"/>
            <a:endCxn id="10" idx="2"/>
          </p:cNvCxnSpPr>
          <p:nvPr/>
        </p:nvCxnSpPr>
        <p:spPr>
          <a:xfrm>
            <a:off x="3362939" y="3363795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7" idx="6"/>
            <a:endCxn id="11" idx="2"/>
          </p:cNvCxnSpPr>
          <p:nvPr/>
        </p:nvCxnSpPr>
        <p:spPr>
          <a:xfrm>
            <a:off x="3362939" y="3363795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>
            <a:stCxn id="8" idx="6"/>
            <a:endCxn id="15" idx="2"/>
          </p:cNvCxnSpPr>
          <p:nvPr/>
        </p:nvCxnSpPr>
        <p:spPr>
          <a:xfrm flipV="1">
            <a:off x="3362939" y="1648209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>
            <a:stCxn id="8" idx="6"/>
            <a:endCxn id="16" idx="2"/>
          </p:cNvCxnSpPr>
          <p:nvPr/>
        </p:nvCxnSpPr>
        <p:spPr>
          <a:xfrm flipV="1">
            <a:off x="3362939" y="2506002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>
            <a:stCxn id="8" idx="6"/>
            <a:endCxn id="9" idx="2"/>
          </p:cNvCxnSpPr>
          <p:nvPr/>
        </p:nvCxnSpPr>
        <p:spPr>
          <a:xfrm flipV="1">
            <a:off x="3362939" y="3429507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>
            <a:stCxn id="8" idx="6"/>
            <a:endCxn id="10" idx="2"/>
          </p:cNvCxnSpPr>
          <p:nvPr/>
        </p:nvCxnSpPr>
        <p:spPr>
          <a:xfrm>
            <a:off x="3362939" y="4283735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60"/>
          <p:cNvCxnSpPr>
            <a:stCxn id="8" idx="6"/>
            <a:endCxn id="11" idx="2"/>
          </p:cNvCxnSpPr>
          <p:nvPr/>
        </p:nvCxnSpPr>
        <p:spPr>
          <a:xfrm>
            <a:off x="3362939" y="4283735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nyíllal 63"/>
          <p:cNvCxnSpPr>
            <a:stCxn id="15" idx="6"/>
            <a:endCxn id="18" idx="2"/>
          </p:cNvCxnSpPr>
          <p:nvPr/>
        </p:nvCxnSpPr>
        <p:spPr>
          <a:xfrm>
            <a:off x="5210663" y="1648209"/>
            <a:ext cx="1339690" cy="359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66"/>
          <p:cNvCxnSpPr>
            <a:stCxn id="15" idx="6"/>
            <a:endCxn id="12" idx="2"/>
          </p:cNvCxnSpPr>
          <p:nvPr/>
        </p:nvCxnSpPr>
        <p:spPr>
          <a:xfrm>
            <a:off x="5210663" y="1648209"/>
            <a:ext cx="1363198" cy="128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nyíllal 69"/>
          <p:cNvCxnSpPr>
            <a:stCxn id="15" idx="6"/>
            <a:endCxn id="13" idx="2"/>
          </p:cNvCxnSpPr>
          <p:nvPr/>
        </p:nvCxnSpPr>
        <p:spPr>
          <a:xfrm>
            <a:off x="5210663" y="1648209"/>
            <a:ext cx="1363198" cy="21409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nyíllal 72"/>
          <p:cNvCxnSpPr>
            <a:stCxn id="15" idx="6"/>
            <a:endCxn id="14" idx="2"/>
          </p:cNvCxnSpPr>
          <p:nvPr/>
        </p:nvCxnSpPr>
        <p:spPr>
          <a:xfrm>
            <a:off x="5210663" y="1648209"/>
            <a:ext cx="1363198" cy="30608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nyíllal 75"/>
          <p:cNvCxnSpPr>
            <a:stCxn id="16" idx="6"/>
            <a:endCxn id="18" idx="2"/>
          </p:cNvCxnSpPr>
          <p:nvPr/>
        </p:nvCxnSpPr>
        <p:spPr>
          <a:xfrm flipV="1">
            <a:off x="5210663" y="2007854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gyenes összekötő nyíllal 78"/>
          <p:cNvCxnSpPr>
            <a:stCxn id="16" idx="6"/>
            <a:endCxn id="12" idx="2"/>
          </p:cNvCxnSpPr>
          <p:nvPr/>
        </p:nvCxnSpPr>
        <p:spPr>
          <a:xfrm>
            <a:off x="5210663" y="2506002"/>
            <a:ext cx="1363198" cy="4253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gyenes összekötő nyíllal 81"/>
          <p:cNvCxnSpPr>
            <a:stCxn id="16" idx="6"/>
            <a:endCxn id="13" idx="2"/>
          </p:cNvCxnSpPr>
          <p:nvPr/>
        </p:nvCxnSpPr>
        <p:spPr>
          <a:xfrm>
            <a:off x="5210663" y="2506002"/>
            <a:ext cx="1363198" cy="128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gyenes összekötő nyíllal 84"/>
          <p:cNvCxnSpPr>
            <a:stCxn id="16" idx="6"/>
            <a:endCxn id="14" idx="2"/>
          </p:cNvCxnSpPr>
          <p:nvPr/>
        </p:nvCxnSpPr>
        <p:spPr>
          <a:xfrm>
            <a:off x="5210663" y="2506002"/>
            <a:ext cx="1363198" cy="2203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gyenes összekötő nyíllal 87"/>
          <p:cNvCxnSpPr>
            <a:stCxn id="9" idx="6"/>
            <a:endCxn id="18" idx="2"/>
          </p:cNvCxnSpPr>
          <p:nvPr/>
        </p:nvCxnSpPr>
        <p:spPr>
          <a:xfrm flipV="1">
            <a:off x="5234171" y="2007854"/>
            <a:ext cx="1316182" cy="14216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gyenes összekötő nyíllal 90"/>
          <p:cNvCxnSpPr>
            <a:stCxn id="9" idx="6"/>
            <a:endCxn id="12" idx="2"/>
          </p:cNvCxnSpPr>
          <p:nvPr/>
        </p:nvCxnSpPr>
        <p:spPr>
          <a:xfrm flipV="1">
            <a:off x="5234171" y="2931359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gyenes összekötő nyíllal 93"/>
          <p:cNvCxnSpPr>
            <a:stCxn id="9" idx="6"/>
            <a:endCxn id="13" idx="2"/>
          </p:cNvCxnSpPr>
          <p:nvPr/>
        </p:nvCxnSpPr>
        <p:spPr>
          <a:xfrm>
            <a:off x="5234171" y="3429507"/>
            <a:ext cx="1339690" cy="359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gyenes összekötő nyíllal 96"/>
          <p:cNvCxnSpPr>
            <a:stCxn id="9" idx="6"/>
            <a:endCxn id="14" idx="2"/>
          </p:cNvCxnSpPr>
          <p:nvPr/>
        </p:nvCxnSpPr>
        <p:spPr>
          <a:xfrm>
            <a:off x="5234171" y="3429507"/>
            <a:ext cx="1339690" cy="12795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gyenes összekötő nyíllal 99"/>
          <p:cNvCxnSpPr>
            <a:stCxn id="10" idx="6"/>
            <a:endCxn id="18" idx="2"/>
          </p:cNvCxnSpPr>
          <p:nvPr/>
        </p:nvCxnSpPr>
        <p:spPr>
          <a:xfrm flipV="1">
            <a:off x="5234171" y="2007854"/>
            <a:ext cx="1316182" cy="22794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gyenes összekötő nyíllal 102"/>
          <p:cNvCxnSpPr>
            <a:stCxn id="10" idx="6"/>
            <a:endCxn id="12" idx="2"/>
          </p:cNvCxnSpPr>
          <p:nvPr/>
        </p:nvCxnSpPr>
        <p:spPr>
          <a:xfrm flipV="1">
            <a:off x="5234171" y="2931359"/>
            <a:ext cx="1339690" cy="1355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gyenes összekötő nyíllal 106"/>
          <p:cNvCxnSpPr>
            <a:stCxn id="10" idx="6"/>
            <a:endCxn id="13" idx="2"/>
          </p:cNvCxnSpPr>
          <p:nvPr/>
        </p:nvCxnSpPr>
        <p:spPr>
          <a:xfrm flipV="1">
            <a:off x="5234171" y="3789152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gyenes összekötő nyíllal 109"/>
          <p:cNvCxnSpPr>
            <a:stCxn id="10" idx="6"/>
            <a:endCxn id="14" idx="2"/>
          </p:cNvCxnSpPr>
          <p:nvPr/>
        </p:nvCxnSpPr>
        <p:spPr>
          <a:xfrm>
            <a:off x="5234171" y="4287300"/>
            <a:ext cx="1339690" cy="421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gyenes összekötő nyíllal 113"/>
          <p:cNvCxnSpPr>
            <a:stCxn id="11" idx="6"/>
            <a:endCxn id="18" idx="2"/>
          </p:cNvCxnSpPr>
          <p:nvPr/>
        </p:nvCxnSpPr>
        <p:spPr>
          <a:xfrm flipV="1">
            <a:off x="5234171" y="2007854"/>
            <a:ext cx="1316182" cy="31993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gyenes összekötő nyíllal 116"/>
          <p:cNvCxnSpPr>
            <a:stCxn id="11" idx="6"/>
            <a:endCxn id="12" idx="2"/>
          </p:cNvCxnSpPr>
          <p:nvPr/>
        </p:nvCxnSpPr>
        <p:spPr>
          <a:xfrm flipV="1">
            <a:off x="5234171" y="2931359"/>
            <a:ext cx="1339690" cy="22758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gyenes összekötő nyíllal 119"/>
          <p:cNvCxnSpPr>
            <a:stCxn id="11" idx="6"/>
            <a:endCxn id="13" idx="2"/>
          </p:cNvCxnSpPr>
          <p:nvPr/>
        </p:nvCxnSpPr>
        <p:spPr>
          <a:xfrm flipV="1">
            <a:off x="5234171" y="3789152"/>
            <a:ext cx="1339690" cy="14180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gyenes összekötő nyíllal 129"/>
          <p:cNvCxnSpPr>
            <a:stCxn id="11" idx="6"/>
            <a:endCxn id="14" idx="2"/>
          </p:cNvCxnSpPr>
          <p:nvPr/>
        </p:nvCxnSpPr>
        <p:spPr>
          <a:xfrm flipV="1">
            <a:off x="5234171" y="4709092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gyenes összekötő nyíllal 132"/>
          <p:cNvCxnSpPr>
            <a:stCxn id="14" idx="6"/>
            <a:endCxn id="19" idx="2"/>
          </p:cNvCxnSpPr>
          <p:nvPr/>
        </p:nvCxnSpPr>
        <p:spPr>
          <a:xfrm flipV="1">
            <a:off x="7072009" y="3363795"/>
            <a:ext cx="1316657" cy="13452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gyenes összekötő nyíllal 135"/>
          <p:cNvCxnSpPr>
            <a:stCxn id="13" idx="6"/>
            <a:endCxn id="19" idx="2"/>
          </p:cNvCxnSpPr>
          <p:nvPr/>
        </p:nvCxnSpPr>
        <p:spPr>
          <a:xfrm flipV="1">
            <a:off x="7072009" y="3363795"/>
            <a:ext cx="1316657" cy="4253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nyíllal 138"/>
          <p:cNvCxnSpPr>
            <a:stCxn id="12" idx="6"/>
            <a:endCxn id="19" idx="2"/>
          </p:cNvCxnSpPr>
          <p:nvPr/>
        </p:nvCxnSpPr>
        <p:spPr>
          <a:xfrm>
            <a:off x="7072009" y="2931359"/>
            <a:ext cx="1316657" cy="4324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gyenes összekötő nyíllal 141"/>
          <p:cNvCxnSpPr>
            <a:stCxn id="18" idx="6"/>
            <a:endCxn id="19" idx="2"/>
          </p:cNvCxnSpPr>
          <p:nvPr/>
        </p:nvCxnSpPr>
        <p:spPr>
          <a:xfrm>
            <a:off x="7048501" y="2007854"/>
            <a:ext cx="1340165" cy="1355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890649" y="415636"/>
            <a:ext cx="7146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dirty="0" err="1" smtClean="0"/>
              <a:t>information</a:t>
            </a:r>
            <a:r>
              <a:rPr lang="hu-HU" dirty="0" smtClean="0"/>
              <a:t> is </a:t>
            </a:r>
            <a:r>
              <a:rPr lang="hu-HU" dirty="0" err="1" smtClean="0"/>
              <a:t>encoded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edge</a:t>
            </a:r>
            <a:r>
              <a:rPr lang="hu-HU" dirty="0" smtClean="0"/>
              <a:t> </a:t>
            </a:r>
            <a:r>
              <a:rPr lang="hu-HU" dirty="0" err="1" smtClean="0"/>
              <a:t>weights</a:t>
            </a:r>
            <a:r>
              <a:rPr lang="hu-HU" dirty="0" smtClean="0"/>
              <a:t> !!!</a:t>
            </a:r>
          </a:p>
          <a:p>
            <a:r>
              <a:rPr lang="hu-HU" dirty="0"/>
              <a:t>	</a:t>
            </a:r>
            <a:r>
              <a:rPr lang="hu-HU" dirty="0" smtClean="0"/>
              <a:t>~ </a:t>
            </a:r>
            <a:r>
              <a:rPr lang="hu-HU" dirty="0" err="1" smtClean="0"/>
              <a:t>change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edge</a:t>
            </a:r>
            <a:r>
              <a:rPr lang="hu-HU" dirty="0" smtClean="0"/>
              <a:t> </a:t>
            </a:r>
            <a:r>
              <a:rPr lang="hu-HU" dirty="0" err="1" smtClean="0"/>
              <a:t>weight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change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output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3229266" y="163529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w</a:t>
            </a:r>
            <a:r>
              <a:rPr lang="hu-HU" b="1" dirty="0" smtClean="0">
                <a:solidFill>
                  <a:srgbClr val="FFFF00"/>
                </a:solidFill>
              </a:rPr>
              <a:t> + </a:t>
            </a:r>
            <a:r>
              <a:rPr lang="el-GR" b="1" dirty="0" smtClean="0">
                <a:solidFill>
                  <a:srgbClr val="FFFF00"/>
                </a:solidFill>
              </a:rPr>
              <a:t>Δ</a:t>
            </a:r>
            <a:r>
              <a:rPr lang="hu-HU" b="1" dirty="0" smtClean="0">
                <a:solidFill>
                  <a:srgbClr val="FFFF00"/>
                </a:solidFill>
              </a:rPr>
              <a:t>w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6" name="Szövegdoboz 55"/>
          <p:cNvSpPr txBox="1"/>
          <p:nvPr/>
        </p:nvSpPr>
        <p:spPr>
          <a:xfrm>
            <a:off x="8723964" y="3611565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o</a:t>
            </a:r>
            <a:r>
              <a:rPr lang="hu-HU" b="1" dirty="0" smtClean="0">
                <a:solidFill>
                  <a:srgbClr val="FFFF00"/>
                </a:solidFill>
              </a:rPr>
              <a:t> + </a:t>
            </a:r>
            <a:r>
              <a:rPr lang="el-GR" b="1" dirty="0" smtClean="0">
                <a:solidFill>
                  <a:srgbClr val="FFFF00"/>
                </a:solidFill>
              </a:rPr>
              <a:t>Δ</a:t>
            </a:r>
            <a:r>
              <a:rPr lang="hu-HU" b="1" dirty="0" smtClean="0">
                <a:solidFill>
                  <a:srgbClr val="FFFF00"/>
                </a:solidFill>
              </a:rPr>
              <a:t>o 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5815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2864791" y="225692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/>
          <p:nvPr/>
        </p:nvSpPr>
        <p:spPr>
          <a:xfrm>
            <a:off x="2864791" y="31147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2864791" y="403466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4736023" y="3180433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4"/>
          <p:cNvSpPr/>
          <p:nvPr/>
        </p:nvSpPr>
        <p:spPr>
          <a:xfrm>
            <a:off x="4736023" y="403822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4736023" y="4958166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4"/>
          <p:cNvSpPr/>
          <p:nvPr/>
        </p:nvSpPr>
        <p:spPr>
          <a:xfrm>
            <a:off x="6573861" y="2682285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4"/>
          <p:cNvSpPr/>
          <p:nvPr/>
        </p:nvSpPr>
        <p:spPr>
          <a:xfrm>
            <a:off x="6573861" y="354007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4"/>
          <p:cNvSpPr/>
          <p:nvPr/>
        </p:nvSpPr>
        <p:spPr>
          <a:xfrm>
            <a:off x="6573861" y="446001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4"/>
          <p:cNvSpPr/>
          <p:nvPr/>
        </p:nvSpPr>
        <p:spPr>
          <a:xfrm>
            <a:off x="4712515" y="1399135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4712515" y="2256928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Oval 4"/>
          <p:cNvSpPr/>
          <p:nvPr/>
        </p:nvSpPr>
        <p:spPr>
          <a:xfrm>
            <a:off x="6550353" y="1758780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8388666" y="3114721"/>
            <a:ext cx="498148" cy="49814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stCxn id="4" idx="6"/>
            <a:endCxn id="15" idx="2"/>
          </p:cNvCxnSpPr>
          <p:nvPr/>
        </p:nvCxnSpPr>
        <p:spPr>
          <a:xfrm flipV="1">
            <a:off x="3362939" y="1648209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4" idx="6"/>
            <a:endCxn id="16" idx="2"/>
          </p:cNvCxnSpPr>
          <p:nvPr/>
        </p:nvCxnSpPr>
        <p:spPr>
          <a:xfrm>
            <a:off x="3362939" y="2506002"/>
            <a:ext cx="1349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4" idx="6"/>
            <a:endCxn id="9" idx="2"/>
          </p:cNvCxnSpPr>
          <p:nvPr/>
        </p:nvCxnSpPr>
        <p:spPr>
          <a:xfrm>
            <a:off x="3362939" y="2506002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4" idx="6"/>
            <a:endCxn id="10" idx="2"/>
          </p:cNvCxnSpPr>
          <p:nvPr/>
        </p:nvCxnSpPr>
        <p:spPr>
          <a:xfrm>
            <a:off x="3362939" y="2506002"/>
            <a:ext cx="1373084" cy="1781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4" idx="6"/>
            <a:endCxn id="11" idx="2"/>
          </p:cNvCxnSpPr>
          <p:nvPr/>
        </p:nvCxnSpPr>
        <p:spPr>
          <a:xfrm>
            <a:off x="3362939" y="2506002"/>
            <a:ext cx="1373084" cy="2701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7" idx="6"/>
            <a:endCxn id="15" idx="2"/>
          </p:cNvCxnSpPr>
          <p:nvPr/>
        </p:nvCxnSpPr>
        <p:spPr>
          <a:xfrm flipV="1">
            <a:off x="3362939" y="1648209"/>
            <a:ext cx="1349576" cy="1715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7" idx="6"/>
            <a:endCxn id="16" idx="2"/>
          </p:cNvCxnSpPr>
          <p:nvPr/>
        </p:nvCxnSpPr>
        <p:spPr>
          <a:xfrm flipV="1">
            <a:off x="3362939" y="2506002"/>
            <a:ext cx="1349576" cy="857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>
            <a:stCxn id="7" idx="6"/>
            <a:endCxn id="9" idx="2"/>
          </p:cNvCxnSpPr>
          <p:nvPr/>
        </p:nvCxnSpPr>
        <p:spPr>
          <a:xfrm>
            <a:off x="3362939" y="3363795"/>
            <a:ext cx="1373084" cy="65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7" idx="6"/>
            <a:endCxn id="10" idx="2"/>
          </p:cNvCxnSpPr>
          <p:nvPr/>
        </p:nvCxnSpPr>
        <p:spPr>
          <a:xfrm>
            <a:off x="3362939" y="3363795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7" idx="6"/>
            <a:endCxn id="11" idx="2"/>
          </p:cNvCxnSpPr>
          <p:nvPr/>
        </p:nvCxnSpPr>
        <p:spPr>
          <a:xfrm>
            <a:off x="3362939" y="3363795"/>
            <a:ext cx="1373084" cy="1843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>
            <a:stCxn id="8" idx="6"/>
            <a:endCxn id="15" idx="2"/>
          </p:cNvCxnSpPr>
          <p:nvPr/>
        </p:nvCxnSpPr>
        <p:spPr>
          <a:xfrm flipV="1">
            <a:off x="3362939" y="1648209"/>
            <a:ext cx="1349576" cy="263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>
            <a:stCxn id="8" idx="6"/>
            <a:endCxn id="16" idx="2"/>
          </p:cNvCxnSpPr>
          <p:nvPr/>
        </p:nvCxnSpPr>
        <p:spPr>
          <a:xfrm flipV="1">
            <a:off x="3362939" y="2506002"/>
            <a:ext cx="1349576" cy="1777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>
            <a:stCxn id="8" idx="6"/>
            <a:endCxn id="9" idx="2"/>
          </p:cNvCxnSpPr>
          <p:nvPr/>
        </p:nvCxnSpPr>
        <p:spPr>
          <a:xfrm flipV="1">
            <a:off x="3362939" y="3429507"/>
            <a:ext cx="1373084" cy="85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>
            <a:stCxn id="8" idx="6"/>
            <a:endCxn id="10" idx="2"/>
          </p:cNvCxnSpPr>
          <p:nvPr/>
        </p:nvCxnSpPr>
        <p:spPr>
          <a:xfrm>
            <a:off x="3362939" y="4283735"/>
            <a:ext cx="1373084" cy="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60"/>
          <p:cNvCxnSpPr>
            <a:stCxn id="8" idx="6"/>
            <a:endCxn id="11" idx="2"/>
          </p:cNvCxnSpPr>
          <p:nvPr/>
        </p:nvCxnSpPr>
        <p:spPr>
          <a:xfrm>
            <a:off x="3362939" y="4283735"/>
            <a:ext cx="1373084" cy="9235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nyíllal 63"/>
          <p:cNvCxnSpPr>
            <a:stCxn id="15" idx="6"/>
            <a:endCxn id="18" idx="2"/>
          </p:cNvCxnSpPr>
          <p:nvPr/>
        </p:nvCxnSpPr>
        <p:spPr>
          <a:xfrm>
            <a:off x="5210663" y="1648209"/>
            <a:ext cx="1339690" cy="359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66"/>
          <p:cNvCxnSpPr>
            <a:stCxn id="15" idx="6"/>
            <a:endCxn id="12" idx="2"/>
          </p:cNvCxnSpPr>
          <p:nvPr/>
        </p:nvCxnSpPr>
        <p:spPr>
          <a:xfrm>
            <a:off x="5210663" y="1648209"/>
            <a:ext cx="1363198" cy="128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nyíllal 69"/>
          <p:cNvCxnSpPr>
            <a:stCxn id="15" idx="6"/>
            <a:endCxn id="13" idx="2"/>
          </p:cNvCxnSpPr>
          <p:nvPr/>
        </p:nvCxnSpPr>
        <p:spPr>
          <a:xfrm>
            <a:off x="5210663" y="1648209"/>
            <a:ext cx="1363198" cy="21409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nyíllal 72"/>
          <p:cNvCxnSpPr>
            <a:stCxn id="15" idx="6"/>
            <a:endCxn id="14" idx="2"/>
          </p:cNvCxnSpPr>
          <p:nvPr/>
        </p:nvCxnSpPr>
        <p:spPr>
          <a:xfrm>
            <a:off x="5210663" y="1648209"/>
            <a:ext cx="1363198" cy="30608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nyíllal 75"/>
          <p:cNvCxnSpPr>
            <a:stCxn id="16" idx="6"/>
            <a:endCxn id="18" idx="2"/>
          </p:cNvCxnSpPr>
          <p:nvPr/>
        </p:nvCxnSpPr>
        <p:spPr>
          <a:xfrm flipV="1">
            <a:off x="5210663" y="2007854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gyenes összekötő nyíllal 78"/>
          <p:cNvCxnSpPr>
            <a:stCxn id="16" idx="6"/>
            <a:endCxn id="12" idx="2"/>
          </p:cNvCxnSpPr>
          <p:nvPr/>
        </p:nvCxnSpPr>
        <p:spPr>
          <a:xfrm>
            <a:off x="5210663" y="2506002"/>
            <a:ext cx="1363198" cy="4253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gyenes összekötő nyíllal 81"/>
          <p:cNvCxnSpPr>
            <a:stCxn id="16" idx="6"/>
            <a:endCxn id="13" idx="2"/>
          </p:cNvCxnSpPr>
          <p:nvPr/>
        </p:nvCxnSpPr>
        <p:spPr>
          <a:xfrm>
            <a:off x="5210663" y="2506002"/>
            <a:ext cx="1363198" cy="1283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gyenes összekötő nyíllal 84"/>
          <p:cNvCxnSpPr>
            <a:stCxn id="16" idx="6"/>
            <a:endCxn id="14" idx="2"/>
          </p:cNvCxnSpPr>
          <p:nvPr/>
        </p:nvCxnSpPr>
        <p:spPr>
          <a:xfrm>
            <a:off x="5210663" y="2506002"/>
            <a:ext cx="1363198" cy="2203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gyenes összekötő nyíllal 87"/>
          <p:cNvCxnSpPr>
            <a:stCxn id="9" idx="6"/>
            <a:endCxn id="18" idx="2"/>
          </p:cNvCxnSpPr>
          <p:nvPr/>
        </p:nvCxnSpPr>
        <p:spPr>
          <a:xfrm flipV="1">
            <a:off x="5234171" y="2007854"/>
            <a:ext cx="1316182" cy="14216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gyenes összekötő nyíllal 90"/>
          <p:cNvCxnSpPr>
            <a:stCxn id="9" idx="6"/>
            <a:endCxn id="12" idx="2"/>
          </p:cNvCxnSpPr>
          <p:nvPr/>
        </p:nvCxnSpPr>
        <p:spPr>
          <a:xfrm flipV="1">
            <a:off x="5234171" y="2931359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gyenes összekötő nyíllal 93"/>
          <p:cNvCxnSpPr>
            <a:stCxn id="9" idx="6"/>
            <a:endCxn id="13" idx="2"/>
          </p:cNvCxnSpPr>
          <p:nvPr/>
        </p:nvCxnSpPr>
        <p:spPr>
          <a:xfrm>
            <a:off x="5234171" y="3429507"/>
            <a:ext cx="1339690" cy="359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gyenes összekötő nyíllal 96"/>
          <p:cNvCxnSpPr>
            <a:stCxn id="9" idx="6"/>
            <a:endCxn id="14" idx="2"/>
          </p:cNvCxnSpPr>
          <p:nvPr/>
        </p:nvCxnSpPr>
        <p:spPr>
          <a:xfrm>
            <a:off x="5234171" y="3429507"/>
            <a:ext cx="1339690" cy="12795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gyenes összekötő nyíllal 99"/>
          <p:cNvCxnSpPr>
            <a:stCxn id="10" idx="6"/>
            <a:endCxn id="18" idx="2"/>
          </p:cNvCxnSpPr>
          <p:nvPr/>
        </p:nvCxnSpPr>
        <p:spPr>
          <a:xfrm flipV="1">
            <a:off x="5234171" y="2007854"/>
            <a:ext cx="1316182" cy="22794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gyenes összekötő nyíllal 102"/>
          <p:cNvCxnSpPr>
            <a:stCxn id="10" idx="6"/>
            <a:endCxn id="12" idx="2"/>
          </p:cNvCxnSpPr>
          <p:nvPr/>
        </p:nvCxnSpPr>
        <p:spPr>
          <a:xfrm flipV="1">
            <a:off x="5234171" y="2931359"/>
            <a:ext cx="1339690" cy="1355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gyenes összekötő nyíllal 106"/>
          <p:cNvCxnSpPr>
            <a:stCxn id="10" idx="6"/>
            <a:endCxn id="13" idx="2"/>
          </p:cNvCxnSpPr>
          <p:nvPr/>
        </p:nvCxnSpPr>
        <p:spPr>
          <a:xfrm flipV="1">
            <a:off x="5234171" y="3789152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gyenes összekötő nyíllal 109"/>
          <p:cNvCxnSpPr>
            <a:stCxn id="10" idx="6"/>
            <a:endCxn id="14" idx="2"/>
          </p:cNvCxnSpPr>
          <p:nvPr/>
        </p:nvCxnSpPr>
        <p:spPr>
          <a:xfrm>
            <a:off x="5234171" y="4287300"/>
            <a:ext cx="1339690" cy="421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gyenes összekötő nyíllal 113"/>
          <p:cNvCxnSpPr>
            <a:stCxn id="11" idx="6"/>
            <a:endCxn id="18" idx="2"/>
          </p:cNvCxnSpPr>
          <p:nvPr/>
        </p:nvCxnSpPr>
        <p:spPr>
          <a:xfrm flipV="1">
            <a:off x="5234171" y="2007854"/>
            <a:ext cx="1316182" cy="31993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gyenes összekötő nyíllal 116"/>
          <p:cNvCxnSpPr>
            <a:stCxn id="11" idx="6"/>
            <a:endCxn id="12" idx="2"/>
          </p:cNvCxnSpPr>
          <p:nvPr/>
        </p:nvCxnSpPr>
        <p:spPr>
          <a:xfrm flipV="1">
            <a:off x="5234171" y="2931359"/>
            <a:ext cx="1339690" cy="22758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gyenes összekötő nyíllal 119"/>
          <p:cNvCxnSpPr>
            <a:stCxn id="11" idx="6"/>
            <a:endCxn id="13" idx="2"/>
          </p:cNvCxnSpPr>
          <p:nvPr/>
        </p:nvCxnSpPr>
        <p:spPr>
          <a:xfrm flipV="1">
            <a:off x="5234171" y="3789152"/>
            <a:ext cx="1339690" cy="14180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gyenes összekötő nyíllal 129"/>
          <p:cNvCxnSpPr>
            <a:stCxn id="11" idx="6"/>
            <a:endCxn id="14" idx="2"/>
          </p:cNvCxnSpPr>
          <p:nvPr/>
        </p:nvCxnSpPr>
        <p:spPr>
          <a:xfrm flipV="1">
            <a:off x="5234171" y="4709092"/>
            <a:ext cx="1339690" cy="49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gyenes összekötő nyíllal 132"/>
          <p:cNvCxnSpPr>
            <a:stCxn id="14" idx="6"/>
            <a:endCxn id="19" idx="2"/>
          </p:cNvCxnSpPr>
          <p:nvPr/>
        </p:nvCxnSpPr>
        <p:spPr>
          <a:xfrm flipV="1">
            <a:off x="7072009" y="3363795"/>
            <a:ext cx="1316657" cy="13452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gyenes összekötő nyíllal 135"/>
          <p:cNvCxnSpPr>
            <a:stCxn id="13" idx="6"/>
            <a:endCxn id="19" idx="2"/>
          </p:cNvCxnSpPr>
          <p:nvPr/>
        </p:nvCxnSpPr>
        <p:spPr>
          <a:xfrm flipV="1">
            <a:off x="7072009" y="3363795"/>
            <a:ext cx="1316657" cy="4253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nyíllal 138"/>
          <p:cNvCxnSpPr>
            <a:stCxn id="12" idx="6"/>
            <a:endCxn id="19" idx="2"/>
          </p:cNvCxnSpPr>
          <p:nvPr/>
        </p:nvCxnSpPr>
        <p:spPr>
          <a:xfrm>
            <a:off x="7072009" y="2931359"/>
            <a:ext cx="1316657" cy="4324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gyenes összekötő nyíllal 141"/>
          <p:cNvCxnSpPr>
            <a:stCxn id="18" idx="6"/>
            <a:endCxn id="19" idx="2"/>
          </p:cNvCxnSpPr>
          <p:nvPr/>
        </p:nvCxnSpPr>
        <p:spPr>
          <a:xfrm>
            <a:off x="7048501" y="2007854"/>
            <a:ext cx="1340165" cy="1355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890649" y="415636"/>
            <a:ext cx="7146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dirty="0" err="1" smtClean="0"/>
              <a:t>information</a:t>
            </a:r>
            <a:r>
              <a:rPr lang="hu-HU" dirty="0" smtClean="0"/>
              <a:t> is </a:t>
            </a:r>
            <a:r>
              <a:rPr lang="hu-HU" dirty="0" err="1" smtClean="0"/>
              <a:t>encoded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edge</a:t>
            </a:r>
            <a:r>
              <a:rPr lang="hu-HU" dirty="0" smtClean="0"/>
              <a:t> </a:t>
            </a:r>
            <a:r>
              <a:rPr lang="hu-HU" dirty="0" err="1" smtClean="0"/>
              <a:t>weights</a:t>
            </a:r>
            <a:r>
              <a:rPr lang="hu-HU" dirty="0" smtClean="0"/>
              <a:t> !!!</a:t>
            </a:r>
          </a:p>
          <a:p>
            <a:r>
              <a:rPr lang="hu-HU" dirty="0"/>
              <a:t>	</a:t>
            </a:r>
            <a:r>
              <a:rPr lang="hu-HU" dirty="0" smtClean="0"/>
              <a:t>~ </a:t>
            </a:r>
            <a:r>
              <a:rPr lang="hu-HU" dirty="0" err="1" smtClean="0"/>
              <a:t>change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edge</a:t>
            </a:r>
            <a:r>
              <a:rPr lang="hu-HU" dirty="0" smtClean="0"/>
              <a:t> </a:t>
            </a:r>
            <a:r>
              <a:rPr lang="hu-HU" dirty="0" err="1" smtClean="0"/>
              <a:t>weight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change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output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3229266" y="163529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w</a:t>
            </a:r>
            <a:r>
              <a:rPr lang="hu-HU" b="1" dirty="0" smtClean="0">
                <a:solidFill>
                  <a:srgbClr val="FFFF00"/>
                </a:solidFill>
              </a:rPr>
              <a:t> + </a:t>
            </a:r>
            <a:r>
              <a:rPr lang="el-GR" b="1" dirty="0" smtClean="0">
                <a:solidFill>
                  <a:srgbClr val="FFFF00"/>
                </a:solidFill>
              </a:rPr>
              <a:t>Δ</a:t>
            </a:r>
            <a:r>
              <a:rPr lang="hu-HU" b="1" dirty="0" smtClean="0">
                <a:solidFill>
                  <a:srgbClr val="FFFF00"/>
                </a:solidFill>
              </a:rPr>
              <a:t>w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6" name="Szövegdoboz 55"/>
          <p:cNvSpPr txBox="1"/>
          <p:nvPr/>
        </p:nvSpPr>
        <p:spPr>
          <a:xfrm>
            <a:off x="8723964" y="3611565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o</a:t>
            </a:r>
            <a:r>
              <a:rPr lang="hu-HU" b="1" dirty="0" smtClean="0">
                <a:solidFill>
                  <a:srgbClr val="FFFF00"/>
                </a:solidFill>
              </a:rPr>
              <a:t> + </a:t>
            </a:r>
            <a:r>
              <a:rPr lang="el-GR" b="1" dirty="0" smtClean="0">
                <a:solidFill>
                  <a:srgbClr val="FFFF00"/>
                </a:solidFill>
              </a:rPr>
              <a:t>Δ</a:t>
            </a:r>
            <a:r>
              <a:rPr lang="hu-HU" b="1" dirty="0" smtClean="0">
                <a:solidFill>
                  <a:srgbClr val="FFFF00"/>
                </a:solidFill>
              </a:rPr>
              <a:t>o 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359244" y="5506796"/>
            <a:ext cx="957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dirty="0" err="1" smtClean="0"/>
              <a:t>algorithm</a:t>
            </a:r>
            <a:r>
              <a:rPr lang="hu-HU" dirty="0" smtClean="0"/>
              <a:t> </a:t>
            </a:r>
            <a:r>
              <a:rPr lang="hu-HU" dirty="0" err="1" smtClean="0"/>
              <a:t>keeps</a:t>
            </a:r>
            <a:r>
              <a:rPr lang="hu-HU" dirty="0" smtClean="0"/>
              <a:t> </a:t>
            </a:r>
            <a:r>
              <a:rPr lang="hu-HU" dirty="0" err="1" smtClean="0"/>
              <a:t>changing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edge</a:t>
            </a:r>
            <a:r>
              <a:rPr lang="hu-HU" dirty="0" smtClean="0"/>
              <a:t> </a:t>
            </a:r>
            <a:r>
              <a:rPr lang="hu-HU" dirty="0" err="1" smtClean="0"/>
              <a:t>weights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so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that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given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inputs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there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be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right output </a:t>
            </a:r>
            <a:r>
              <a:rPr lang="hu-HU" dirty="0" err="1" smtClean="0">
                <a:sym typeface="Wingdings" panose="05000000000000000000" pitchFamily="2" charset="2"/>
              </a:rPr>
              <a:t>in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output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layer</a:t>
            </a:r>
            <a:r>
              <a:rPr lang="hu-HU" dirty="0" smtClean="0">
                <a:sym typeface="Wingdings" panose="05000000000000000000" pitchFamily="2" charset="2"/>
              </a:rPr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126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29" y="2215166"/>
            <a:ext cx="5655307" cy="3030949"/>
          </a:xfrm>
        </p:spPr>
      </p:pic>
      <p:sp>
        <p:nvSpPr>
          <p:cNvPr id="5" name="TextBox 4"/>
          <p:cNvSpPr txBox="1"/>
          <p:nvPr/>
        </p:nvSpPr>
        <p:spPr>
          <a:xfrm>
            <a:off x="991673" y="540913"/>
            <a:ext cx="9089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Neuron</a:t>
            </a:r>
            <a:r>
              <a:rPr lang="hu-HU" dirty="0" smtClean="0"/>
              <a:t>: </a:t>
            </a:r>
            <a:r>
              <a:rPr lang="hu-HU" dirty="0"/>
              <a:t>n</a:t>
            </a:r>
            <a:r>
              <a:rPr lang="en-US" dirty="0" err="1" smtClean="0"/>
              <a:t>eurons</a:t>
            </a:r>
            <a:r>
              <a:rPr lang="en-US" dirty="0" smtClean="0"/>
              <a:t> </a:t>
            </a:r>
            <a:r>
              <a:rPr lang="en-US" dirty="0"/>
              <a:t>are the unit which the brain uses to process </a:t>
            </a:r>
            <a:r>
              <a:rPr lang="en-US" dirty="0" smtClean="0"/>
              <a:t>information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~ e</a:t>
            </a:r>
            <a:r>
              <a:rPr lang="en-US" dirty="0" smtClean="0"/>
              <a:t>ach </a:t>
            </a:r>
            <a:r>
              <a:rPr lang="en-US" dirty="0"/>
              <a:t>neuron can make contact with several thousand other </a:t>
            </a:r>
            <a:r>
              <a:rPr lang="en-US" dirty="0" smtClean="0"/>
              <a:t>neurons</a:t>
            </a:r>
            <a:endParaRPr lang="hu-HU" dirty="0"/>
          </a:p>
          <a:p>
            <a:endParaRPr lang="hu-HU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555347" y="4391696"/>
            <a:ext cx="682580" cy="12878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36347" y="5769735"/>
            <a:ext cx="5338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Axon: transmit the electric signal from neuron</a:t>
            </a:r>
          </a:p>
          <a:p>
            <a:r>
              <a:rPr lang="hu-HU" dirty="0"/>
              <a:t>t</a:t>
            </a:r>
            <a:r>
              <a:rPr lang="hu-HU" dirty="0" smtClean="0"/>
              <a:t>o neuron  ~ basically connects the neurons !!!</a:t>
            </a:r>
            <a:endParaRPr lang="hu-HU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18197" y="4391696"/>
            <a:ext cx="1146220" cy="7598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13892" y="5168841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Neuron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06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232454" y="1680519"/>
            <a:ext cx="6114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err="1"/>
              <a:t>o</a:t>
            </a:r>
            <a:r>
              <a:rPr lang="hu-HU" dirty="0" err="1" smtClean="0"/>
              <a:t>n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r>
              <a:rPr lang="hu-HU" dirty="0" smtClean="0"/>
              <a:t> </a:t>
            </a:r>
            <a:r>
              <a:rPr lang="hu-HU" dirty="0" err="1" smtClean="0"/>
              <a:t>iteration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 </a:t>
            </a:r>
            <a:r>
              <a:rPr lang="hu-HU" dirty="0" err="1" smtClean="0"/>
              <a:t>gets</a:t>
            </a:r>
            <a:r>
              <a:rPr lang="hu-HU" dirty="0" smtClean="0"/>
              <a:t> a </a:t>
            </a:r>
            <a:r>
              <a:rPr lang="hu-HU" dirty="0" err="1" smtClean="0"/>
              <a:t>little</a:t>
            </a:r>
            <a:r>
              <a:rPr lang="hu-HU" dirty="0" smtClean="0"/>
              <a:t> </a:t>
            </a:r>
            <a:r>
              <a:rPr lang="hu-HU" dirty="0" err="1" smtClean="0"/>
              <a:t>closer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endParaRPr lang="hu-HU" dirty="0" smtClean="0"/>
          </a:p>
          <a:p>
            <a:pPr lvl="1"/>
            <a:r>
              <a:rPr lang="hu-HU" dirty="0"/>
              <a:t>b</a:t>
            </a:r>
            <a:r>
              <a:rPr lang="hu-HU" dirty="0" smtClean="0"/>
              <a:t>e </a:t>
            </a:r>
            <a:r>
              <a:rPr lang="hu-HU" dirty="0" err="1" smtClean="0"/>
              <a:t>able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classify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dirty="0" err="1" smtClean="0"/>
              <a:t>digits</a:t>
            </a:r>
            <a:endParaRPr lang="hu-HU" dirty="0" smtClean="0"/>
          </a:p>
        </p:txBody>
      </p:sp>
      <p:sp>
        <p:nvSpPr>
          <p:cNvPr id="5" name="Szövegdoboz 4"/>
          <p:cNvSpPr txBox="1"/>
          <p:nvPr/>
        </p:nvSpPr>
        <p:spPr>
          <a:xfrm>
            <a:off x="2232454" y="2483708"/>
            <a:ext cx="7067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err="1"/>
              <a:t>w</a:t>
            </a:r>
            <a:r>
              <a:rPr lang="hu-HU" dirty="0" err="1" smtClean="0"/>
              <a:t>e</a:t>
            </a:r>
            <a:r>
              <a:rPr lang="hu-HU" dirty="0" smtClean="0"/>
              <a:t> </a:t>
            </a:r>
            <a:r>
              <a:rPr lang="hu-HU" dirty="0" err="1" smtClean="0"/>
              <a:t>repeat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several</a:t>
            </a:r>
            <a:r>
              <a:rPr lang="hu-HU" dirty="0" smtClean="0"/>
              <a:t> </a:t>
            </a:r>
            <a:r>
              <a:rPr lang="hu-HU" dirty="0" err="1" smtClean="0"/>
              <a:t>times</a:t>
            </a:r>
            <a:r>
              <a:rPr lang="hu-HU" dirty="0" smtClean="0"/>
              <a:t>: </a:t>
            </a:r>
            <a:r>
              <a:rPr lang="hu-HU" dirty="0" err="1" smtClean="0"/>
              <a:t>changing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weights</a:t>
            </a:r>
            <a:endParaRPr lang="hu-HU" dirty="0" smtClean="0"/>
          </a:p>
          <a:p>
            <a:pPr lvl="1"/>
            <a:r>
              <a:rPr lang="hu-HU" dirty="0" err="1"/>
              <a:t>w</a:t>
            </a:r>
            <a:r>
              <a:rPr lang="hu-HU" dirty="0" err="1" smtClean="0"/>
              <a:t>ill</a:t>
            </a:r>
            <a:r>
              <a:rPr lang="hu-HU" dirty="0" smtClean="0"/>
              <a:t> </a:t>
            </a:r>
            <a:r>
              <a:rPr lang="hu-HU" dirty="0" err="1" smtClean="0"/>
              <a:t>produce</a:t>
            </a:r>
            <a:r>
              <a:rPr lang="hu-HU" dirty="0" smtClean="0"/>
              <a:t> </a:t>
            </a:r>
            <a:r>
              <a:rPr lang="hu-HU" dirty="0" err="1" smtClean="0"/>
              <a:t>better</a:t>
            </a:r>
            <a:r>
              <a:rPr lang="hu-HU" dirty="0" smtClean="0"/>
              <a:t> and </a:t>
            </a:r>
            <a:r>
              <a:rPr lang="hu-HU" dirty="0" err="1" smtClean="0"/>
              <a:t>better</a:t>
            </a:r>
            <a:r>
              <a:rPr lang="hu-HU" dirty="0" smtClean="0"/>
              <a:t> </a:t>
            </a:r>
            <a:r>
              <a:rPr lang="hu-HU" dirty="0" err="1" smtClean="0"/>
              <a:t>results</a:t>
            </a:r>
            <a:endParaRPr lang="hu-HU" dirty="0" smtClean="0"/>
          </a:p>
          <a:p>
            <a:pPr lvl="1"/>
            <a:r>
              <a:rPr lang="hu-HU" dirty="0"/>
              <a:t>	</a:t>
            </a:r>
            <a:r>
              <a:rPr lang="hu-HU" dirty="0" smtClean="0"/>
              <a:t>	The </a:t>
            </a:r>
            <a:r>
              <a:rPr lang="hu-HU" dirty="0" err="1" smtClean="0"/>
              <a:t>network</a:t>
            </a:r>
            <a:r>
              <a:rPr lang="hu-HU" dirty="0" smtClean="0"/>
              <a:t> is </a:t>
            </a:r>
            <a:r>
              <a:rPr lang="hu-HU" dirty="0" err="1" smtClean="0"/>
              <a:t>learning</a:t>
            </a:r>
            <a:r>
              <a:rPr lang="hu-HU" dirty="0" smtClean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8316970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29282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b="1" u="sng" dirty="0" smtClean="0"/>
              <a:t>Example</a:t>
            </a:r>
            <a:endParaRPr lang="hu-HU" b="1" u="sng" dirty="0"/>
          </a:p>
        </p:txBody>
      </p:sp>
      <p:sp>
        <p:nvSpPr>
          <p:cNvPr id="5" name="Oval 4"/>
          <p:cNvSpPr/>
          <p:nvPr/>
        </p:nvSpPr>
        <p:spPr>
          <a:xfrm>
            <a:off x="2187898" y="17581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87898" y="361345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02288" y="520941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5" idx="6"/>
            <a:endCxn id="10" idx="1"/>
          </p:cNvCxnSpPr>
          <p:nvPr/>
        </p:nvCxnSpPr>
        <p:spPr>
          <a:xfrm>
            <a:off x="2960630" y="2144530"/>
            <a:ext cx="3143956" cy="18401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10" idx="1"/>
          </p:cNvCxnSpPr>
          <p:nvPr/>
        </p:nvCxnSpPr>
        <p:spPr>
          <a:xfrm flipV="1">
            <a:off x="2960630" y="3984697"/>
            <a:ext cx="3143956" cy="151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6"/>
            <a:endCxn id="10" idx="1"/>
          </p:cNvCxnSpPr>
          <p:nvPr/>
        </p:nvCxnSpPr>
        <p:spPr>
          <a:xfrm flipV="1">
            <a:off x="2975020" y="3984697"/>
            <a:ext cx="3129566" cy="16110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35148" y="4407994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sum</a:t>
            </a:r>
          </a:p>
          <a:p>
            <a:r>
              <a:rPr lang="hu-HU" dirty="0" smtClean="0"/>
              <a:t>function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7419977" y="3078181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tep function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3781443" y="22520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0.2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423883" y="357652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- 0.5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3781103" y="520598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3 = 0.4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1118952" y="195986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  <a:r>
              <a:rPr lang="hu-HU" dirty="0" smtClean="0"/>
              <a:t>1 = 1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1136816" y="381515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r>
              <a:rPr lang="hu-HU" dirty="0"/>
              <a:t>2</a:t>
            </a:r>
            <a:r>
              <a:rPr lang="hu-HU" dirty="0" smtClean="0"/>
              <a:t> = 1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165618" y="541111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r>
              <a:rPr lang="hu-HU" dirty="0"/>
              <a:t>3</a:t>
            </a:r>
            <a:r>
              <a:rPr lang="hu-HU" dirty="0" smtClean="0"/>
              <a:t> = 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24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187898" y="17581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87898" y="361345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02288" y="520941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5" idx="6"/>
            <a:endCxn id="10" idx="1"/>
          </p:cNvCxnSpPr>
          <p:nvPr/>
        </p:nvCxnSpPr>
        <p:spPr>
          <a:xfrm>
            <a:off x="2960630" y="2144530"/>
            <a:ext cx="3143956" cy="18401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10" idx="1"/>
          </p:cNvCxnSpPr>
          <p:nvPr/>
        </p:nvCxnSpPr>
        <p:spPr>
          <a:xfrm flipV="1">
            <a:off x="2960630" y="3984697"/>
            <a:ext cx="3143956" cy="151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6"/>
            <a:endCxn id="10" idx="1"/>
          </p:cNvCxnSpPr>
          <p:nvPr/>
        </p:nvCxnSpPr>
        <p:spPr>
          <a:xfrm flipV="1">
            <a:off x="2975020" y="3984697"/>
            <a:ext cx="3129566" cy="16110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35148" y="4407994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sum</a:t>
            </a:r>
          </a:p>
          <a:p>
            <a:r>
              <a:rPr lang="hu-HU" dirty="0" smtClean="0"/>
              <a:t>function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7419977" y="3078181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tep function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3781443" y="22520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0.2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423883" y="357652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- 0.5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3781103" y="520598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3 = 0.4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1118952" y="195986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  <a:r>
              <a:rPr lang="hu-HU" dirty="0" smtClean="0"/>
              <a:t>1 = 1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1136816" y="381515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r>
              <a:rPr lang="hu-HU" dirty="0"/>
              <a:t>2</a:t>
            </a:r>
            <a:r>
              <a:rPr lang="hu-HU" dirty="0" smtClean="0"/>
              <a:t> = 1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165618" y="541111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r>
              <a:rPr lang="hu-HU" dirty="0"/>
              <a:t>3</a:t>
            </a:r>
            <a:r>
              <a:rPr lang="hu-HU" dirty="0" smtClean="0"/>
              <a:t> = 0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5348472" y="1746412"/>
            <a:ext cx="6761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x1*w1 + x2*w2 + x3*w3 = 1*0.2 + 1*(-0.5) + 0*0.4 = -0.3</a:t>
            </a:r>
          </a:p>
          <a:p>
            <a:endParaRPr lang="hu-HU" dirty="0"/>
          </a:p>
          <a:p>
            <a:r>
              <a:rPr lang="hu-HU" dirty="0" smtClean="0"/>
              <a:t>stepFunction( -0.3 ) = 0 !!! </a:t>
            </a:r>
            <a:endParaRPr lang="hu-H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Example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35247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b="1" u="sng" dirty="0" smtClean="0"/>
              <a:t>Example</a:t>
            </a:r>
            <a:endParaRPr lang="hu-HU" b="1" u="sng" dirty="0"/>
          </a:p>
        </p:txBody>
      </p:sp>
      <p:sp>
        <p:nvSpPr>
          <p:cNvPr id="5" name="Oval 4"/>
          <p:cNvSpPr/>
          <p:nvPr/>
        </p:nvSpPr>
        <p:spPr>
          <a:xfrm>
            <a:off x="2187898" y="17581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87898" y="361345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02288" y="520941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5" idx="6"/>
            <a:endCxn id="10" idx="1"/>
          </p:cNvCxnSpPr>
          <p:nvPr/>
        </p:nvCxnSpPr>
        <p:spPr>
          <a:xfrm>
            <a:off x="2960630" y="2144530"/>
            <a:ext cx="3143956" cy="18401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10" idx="1"/>
          </p:cNvCxnSpPr>
          <p:nvPr/>
        </p:nvCxnSpPr>
        <p:spPr>
          <a:xfrm flipV="1">
            <a:off x="2960630" y="3984697"/>
            <a:ext cx="3143956" cy="151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6"/>
            <a:endCxn id="10" idx="1"/>
          </p:cNvCxnSpPr>
          <p:nvPr/>
        </p:nvCxnSpPr>
        <p:spPr>
          <a:xfrm flipV="1">
            <a:off x="2975020" y="3984697"/>
            <a:ext cx="3129566" cy="16110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35148" y="4407994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sum</a:t>
            </a:r>
          </a:p>
          <a:p>
            <a:r>
              <a:rPr lang="hu-HU" dirty="0" smtClean="0"/>
              <a:t>function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7419977" y="3078181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tep function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3781443" y="22520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0.2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423883" y="357652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- 0.5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3781103" y="520598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3 = 0.4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1118952" y="195986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  <a:r>
              <a:rPr lang="hu-HU" dirty="0" smtClean="0"/>
              <a:t>1 = 1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1136816" y="381515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r>
              <a:rPr lang="hu-HU" dirty="0"/>
              <a:t>2</a:t>
            </a:r>
            <a:r>
              <a:rPr lang="hu-HU" dirty="0" smtClean="0"/>
              <a:t> = 1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165618" y="541111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r>
              <a:rPr lang="hu-HU" dirty="0"/>
              <a:t>3</a:t>
            </a:r>
            <a:r>
              <a:rPr lang="hu-HU" dirty="0" smtClean="0"/>
              <a:t> = 0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5348472" y="1746412"/>
            <a:ext cx="6761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x1*w1 + x2*w2 + x3*w3 = 1*0.2 + 1*(-0.5) + 0*0.4 = -0.3</a:t>
            </a:r>
          </a:p>
          <a:p>
            <a:endParaRPr lang="hu-HU" dirty="0"/>
          </a:p>
          <a:p>
            <a:r>
              <a:rPr lang="hu-HU" dirty="0" smtClean="0"/>
              <a:t>stepFunction( -0.3 ) = 0 !!! </a:t>
            </a:r>
            <a:endParaRPr lang="hu-HU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512935" y="3945855"/>
            <a:ext cx="77273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556125" y="3581711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>
                <a:solidFill>
                  <a:srgbClr val="00B050"/>
                </a:solidFill>
              </a:rPr>
              <a:t>0</a:t>
            </a:r>
            <a:endParaRPr lang="hu-HU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b="1" u="sng" dirty="0" smtClean="0"/>
              <a:t>Example</a:t>
            </a:r>
            <a:endParaRPr lang="hu-HU" b="1" u="sng" dirty="0"/>
          </a:p>
        </p:txBody>
      </p:sp>
      <p:sp>
        <p:nvSpPr>
          <p:cNvPr id="5" name="Oval 4"/>
          <p:cNvSpPr/>
          <p:nvPr/>
        </p:nvSpPr>
        <p:spPr>
          <a:xfrm>
            <a:off x="2187898" y="17581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87898" y="361345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02288" y="520941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586" y="3577698"/>
                <a:ext cx="1068946" cy="81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532" y="3577698"/>
                <a:ext cx="1068946" cy="81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5" idx="6"/>
            <a:endCxn id="10" idx="1"/>
          </p:cNvCxnSpPr>
          <p:nvPr/>
        </p:nvCxnSpPr>
        <p:spPr>
          <a:xfrm>
            <a:off x="2960630" y="2144530"/>
            <a:ext cx="3143956" cy="18401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10" idx="1"/>
          </p:cNvCxnSpPr>
          <p:nvPr/>
        </p:nvCxnSpPr>
        <p:spPr>
          <a:xfrm flipV="1">
            <a:off x="2960630" y="3984697"/>
            <a:ext cx="3143956" cy="151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6"/>
            <a:endCxn id="10" idx="1"/>
          </p:cNvCxnSpPr>
          <p:nvPr/>
        </p:nvCxnSpPr>
        <p:spPr>
          <a:xfrm flipV="1">
            <a:off x="2975020" y="3984697"/>
            <a:ext cx="3129566" cy="16110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35148" y="4407994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sum</a:t>
            </a:r>
          </a:p>
          <a:p>
            <a:r>
              <a:rPr lang="hu-HU" dirty="0" smtClean="0"/>
              <a:t>function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7419977" y="3078181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tep function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3781443" y="22520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0.2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423883" y="357652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0.5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3781103" y="520598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3 = 0.7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1118952" y="195986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  <a:r>
              <a:rPr lang="hu-HU" dirty="0" smtClean="0"/>
              <a:t>1 = 1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1136816" y="381515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r>
              <a:rPr lang="hu-HU" dirty="0"/>
              <a:t>2</a:t>
            </a:r>
            <a:r>
              <a:rPr lang="hu-HU" dirty="0" smtClean="0"/>
              <a:t> = 1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165618" y="541111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r>
              <a:rPr lang="hu-HU" dirty="0"/>
              <a:t>3</a:t>
            </a:r>
            <a:r>
              <a:rPr lang="hu-HU" dirty="0" smtClean="0"/>
              <a:t> = 1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5348472" y="1746412"/>
            <a:ext cx="6437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um = x1*w1 + x2*w2 + x3*w3 = 1*0.2 + 1*0.5 + 1*0.7 = 1.4</a:t>
            </a:r>
          </a:p>
          <a:p>
            <a:endParaRPr lang="hu-HU" dirty="0"/>
          </a:p>
          <a:p>
            <a:r>
              <a:rPr lang="hu-HU" dirty="0" smtClean="0"/>
              <a:t>stepFunction( 1.4 ) = 1 !!! </a:t>
            </a:r>
            <a:endParaRPr lang="hu-HU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512935" y="3945855"/>
            <a:ext cx="77273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556125" y="3581711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>
                <a:solidFill>
                  <a:srgbClr val="00B050"/>
                </a:solidFill>
              </a:rPr>
              <a:t>1</a:t>
            </a:r>
            <a:endParaRPr lang="hu-HU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75021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Feedforward</a:t>
            </a:r>
            <a:r>
              <a:rPr lang="hu-HU" dirty="0" smtClean="0"/>
              <a:t> neural network</a:t>
            </a:r>
            <a:endParaRPr lang="hu-HU" dirty="0"/>
          </a:p>
        </p:txBody>
      </p:sp>
      <p:sp>
        <p:nvSpPr>
          <p:cNvPr id="26" name="Oval 25"/>
          <p:cNvSpPr/>
          <p:nvPr/>
        </p:nvSpPr>
        <p:spPr>
          <a:xfrm>
            <a:off x="1532586" y="226668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1"/>
                </a:solidFill>
              </a:rPr>
              <a:t>x</a:t>
            </a:r>
            <a:endParaRPr lang="hu-HU" sz="2000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532586" y="445394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1"/>
                </a:solidFill>
              </a:rPr>
              <a:t>y</a:t>
            </a:r>
            <a:endParaRPr lang="hu-HU" sz="2000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600164" y="128788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5600164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5600164" y="57268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9474558" y="341075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6" idx="6"/>
            <a:endCxn id="28" idx="2"/>
          </p:cNvCxnSpPr>
          <p:nvPr/>
        </p:nvCxnSpPr>
        <p:spPr>
          <a:xfrm flipV="1">
            <a:off x="2446986" y="1745089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29" idx="2"/>
          </p:cNvCxnSpPr>
          <p:nvPr/>
        </p:nvCxnSpPr>
        <p:spPr>
          <a:xfrm>
            <a:off x="2446986" y="272388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6"/>
            <a:endCxn id="30" idx="2"/>
          </p:cNvCxnSpPr>
          <p:nvPr/>
        </p:nvCxnSpPr>
        <p:spPr>
          <a:xfrm>
            <a:off x="2446986" y="2723883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 flipV="1">
            <a:off x="2446986" y="1745089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29" idx="2"/>
          </p:cNvCxnSpPr>
          <p:nvPr/>
        </p:nvCxnSpPr>
        <p:spPr>
          <a:xfrm flipV="1">
            <a:off x="2446986" y="386795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6"/>
            <a:endCxn id="30" idx="2"/>
          </p:cNvCxnSpPr>
          <p:nvPr/>
        </p:nvCxnSpPr>
        <p:spPr>
          <a:xfrm>
            <a:off x="2446986" y="4911145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31" idx="2"/>
          </p:cNvCxnSpPr>
          <p:nvPr/>
        </p:nvCxnSpPr>
        <p:spPr>
          <a:xfrm>
            <a:off x="6514564" y="1745089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1" idx="2"/>
          </p:cNvCxnSpPr>
          <p:nvPr/>
        </p:nvCxnSpPr>
        <p:spPr>
          <a:xfrm>
            <a:off x="6514564" y="3867956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6514564" y="3867956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74090" y="559801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3992031" y="620351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Hidden layer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9127692" y="459332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24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x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y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893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x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y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6555168" y="1904795"/>
            <a:ext cx="4692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Every node has a threshold </a:t>
            </a:r>
            <a:r>
              <a:rPr lang="hu-HU" b="1" dirty="0" smtClean="0"/>
              <a:t>T</a:t>
            </a:r>
          </a:p>
          <a:p>
            <a:r>
              <a:rPr lang="hu-HU" dirty="0" smtClean="0"/>
              <a:t>If the </a:t>
            </a:r>
            <a:r>
              <a:rPr lang="hu-HU" b="1" dirty="0" smtClean="0"/>
              <a:t>incoming signal &gt; T </a:t>
            </a:r>
            <a:r>
              <a:rPr lang="hu-HU" b="1" dirty="0" smtClean="0">
                <a:sym typeface="Wingdings" panose="05000000000000000000" pitchFamily="2" charset="2"/>
              </a:rPr>
              <a:t></a:t>
            </a:r>
            <a:r>
              <a:rPr lang="hu-HU" b="1" dirty="0" smtClean="0"/>
              <a:t> </a:t>
            </a:r>
            <a:r>
              <a:rPr lang="hu-HU" dirty="0" smtClean="0"/>
              <a:t>the neuron </a:t>
            </a:r>
          </a:p>
          <a:p>
            <a:r>
              <a:rPr lang="hu-HU" dirty="0"/>
              <a:t>w</a:t>
            </a:r>
            <a:r>
              <a:rPr lang="hu-HU" dirty="0" smtClean="0"/>
              <a:t>ill fire !!!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10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351" y="1807937"/>
            <a:ext cx="6507074" cy="4195762"/>
          </a:xfrm>
        </p:spPr>
      </p:pic>
      <p:sp>
        <p:nvSpPr>
          <p:cNvPr id="3" name="TextBox 2"/>
          <p:cNvSpPr txBox="1"/>
          <p:nvPr/>
        </p:nvSpPr>
        <p:spPr>
          <a:xfrm>
            <a:off x="669701" y="450760"/>
            <a:ext cx="771076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boundary of the neuron is </a:t>
            </a:r>
            <a:r>
              <a:rPr lang="hu-HU" dirty="0" smtClean="0"/>
              <a:t>the so called</a:t>
            </a:r>
            <a:r>
              <a:rPr lang="hu-HU" dirty="0"/>
              <a:t> </a:t>
            </a:r>
            <a:r>
              <a:rPr lang="en-US" dirty="0" smtClean="0"/>
              <a:t>cell </a:t>
            </a:r>
            <a:r>
              <a:rPr lang="en-US" dirty="0"/>
              <a:t>membrane. </a:t>
            </a:r>
            <a:endParaRPr lang="hu-HU" dirty="0" smtClean="0"/>
          </a:p>
          <a:p>
            <a:r>
              <a:rPr lang="hu-HU" dirty="0" smtClean="0"/>
              <a:t>   </a:t>
            </a:r>
            <a:r>
              <a:rPr lang="en-US" dirty="0" smtClean="0"/>
              <a:t>There </a:t>
            </a:r>
            <a:r>
              <a:rPr lang="en-US" dirty="0"/>
              <a:t>is a voltage difference (the membrane potential) between </a:t>
            </a:r>
            <a:endParaRPr lang="hu-HU" dirty="0" smtClean="0"/>
          </a:p>
          <a:p>
            <a:r>
              <a:rPr lang="hu-HU" dirty="0"/>
              <a:t>	</a:t>
            </a:r>
            <a:r>
              <a:rPr lang="en-US" dirty="0" smtClean="0"/>
              <a:t>the </a:t>
            </a:r>
            <a:r>
              <a:rPr lang="en-US" dirty="0"/>
              <a:t>inside and outside of the </a:t>
            </a:r>
            <a:r>
              <a:rPr lang="en-US" dirty="0" smtClean="0"/>
              <a:t>membrane</a:t>
            </a:r>
            <a:endParaRPr lang="hu-HU" dirty="0" smtClean="0"/>
          </a:p>
          <a:p>
            <a:endParaRPr lang="hu-HU" dirty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264896" y="5993776"/>
            <a:ext cx="11347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If </a:t>
            </a:r>
            <a:r>
              <a:rPr lang="en-US" dirty="0"/>
              <a:t>the input is large enough, an action potential is then generated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with the help of the axon it can</a:t>
            </a:r>
          </a:p>
          <a:p>
            <a:r>
              <a:rPr lang="hu-HU" dirty="0">
                <a:sym typeface="Wingdings" panose="05000000000000000000" pitchFamily="2" charset="2"/>
              </a:rPr>
              <a:t>reach several other neurons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62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x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y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6555168" y="1904795"/>
            <a:ext cx="4692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Every node has a threshold </a:t>
            </a:r>
            <a:r>
              <a:rPr lang="hu-HU" b="1" dirty="0" smtClean="0"/>
              <a:t>T</a:t>
            </a:r>
          </a:p>
          <a:p>
            <a:r>
              <a:rPr lang="hu-HU" dirty="0" smtClean="0"/>
              <a:t>If the </a:t>
            </a:r>
            <a:r>
              <a:rPr lang="hu-HU" b="1" dirty="0" smtClean="0"/>
              <a:t>incoming signal &gt; T </a:t>
            </a:r>
            <a:r>
              <a:rPr lang="hu-HU" b="1" dirty="0" smtClean="0">
                <a:sym typeface="Wingdings" panose="05000000000000000000" pitchFamily="2" charset="2"/>
              </a:rPr>
              <a:t></a:t>
            </a:r>
            <a:r>
              <a:rPr lang="hu-HU" b="1" dirty="0" smtClean="0"/>
              <a:t> </a:t>
            </a:r>
            <a:r>
              <a:rPr lang="hu-HU" dirty="0" smtClean="0"/>
              <a:t>the neuron </a:t>
            </a:r>
          </a:p>
          <a:p>
            <a:r>
              <a:rPr lang="hu-HU" dirty="0"/>
              <a:t>w</a:t>
            </a:r>
            <a:r>
              <a:rPr lang="hu-HU" dirty="0" smtClean="0"/>
              <a:t>ill fire !!!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70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x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y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1.5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1.5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252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  <a:r>
              <a:rPr lang="hu-HU" sz="2000" dirty="0" smtClean="0">
                <a:solidFill>
                  <a:schemeClr val="bg1"/>
                </a:solidFill>
              </a:rPr>
              <a:t>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1.5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1.5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991816" y="599667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x=0 </a:t>
            </a:r>
            <a:r>
              <a:rPr lang="hu-HU" b="1" dirty="0" smtClean="0"/>
              <a:t>AND</a:t>
            </a:r>
            <a:r>
              <a:rPr lang="hu-HU" dirty="0" smtClean="0"/>
              <a:t> y=0 </a:t>
            </a:r>
            <a:r>
              <a:rPr lang="hu-HU" dirty="0" smtClean="0">
                <a:sym typeface="Wingdings" panose="05000000000000000000" pitchFamily="2" charset="2"/>
              </a:rPr>
              <a:t> the result should be 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3836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  <a:r>
              <a:rPr lang="hu-HU" sz="2000" dirty="0" smtClean="0">
                <a:solidFill>
                  <a:schemeClr val="bg1"/>
                </a:solidFill>
              </a:rPr>
              <a:t>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8099" y="4995145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4995144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1.5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1.5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991816" y="599667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x=0 </a:t>
            </a:r>
            <a:r>
              <a:rPr lang="hu-HU" b="1" dirty="0" smtClean="0"/>
              <a:t>AND</a:t>
            </a:r>
            <a:r>
              <a:rPr lang="hu-HU" dirty="0" smtClean="0"/>
              <a:t> y=0 </a:t>
            </a:r>
            <a:r>
              <a:rPr lang="hu-HU" dirty="0" smtClean="0">
                <a:sym typeface="Wingdings" panose="05000000000000000000" pitchFamily="2" charset="2"/>
              </a:rPr>
              <a:t> the result should be 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45465" y="5414973"/>
            <a:ext cx="7893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 signal to the output node: from x and from y</a:t>
            </a:r>
          </a:p>
          <a:p>
            <a:r>
              <a:rPr lang="hu-HU" dirty="0"/>
              <a:t>	</a:t>
            </a:r>
            <a:r>
              <a:rPr lang="hu-HU" dirty="0" smtClean="0"/>
              <a:t>incomingSignal = xValue * w1 + yValue*w2</a:t>
            </a:r>
          </a:p>
          <a:p>
            <a:r>
              <a:rPr lang="hu-HU" dirty="0"/>
              <a:t>	</a:t>
            </a:r>
            <a:r>
              <a:rPr lang="hu-HU" dirty="0" smtClean="0"/>
              <a:t>  if ( incomingSignal &gt; T )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neuron will fire / produce a 1 !!!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407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  <a:r>
              <a:rPr lang="hu-HU" sz="2000" dirty="0" smtClean="0">
                <a:solidFill>
                  <a:schemeClr val="bg1"/>
                </a:solidFill>
              </a:rPr>
              <a:t>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1.5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1.5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991816" y="599667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x=0 </a:t>
            </a:r>
            <a:r>
              <a:rPr lang="hu-HU" b="1" dirty="0" smtClean="0"/>
              <a:t>AND</a:t>
            </a:r>
            <a:r>
              <a:rPr lang="hu-HU" dirty="0" smtClean="0"/>
              <a:t> y=0 </a:t>
            </a:r>
            <a:r>
              <a:rPr lang="hu-HU" dirty="0" smtClean="0">
                <a:sym typeface="Wingdings" panose="05000000000000000000" pitchFamily="2" charset="2"/>
              </a:rPr>
              <a:t> the result should be 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98107" y="6003941"/>
            <a:ext cx="391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incomingSignal = 0*1.5 + 0*1.5 = 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372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  <a:r>
              <a:rPr lang="hu-HU" sz="2000" dirty="0" smtClean="0">
                <a:solidFill>
                  <a:schemeClr val="bg1"/>
                </a:solidFill>
              </a:rPr>
              <a:t>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1.5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1.5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991816" y="599667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x=0 </a:t>
            </a:r>
            <a:r>
              <a:rPr lang="hu-HU" b="1" dirty="0" smtClean="0"/>
              <a:t>AND</a:t>
            </a:r>
            <a:r>
              <a:rPr lang="hu-HU" dirty="0" smtClean="0"/>
              <a:t> y=0 </a:t>
            </a:r>
            <a:r>
              <a:rPr lang="hu-HU" dirty="0" smtClean="0">
                <a:sym typeface="Wingdings" panose="05000000000000000000" pitchFamily="2" charset="2"/>
              </a:rPr>
              <a:t> the result should be 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98107" y="6003941"/>
            <a:ext cx="391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incomingSignal = 0*1.5 + 0*1.5 = 0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7989684" y="253170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>
                <a:solidFill>
                  <a:srgbClr val="FFFF00"/>
                </a:solidFill>
              </a:rPr>
              <a:t>0</a:t>
            </a:r>
            <a:endParaRPr lang="hu-HU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  <a:r>
              <a:rPr lang="hu-HU" sz="2000" dirty="0" smtClean="0">
                <a:solidFill>
                  <a:schemeClr val="bg1"/>
                </a:solidFill>
              </a:rPr>
              <a:t>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1.5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1.5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991816" y="599667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x=1 </a:t>
            </a:r>
            <a:r>
              <a:rPr lang="hu-HU" b="1" dirty="0" smtClean="0"/>
              <a:t>AND</a:t>
            </a:r>
            <a:r>
              <a:rPr lang="hu-HU" dirty="0" smtClean="0"/>
              <a:t> y=0 </a:t>
            </a:r>
            <a:r>
              <a:rPr lang="hu-HU" dirty="0" smtClean="0">
                <a:sym typeface="Wingdings" panose="05000000000000000000" pitchFamily="2" charset="2"/>
              </a:rPr>
              <a:t> the result should be 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98107" y="6003941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incomingSignal = 1*1.5 + 0*1.5 = 1.5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7989684" y="253170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>
                <a:solidFill>
                  <a:srgbClr val="FFFF00"/>
                </a:solidFill>
              </a:rPr>
              <a:t>0</a:t>
            </a:r>
            <a:endParaRPr lang="hu-HU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7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1.5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1.5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991816" y="599667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x=0 </a:t>
            </a:r>
            <a:r>
              <a:rPr lang="hu-HU" b="1" dirty="0" smtClean="0"/>
              <a:t>AND</a:t>
            </a:r>
            <a:r>
              <a:rPr lang="hu-HU" dirty="0" smtClean="0"/>
              <a:t> y=1 </a:t>
            </a:r>
            <a:r>
              <a:rPr lang="hu-HU" dirty="0" smtClean="0">
                <a:sym typeface="Wingdings" panose="05000000000000000000" pitchFamily="2" charset="2"/>
              </a:rPr>
              <a:t> the result should be 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98107" y="6003941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incomingSignal = 0*1.5 + 1*1.5 = 1.5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7989684" y="253170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>
                <a:solidFill>
                  <a:srgbClr val="FFFF00"/>
                </a:solidFill>
              </a:rPr>
              <a:t>0</a:t>
            </a:r>
            <a:endParaRPr lang="hu-HU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74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8099" y="535761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81019" y="535761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3" name="Straight Arrow Connector 2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1.5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5290648" y="39752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1.5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991816" y="599667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x=1 </a:t>
            </a:r>
            <a:r>
              <a:rPr lang="hu-HU" b="1" dirty="0" smtClean="0"/>
              <a:t>AND</a:t>
            </a:r>
            <a:r>
              <a:rPr lang="hu-HU" dirty="0" smtClean="0"/>
              <a:t> y=1 </a:t>
            </a:r>
            <a:r>
              <a:rPr lang="hu-HU" dirty="0" smtClean="0">
                <a:sym typeface="Wingdings" panose="05000000000000000000" pitchFamily="2" charset="2"/>
              </a:rPr>
              <a:t> the result should be </a:t>
            </a:r>
            <a:r>
              <a:rPr lang="hu-HU" b="1" dirty="0" smtClean="0">
                <a:sym typeface="Wingdings" panose="05000000000000000000" pitchFamily="2" charset="2"/>
              </a:rPr>
              <a:t>1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98107" y="6003941"/>
            <a:ext cx="391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incomingSignal = 1*1.5 + 1*1.5 = 3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7989684" y="2531704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>
                <a:solidFill>
                  <a:srgbClr val="FFFF00"/>
                </a:solidFill>
              </a:rPr>
              <a:t>1 !!!</a:t>
            </a:r>
            <a:endParaRPr lang="hu-HU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1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08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351" y="1807937"/>
            <a:ext cx="6507074" cy="4195762"/>
          </a:xfrm>
        </p:spPr>
      </p:pic>
      <p:sp>
        <p:nvSpPr>
          <p:cNvPr id="3" name="TextBox 2"/>
          <p:cNvSpPr txBox="1"/>
          <p:nvPr/>
        </p:nvSpPr>
        <p:spPr>
          <a:xfrm>
            <a:off x="669701" y="450760"/>
            <a:ext cx="73196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Neurons only fire when input is </a:t>
            </a:r>
            <a:r>
              <a:rPr lang="hu-HU" dirty="0" smtClean="0"/>
              <a:t>larger </a:t>
            </a:r>
            <a:r>
              <a:rPr lang="en-US" dirty="0" smtClean="0"/>
              <a:t>than </a:t>
            </a:r>
            <a:r>
              <a:rPr lang="hu-HU" dirty="0" smtClean="0"/>
              <a:t>a given </a:t>
            </a:r>
            <a:r>
              <a:rPr lang="en-US" dirty="0" smtClean="0"/>
              <a:t>threshold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</a:t>
            </a:r>
            <a:r>
              <a:rPr lang="en-US" dirty="0" smtClean="0"/>
              <a:t>I</a:t>
            </a:r>
            <a:r>
              <a:rPr lang="hu-HU" dirty="0" smtClean="0"/>
              <a:t>mportant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firing doesn't get bigger as the stimulus increases</a:t>
            </a:r>
            <a:r>
              <a:rPr lang="en-US" dirty="0" smtClean="0"/>
              <a:t>,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en-US" dirty="0" smtClean="0"/>
              <a:t> </a:t>
            </a:r>
            <a:r>
              <a:rPr lang="en-US" dirty="0"/>
              <a:t>its an all or nothing </a:t>
            </a:r>
            <a:r>
              <a:rPr lang="en-US" dirty="0" smtClean="0"/>
              <a:t>arrangement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499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Optimization</a:t>
            </a:r>
            <a:r>
              <a:rPr lang="hu-HU" b="1" u="sng" dirty="0" smtClean="0"/>
              <a:t> </a:t>
            </a:r>
            <a:endParaRPr lang="hu-HU" b="1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93476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Optimization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2084173" y="1647568"/>
            <a:ext cx="65133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usually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b="1" u="sng" dirty="0"/>
              <a:t>x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denote</a:t>
            </a:r>
            <a:r>
              <a:rPr lang="hu-HU" dirty="0"/>
              <a:t> </a:t>
            </a:r>
            <a:r>
              <a:rPr lang="hu-HU" dirty="0" err="1"/>
              <a:t>training</a:t>
            </a:r>
            <a:r>
              <a:rPr lang="hu-HU" dirty="0"/>
              <a:t> </a:t>
            </a:r>
            <a:r>
              <a:rPr lang="hu-HU" dirty="0" smtClean="0"/>
              <a:t>input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u="sng" dirty="0" smtClean="0">
                <a:solidFill>
                  <a:srgbClr val="FFFF00"/>
                </a:solidFill>
              </a:rPr>
              <a:t>x</a:t>
            </a:r>
            <a:r>
              <a:rPr lang="hu-HU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= ( </a:t>
            </a:r>
            <a:r>
              <a:rPr lang="hu-HU" b="1" dirty="0" err="1" smtClean="0">
                <a:solidFill>
                  <a:srgbClr val="FFFF00"/>
                </a:solidFill>
              </a:rPr>
              <a:t>x</a:t>
            </a:r>
            <a:r>
              <a:rPr lang="hu-HU" b="1" dirty="0" smtClean="0">
                <a:solidFill>
                  <a:srgbClr val="FFFF00"/>
                </a:solidFill>
              </a:rPr>
              <a:t>  , </a:t>
            </a:r>
            <a:r>
              <a:rPr lang="hu-HU" b="1" dirty="0" err="1" smtClean="0">
                <a:solidFill>
                  <a:srgbClr val="FFFF00"/>
                </a:solidFill>
              </a:rPr>
              <a:t>x</a:t>
            </a:r>
            <a:r>
              <a:rPr lang="hu-HU" b="1" dirty="0" smtClean="0">
                <a:solidFill>
                  <a:srgbClr val="FFFF00"/>
                </a:solidFill>
              </a:rPr>
              <a:t>  …  </a:t>
            </a:r>
            <a:r>
              <a:rPr lang="hu-HU" b="1" dirty="0" err="1" smtClean="0">
                <a:solidFill>
                  <a:srgbClr val="FFFF00"/>
                </a:solidFill>
              </a:rPr>
              <a:t>x</a:t>
            </a:r>
            <a:r>
              <a:rPr lang="hu-HU" b="1" dirty="0" smtClean="0">
                <a:solidFill>
                  <a:srgbClr val="FFFF00"/>
                </a:solidFill>
              </a:rPr>
              <a:t>   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dirty="0" smtClean="0"/>
          </a:p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denote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corresponding</a:t>
            </a:r>
            <a:r>
              <a:rPr lang="hu-HU" dirty="0" smtClean="0"/>
              <a:t> </a:t>
            </a:r>
            <a:r>
              <a:rPr lang="hu-HU" dirty="0" err="1" smtClean="0"/>
              <a:t>desire</a:t>
            </a:r>
            <a:r>
              <a:rPr lang="hu-HU" dirty="0" smtClean="0"/>
              <a:t> output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b="1" u="sng" dirty="0" smtClean="0">
                <a:solidFill>
                  <a:srgbClr val="FFFF00"/>
                </a:solidFill>
              </a:rPr>
              <a:t>y</a:t>
            </a:r>
            <a:r>
              <a:rPr lang="hu-HU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= </a:t>
            </a:r>
            <a:r>
              <a:rPr lang="hu-HU" b="1" dirty="0">
                <a:solidFill>
                  <a:srgbClr val="FFFF00"/>
                </a:solidFill>
              </a:rPr>
              <a:t>f</a:t>
            </a:r>
            <a:r>
              <a:rPr lang="hu-HU" dirty="0" smtClean="0">
                <a:solidFill>
                  <a:srgbClr val="FFFF00"/>
                </a:solidFill>
              </a:rPr>
              <a:t>(</a:t>
            </a:r>
            <a:r>
              <a:rPr lang="hu-HU" b="1" u="sng" dirty="0" smtClean="0">
                <a:solidFill>
                  <a:srgbClr val="FFFF00"/>
                </a:solidFill>
              </a:rPr>
              <a:t>x</a:t>
            </a:r>
            <a:r>
              <a:rPr lang="hu-HU" dirty="0" smtClean="0">
                <a:solidFill>
                  <a:srgbClr val="FFFF00"/>
                </a:solidFill>
              </a:rPr>
              <a:t>)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: </a:t>
            </a:r>
            <a:r>
              <a:rPr lang="hu-HU" b="1" dirty="0" smtClean="0"/>
              <a:t>AND</a:t>
            </a:r>
            <a:r>
              <a:rPr lang="hu-HU" dirty="0" smtClean="0"/>
              <a:t> </a:t>
            </a:r>
            <a:r>
              <a:rPr lang="hu-HU" dirty="0" err="1" smtClean="0"/>
              <a:t>logical</a:t>
            </a:r>
            <a:r>
              <a:rPr lang="hu-HU" dirty="0" smtClean="0"/>
              <a:t> operator </a:t>
            </a:r>
            <a:r>
              <a:rPr lang="hu-HU" dirty="0" err="1" smtClean="0"/>
              <a:t>training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3707026" y="2364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1</a:t>
            </a:r>
            <a:endParaRPr lang="hu-HU" sz="1400" b="1" dirty="0">
              <a:solidFill>
                <a:srgbClr val="FFFF00"/>
              </a:solidFill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4081847" y="2364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4687328" y="236425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8797233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Optimization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2084173" y="1647568"/>
            <a:ext cx="65133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usually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b="1" u="sng" dirty="0"/>
              <a:t>x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denote</a:t>
            </a:r>
            <a:r>
              <a:rPr lang="hu-HU" dirty="0"/>
              <a:t> </a:t>
            </a:r>
            <a:r>
              <a:rPr lang="hu-HU" dirty="0" err="1"/>
              <a:t>training</a:t>
            </a:r>
            <a:r>
              <a:rPr lang="hu-HU" dirty="0"/>
              <a:t> </a:t>
            </a:r>
            <a:r>
              <a:rPr lang="hu-HU" dirty="0" smtClean="0"/>
              <a:t>input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u="sng" dirty="0" smtClean="0">
                <a:solidFill>
                  <a:srgbClr val="FFFF00"/>
                </a:solidFill>
              </a:rPr>
              <a:t>x</a:t>
            </a:r>
            <a:r>
              <a:rPr lang="hu-HU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= ( </a:t>
            </a:r>
            <a:r>
              <a:rPr lang="hu-HU" b="1" dirty="0" err="1" smtClean="0">
                <a:solidFill>
                  <a:srgbClr val="FFFF00"/>
                </a:solidFill>
              </a:rPr>
              <a:t>x</a:t>
            </a:r>
            <a:r>
              <a:rPr lang="hu-HU" b="1" dirty="0" smtClean="0">
                <a:solidFill>
                  <a:srgbClr val="FFFF00"/>
                </a:solidFill>
              </a:rPr>
              <a:t>  , </a:t>
            </a:r>
            <a:r>
              <a:rPr lang="hu-HU" b="1" dirty="0" err="1" smtClean="0">
                <a:solidFill>
                  <a:srgbClr val="FFFF00"/>
                </a:solidFill>
              </a:rPr>
              <a:t>x</a:t>
            </a:r>
            <a:r>
              <a:rPr lang="hu-HU" b="1" dirty="0" smtClean="0">
                <a:solidFill>
                  <a:srgbClr val="FFFF00"/>
                </a:solidFill>
              </a:rPr>
              <a:t>  …  </a:t>
            </a:r>
            <a:r>
              <a:rPr lang="hu-HU" b="1" dirty="0" err="1" smtClean="0">
                <a:solidFill>
                  <a:srgbClr val="FFFF00"/>
                </a:solidFill>
              </a:rPr>
              <a:t>x</a:t>
            </a:r>
            <a:r>
              <a:rPr lang="hu-HU" b="1" dirty="0" smtClean="0">
                <a:solidFill>
                  <a:srgbClr val="FFFF00"/>
                </a:solidFill>
              </a:rPr>
              <a:t>   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dirty="0" smtClean="0"/>
          </a:p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denote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corresponding</a:t>
            </a:r>
            <a:r>
              <a:rPr lang="hu-HU" dirty="0" smtClean="0"/>
              <a:t> </a:t>
            </a:r>
            <a:r>
              <a:rPr lang="hu-HU" dirty="0" err="1" smtClean="0"/>
              <a:t>desire</a:t>
            </a:r>
            <a:r>
              <a:rPr lang="hu-HU" dirty="0" smtClean="0"/>
              <a:t> output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b="1" u="sng" dirty="0" smtClean="0">
                <a:solidFill>
                  <a:srgbClr val="FFFF00"/>
                </a:solidFill>
              </a:rPr>
              <a:t>y</a:t>
            </a:r>
            <a:r>
              <a:rPr lang="hu-HU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= </a:t>
            </a:r>
            <a:r>
              <a:rPr lang="hu-HU" b="1" dirty="0">
                <a:solidFill>
                  <a:srgbClr val="FFFF00"/>
                </a:solidFill>
              </a:rPr>
              <a:t>f</a:t>
            </a:r>
            <a:r>
              <a:rPr lang="hu-HU" dirty="0" smtClean="0">
                <a:solidFill>
                  <a:srgbClr val="FFFF00"/>
                </a:solidFill>
              </a:rPr>
              <a:t>(</a:t>
            </a:r>
            <a:r>
              <a:rPr lang="hu-HU" b="1" u="sng" dirty="0" smtClean="0">
                <a:solidFill>
                  <a:srgbClr val="FFFF00"/>
                </a:solidFill>
              </a:rPr>
              <a:t>x</a:t>
            </a:r>
            <a:r>
              <a:rPr lang="hu-HU" dirty="0" smtClean="0">
                <a:solidFill>
                  <a:srgbClr val="FFFF00"/>
                </a:solidFill>
              </a:rPr>
              <a:t>)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: AND </a:t>
            </a:r>
            <a:r>
              <a:rPr lang="hu-HU" dirty="0" err="1" smtClean="0"/>
              <a:t>logical</a:t>
            </a:r>
            <a:r>
              <a:rPr lang="hu-HU" dirty="0" smtClean="0"/>
              <a:t> operator </a:t>
            </a:r>
            <a:r>
              <a:rPr lang="hu-HU" dirty="0" err="1" smtClean="0"/>
              <a:t>training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3707026" y="2364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1</a:t>
            </a:r>
            <a:endParaRPr lang="hu-HU" sz="1400" b="1" dirty="0">
              <a:solidFill>
                <a:srgbClr val="FFFF00"/>
              </a:solidFill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4081847" y="2364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4687328" y="236425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n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1664043" y="3987114"/>
            <a:ext cx="864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--------------------------------------------------------------------------------------------------------------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2084173" y="4580238"/>
            <a:ext cx="8108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keep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changing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edge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weights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that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output </a:t>
            </a:r>
            <a:r>
              <a:rPr lang="hu-HU" dirty="0" err="1" smtClean="0">
                <a:sym typeface="Wingdings" panose="05000000000000000000" pitchFamily="2" charset="2"/>
              </a:rPr>
              <a:t>from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network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approximates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b="1" dirty="0">
                <a:solidFill>
                  <a:schemeClr val="tx2"/>
                </a:solidFill>
              </a:rPr>
              <a:t>f</a:t>
            </a:r>
            <a:r>
              <a:rPr lang="hu-HU" dirty="0">
                <a:solidFill>
                  <a:schemeClr val="tx2"/>
                </a:solidFill>
              </a:rPr>
              <a:t>(</a:t>
            </a:r>
            <a:r>
              <a:rPr lang="hu-HU" b="1" u="sng" dirty="0">
                <a:solidFill>
                  <a:schemeClr val="tx2"/>
                </a:solidFill>
              </a:rPr>
              <a:t>x</a:t>
            </a:r>
            <a:r>
              <a:rPr lang="hu-HU" dirty="0" smtClean="0">
                <a:solidFill>
                  <a:schemeClr val="tx2"/>
                </a:solidFill>
              </a:rPr>
              <a:t>)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We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can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measure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how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we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are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achieving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the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goal</a:t>
            </a:r>
            <a:r>
              <a:rPr lang="hu-HU" dirty="0" smtClean="0">
                <a:solidFill>
                  <a:schemeClr val="tx2"/>
                </a:solidFill>
              </a:rPr>
              <a:t> of 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		</a:t>
            </a:r>
            <a:r>
              <a:rPr lang="hu-HU" dirty="0" err="1" smtClean="0">
                <a:solidFill>
                  <a:schemeClr val="tx2"/>
                </a:solidFill>
              </a:rPr>
              <a:t>this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approximation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with</a:t>
            </a:r>
            <a:r>
              <a:rPr lang="hu-HU" dirty="0" smtClean="0">
                <a:solidFill>
                  <a:schemeClr val="tx2"/>
                </a:solidFill>
              </a:rPr>
              <a:t> a </a:t>
            </a:r>
            <a:r>
              <a:rPr lang="hu-HU" dirty="0" err="1" smtClean="0">
                <a:solidFill>
                  <a:schemeClr val="tx2"/>
                </a:solidFill>
              </a:rPr>
              <a:t>cost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function</a:t>
            </a:r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8537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Optimization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3789406" y="1688757"/>
                <a:ext cx="2816540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smtClean="0"/>
                  <a:t>C(</a:t>
                </a:r>
                <a:r>
                  <a:rPr lang="hu-HU" b="1" u="sng" dirty="0" smtClean="0"/>
                  <a:t>w</a:t>
                </a:r>
                <a:r>
                  <a:rPr lang="hu-HU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hu-HU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hu-HU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hu-HU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406" y="1688757"/>
                <a:ext cx="2816540" cy="484941"/>
              </a:xfrm>
              <a:prstGeom prst="rect">
                <a:avLst/>
              </a:prstGeom>
              <a:blipFill rotWithShape="0">
                <a:blip r:embed="rId2"/>
                <a:stretch>
                  <a:fillRect l="-1948" t="-78750" b="-12875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zövegdoboz 8"/>
          <p:cNvSpPr txBox="1"/>
          <p:nvPr/>
        </p:nvSpPr>
        <p:spPr>
          <a:xfrm>
            <a:off x="6414492" y="16316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2553730" y="2627622"/>
            <a:ext cx="6702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   </a:t>
            </a:r>
            <a:r>
              <a:rPr lang="hu-HU" b="1" dirty="0" smtClean="0"/>
              <a:t>y’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output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endParaRPr lang="hu-HU" dirty="0" smtClean="0"/>
          </a:p>
          <a:p>
            <a:pPr marL="285750" indent="-285750">
              <a:buFontTx/>
              <a:buChar char="-"/>
            </a:pPr>
            <a:r>
              <a:rPr lang="hu-HU" b="1" dirty="0" smtClean="0"/>
              <a:t>f(x)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output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know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training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endParaRPr lang="hu-HU" dirty="0" smtClean="0"/>
          </a:p>
          <a:p>
            <a:pPr marL="285750" indent="-285750">
              <a:buFontTx/>
              <a:buChar char="-"/>
            </a:pPr>
            <a:r>
              <a:rPr lang="hu-HU" dirty="0" err="1"/>
              <a:t>this</a:t>
            </a:r>
            <a:r>
              <a:rPr lang="hu-HU" dirty="0"/>
              <a:t> is a </a:t>
            </a:r>
            <a:r>
              <a:rPr lang="hu-HU" dirty="0" err="1"/>
              <a:t>so-called</a:t>
            </a:r>
            <a:r>
              <a:rPr lang="hu-HU" dirty="0"/>
              <a:t> </a:t>
            </a:r>
            <a:r>
              <a:rPr lang="hu-HU" dirty="0" err="1"/>
              <a:t>cost</a:t>
            </a:r>
            <a:r>
              <a:rPr lang="hu-HU" dirty="0"/>
              <a:t> </a:t>
            </a:r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mean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squared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error</a:t>
            </a:r>
            <a:r>
              <a:rPr lang="hu-HU" dirty="0" smtClean="0">
                <a:sym typeface="Wingdings" panose="05000000000000000000" pitchFamily="2" charset="2"/>
              </a:rPr>
              <a:t> !!!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1647568" y="3756454"/>
            <a:ext cx="99629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intuition</a:t>
            </a:r>
            <a:r>
              <a:rPr lang="hu-HU" dirty="0" smtClean="0"/>
              <a:t>?</a:t>
            </a:r>
          </a:p>
          <a:p>
            <a:r>
              <a:rPr lang="hu-HU" dirty="0"/>
              <a:t>	</a:t>
            </a:r>
            <a:r>
              <a:rPr lang="hu-HU" dirty="0" smtClean="0"/>
              <a:t>~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b="1" dirty="0" smtClean="0"/>
              <a:t>C(</a:t>
            </a:r>
            <a:r>
              <a:rPr lang="hu-HU" b="1" u="sng" dirty="0" smtClean="0"/>
              <a:t>w</a:t>
            </a:r>
            <a:r>
              <a:rPr lang="hu-HU" b="1" dirty="0" smtClean="0"/>
              <a:t>)</a:t>
            </a:r>
            <a:r>
              <a:rPr lang="hu-HU" dirty="0" smtClean="0"/>
              <a:t> is </a:t>
            </a:r>
            <a:r>
              <a:rPr lang="hu-HU" dirty="0" err="1" smtClean="0"/>
              <a:t>huge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means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huge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errors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sense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that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our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dirty="0" err="1" smtClean="0">
                <a:sym typeface="Wingdings" panose="05000000000000000000" pitchFamily="2" charset="2"/>
              </a:rPr>
              <a:t>neural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network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does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not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produce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results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know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from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dataset</a:t>
            </a:r>
            <a:endParaRPr lang="hu-HU" dirty="0" smtClean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~ </a:t>
            </a:r>
            <a:r>
              <a:rPr lang="hu-HU" dirty="0" err="1" smtClean="0">
                <a:sym typeface="Wingdings" panose="05000000000000000000" pitchFamily="2" charset="2"/>
              </a:rPr>
              <a:t>if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b="1" dirty="0" smtClean="0">
                <a:sym typeface="Wingdings" panose="05000000000000000000" pitchFamily="2" charset="2"/>
              </a:rPr>
              <a:t>C(</a:t>
            </a:r>
            <a:r>
              <a:rPr lang="hu-HU" b="1" u="sng" dirty="0" smtClean="0">
                <a:sym typeface="Wingdings" panose="05000000000000000000" pitchFamily="2" charset="2"/>
              </a:rPr>
              <a:t>w</a:t>
            </a:r>
            <a:r>
              <a:rPr lang="hu-HU" b="1" dirty="0" smtClean="0">
                <a:sym typeface="Wingdings" panose="05000000000000000000" pitchFamily="2" charset="2"/>
              </a:rPr>
              <a:t>)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low</a:t>
            </a:r>
            <a:r>
              <a:rPr lang="hu-HU" dirty="0" smtClean="0">
                <a:sym typeface="Wingdings" panose="05000000000000000000" pitchFamily="2" charset="2"/>
              </a:rPr>
              <a:t> 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means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neural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network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making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good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predictions</a:t>
            </a:r>
            <a:endParaRPr lang="hu-HU" dirty="0" smtClean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WE HAVE TO FIND THE MINIMA FOR THE COST FUNTION !!!</a:t>
            </a:r>
          </a:p>
        </p:txBody>
      </p:sp>
    </p:spTree>
    <p:extLst>
      <p:ext uri="{BB962C8B-B14F-4D97-AF65-F5344CB8AC3E}">
        <p14:creationId xmlns:p14="http://schemas.microsoft.com/office/powerpoint/2010/main" val="11053488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150" y="1550130"/>
            <a:ext cx="6266894" cy="4195762"/>
          </a:xfrm>
        </p:spPr>
      </p:pic>
    </p:spTree>
    <p:extLst>
      <p:ext uri="{BB962C8B-B14F-4D97-AF65-F5344CB8AC3E}">
        <p14:creationId xmlns:p14="http://schemas.microsoft.com/office/powerpoint/2010/main" val="28604281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568411" y="436607"/>
            <a:ext cx="11530721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How</a:t>
            </a:r>
            <a:r>
              <a:rPr lang="hu-HU" u="sng" dirty="0" smtClean="0"/>
              <a:t> </a:t>
            </a:r>
            <a:r>
              <a:rPr lang="hu-HU" u="sng" dirty="0" err="1" smtClean="0"/>
              <a:t>to</a:t>
            </a:r>
            <a:r>
              <a:rPr lang="hu-HU" u="sng" dirty="0" smtClean="0"/>
              <a:t> </a:t>
            </a:r>
            <a:r>
              <a:rPr lang="hu-HU" u="sng" dirty="0" err="1" smtClean="0"/>
              <a:t>find</a:t>
            </a:r>
            <a:r>
              <a:rPr lang="hu-HU" u="sng" dirty="0" smtClean="0"/>
              <a:t> </a:t>
            </a:r>
            <a:r>
              <a:rPr lang="hu-HU" u="sng" dirty="0" err="1" smtClean="0"/>
              <a:t>the</a:t>
            </a:r>
            <a:r>
              <a:rPr lang="hu-HU" u="sng" dirty="0" smtClean="0"/>
              <a:t> </a:t>
            </a:r>
            <a:r>
              <a:rPr lang="hu-HU" u="sng" dirty="0" err="1" smtClean="0"/>
              <a:t>minima</a:t>
            </a:r>
            <a:r>
              <a:rPr lang="hu-HU" u="sng" dirty="0" smtClean="0"/>
              <a:t> of </a:t>
            </a:r>
            <a:r>
              <a:rPr lang="hu-HU" u="sng" dirty="0" err="1" smtClean="0"/>
              <a:t>the</a:t>
            </a:r>
            <a:r>
              <a:rPr lang="hu-HU" u="sng" dirty="0" smtClean="0"/>
              <a:t> </a:t>
            </a:r>
            <a:r>
              <a:rPr lang="hu-HU" u="sng" dirty="0" err="1" smtClean="0"/>
              <a:t>cost-function</a:t>
            </a:r>
            <a:r>
              <a:rPr lang="hu-HU" u="sng" dirty="0" smtClean="0"/>
              <a:t>?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/>
              <a:t>1.) </a:t>
            </a:r>
            <a:r>
              <a:rPr lang="hu-HU" b="1" dirty="0" err="1" smtClean="0">
                <a:solidFill>
                  <a:srgbClr val="FFFF00"/>
                </a:solidFill>
              </a:rPr>
              <a:t>gradient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descent</a:t>
            </a:r>
            <a:endParaRPr lang="hu-HU" b="1" dirty="0" smtClean="0">
              <a:solidFill>
                <a:srgbClr val="FFFF00"/>
              </a:solidFill>
            </a:endParaRP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know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partial</a:t>
            </a:r>
            <a:r>
              <a:rPr lang="hu-HU" dirty="0" smtClean="0"/>
              <a:t> </a:t>
            </a:r>
            <a:r>
              <a:rPr lang="hu-HU" dirty="0" err="1" smtClean="0"/>
              <a:t>derivative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mean-squared</a:t>
            </a:r>
            <a:r>
              <a:rPr lang="hu-HU" dirty="0" smtClean="0"/>
              <a:t> </a:t>
            </a:r>
            <a:r>
              <a:rPr lang="hu-HU" dirty="0" err="1" smtClean="0"/>
              <a:t>error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and go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gradient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	// </a:t>
            </a:r>
            <a:r>
              <a:rPr lang="hu-HU" dirty="0" err="1" smtClean="0"/>
              <a:t>gradient</a:t>
            </a:r>
            <a:r>
              <a:rPr lang="hu-HU" dirty="0" smtClean="0"/>
              <a:t> ~ </a:t>
            </a:r>
            <a:r>
              <a:rPr lang="hu-HU" dirty="0" err="1" smtClean="0"/>
              <a:t>partial</a:t>
            </a:r>
            <a:r>
              <a:rPr lang="hu-HU" dirty="0" smtClean="0"/>
              <a:t> </a:t>
            </a:r>
            <a:r>
              <a:rPr lang="hu-HU" dirty="0" err="1" smtClean="0"/>
              <a:t>derivative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</a:p>
          <a:p>
            <a:endParaRPr lang="hu-HU" b="1" dirty="0"/>
          </a:p>
          <a:p>
            <a:endParaRPr lang="hu-HU" b="1" dirty="0" smtClean="0"/>
          </a:p>
          <a:p>
            <a:r>
              <a:rPr lang="hu-HU" b="1" dirty="0"/>
              <a:t>	</a:t>
            </a:r>
            <a:endParaRPr lang="hu-HU" b="1" dirty="0" smtClean="0"/>
          </a:p>
          <a:p>
            <a:r>
              <a:rPr lang="hu-HU" b="1" dirty="0"/>
              <a:t>	</a:t>
            </a:r>
            <a:r>
              <a:rPr lang="hu-HU" b="1" dirty="0" smtClean="0"/>
              <a:t>2.) </a:t>
            </a:r>
            <a:r>
              <a:rPr lang="hu-HU" b="1" dirty="0" err="1" smtClean="0">
                <a:solidFill>
                  <a:srgbClr val="FFFF00"/>
                </a:solidFill>
              </a:rPr>
              <a:t>backpropagation</a:t>
            </a:r>
            <a:endParaRPr lang="hu-HU" b="1" dirty="0" smtClean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	</a:t>
            </a:r>
            <a:r>
              <a:rPr lang="hu-HU" dirty="0" err="1" smtClean="0">
                <a:solidFill>
                  <a:schemeClr val="tx2"/>
                </a:solidFill>
              </a:rPr>
              <a:t>It</a:t>
            </a:r>
            <a:r>
              <a:rPr lang="hu-HU" dirty="0" smtClean="0">
                <a:solidFill>
                  <a:schemeClr val="tx2"/>
                </a:solidFill>
              </a:rPr>
              <a:t> is a </a:t>
            </a:r>
            <a:r>
              <a:rPr lang="hu-HU" dirty="0" err="1" smtClean="0">
                <a:solidFill>
                  <a:schemeClr val="tx2"/>
                </a:solidFill>
              </a:rPr>
              <a:t>gradient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descent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implementation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as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well</a:t>
            </a:r>
            <a:endParaRPr lang="hu-HU" dirty="0" smtClean="0">
              <a:solidFill>
                <a:schemeClr val="tx2"/>
              </a:solidFill>
            </a:endParaRP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		~  </a:t>
            </a:r>
            <a:r>
              <a:rPr lang="hu-HU" dirty="0" err="1" smtClean="0">
                <a:solidFill>
                  <a:schemeClr val="tx2"/>
                </a:solidFill>
              </a:rPr>
              <a:t>the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cost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function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can</a:t>
            </a:r>
            <a:r>
              <a:rPr lang="hu-HU" dirty="0" smtClean="0">
                <a:solidFill>
                  <a:schemeClr val="tx2"/>
                </a:solidFill>
              </a:rPr>
              <a:t> be </a:t>
            </a:r>
            <a:r>
              <a:rPr lang="hu-HU" dirty="0" err="1" smtClean="0">
                <a:solidFill>
                  <a:schemeClr val="tx2"/>
                </a:solidFill>
              </a:rPr>
              <a:t>defined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as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the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average</a:t>
            </a:r>
            <a:r>
              <a:rPr lang="hu-HU" dirty="0" smtClean="0">
                <a:solidFill>
                  <a:schemeClr val="tx2"/>
                </a:solidFill>
              </a:rPr>
              <a:t> of </a:t>
            </a:r>
            <a:r>
              <a:rPr lang="hu-HU" dirty="0" err="1" smtClean="0">
                <a:solidFill>
                  <a:schemeClr val="tx2"/>
                </a:solidFill>
              </a:rPr>
              <a:t>all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			</a:t>
            </a:r>
            <a:r>
              <a:rPr lang="hu-HU" dirty="0" err="1" smtClean="0">
                <a:solidFill>
                  <a:schemeClr val="tx2"/>
                </a:solidFill>
              </a:rPr>
              <a:t>the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cost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functions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				// </a:t>
            </a:r>
            <a:r>
              <a:rPr lang="hu-HU" dirty="0" err="1" smtClean="0">
                <a:solidFill>
                  <a:schemeClr val="tx2"/>
                </a:solidFill>
              </a:rPr>
              <a:t>we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assign</a:t>
            </a:r>
            <a:r>
              <a:rPr lang="hu-HU" dirty="0" smtClean="0">
                <a:solidFill>
                  <a:schemeClr val="tx2"/>
                </a:solidFill>
              </a:rPr>
              <a:t> a </a:t>
            </a:r>
            <a:r>
              <a:rPr lang="hu-HU" dirty="0" err="1" smtClean="0">
                <a:solidFill>
                  <a:schemeClr val="tx2"/>
                </a:solidFill>
              </a:rPr>
              <a:t>cost-function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to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every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single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training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example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	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		~ </a:t>
            </a:r>
            <a:r>
              <a:rPr lang="hu-HU" dirty="0" err="1" smtClean="0">
                <a:solidFill>
                  <a:schemeClr val="tx2"/>
                </a:solidFill>
              </a:rPr>
              <a:t>the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cost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function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can</a:t>
            </a:r>
            <a:r>
              <a:rPr lang="hu-HU" dirty="0" smtClean="0">
                <a:solidFill>
                  <a:schemeClr val="tx2"/>
                </a:solidFill>
              </a:rPr>
              <a:t> be </a:t>
            </a:r>
            <a:r>
              <a:rPr lang="hu-HU" dirty="0" err="1" smtClean="0">
                <a:solidFill>
                  <a:schemeClr val="tx2"/>
                </a:solidFill>
              </a:rPr>
              <a:t>transformed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into</a:t>
            </a:r>
            <a:r>
              <a:rPr lang="hu-HU" dirty="0" smtClean="0">
                <a:solidFill>
                  <a:schemeClr val="tx2"/>
                </a:solidFill>
              </a:rPr>
              <a:t> a </a:t>
            </a:r>
            <a:r>
              <a:rPr lang="hu-HU" dirty="0" err="1" smtClean="0">
                <a:solidFill>
                  <a:schemeClr val="tx2"/>
                </a:solidFill>
              </a:rPr>
              <a:t>form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that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it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will</a:t>
            </a:r>
            <a:r>
              <a:rPr lang="hu-HU" dirty="0" smtClean="0">
                <a:solidFill>
                  <a:schemeClr val="tx2"/>
                </a:solidFill>
              </a:rPr>
              <a:t> be a </a:t>
            </a:r>
            <a:r>
              <a:rPr lang="hu-HU" dirty="0" err="1" smtClean="0">
                <a:solidFill>
                  <a:schemeClr val="tx2"/>
                </a:solidFill>
              </a:rPr>
              <a:t>function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			of </a:t>
            </a:r>
            <a:r>
              <a:rPr lang="hu-HU" dirty="0" err="1" smtClean="0">
                <a:solidFill>
                  <a:schemeClr val="tx2"/>
                </a:solidFill>
              </a:rPr>
              <a:t>the</a:t>
            </a:r>
            <a:r>
              <a:rPr lang="hu-HU" dirty="0" smtClean="0">
                <a:solidFill>
                  <a:schemeClr val="tx2"/>
                </a:solidFill>
              </a:rPr>
              <a:t> output </a:t>
            </a:r>
            <a:r>
              <a:rPr lang="hu-HU" dirty="0" err="1" smtClean="0">
                <a:solidFill>
                  <a:schemeClr val="tx2"/>
                </a:solidFill>
              </a:rPr>
              <a:t>activations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/>
              <a:t>		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9"/>
              <p:cNvSpPr txBox="1"/>
              <p:nvPr/>
            </p:nvSpPr>
            <p:spPr>
              <a:xfrm>
                <a:off x="3938945" y="2807639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5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45" y="2807639"/>
                <a:ext cx="697306" cy="526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zövegdoboz 5"/>
          <p:cNvSpPr txBox="1"/>
          <p:nvPr/>
        </p:nvSpPr>
        <p:spPr>
          <a:xfrm>
            <a:off x="4352199" y="32143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9"/>
              <p:cNvSpPr txBox="1"/>
              <p:nvPr/>
            </p:nvSpPr>
            <p:spPr>
              <a:xfrm>
                <a:off x="5244643" y="2807639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7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643" y="2807639"/>
                <a:ext cx="697306" cy="5267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zövegdoboz 7"/>
          <p:cNvSpPr txBox="1"/>
          <p:nvPr/>
        </p:nvSpPr>
        <p:spPr>
          <a:xfrm>
            <a:off x="5657897" y="321437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9"/>
              <p:cNvSpPr txBox="1"/>
              <p:nvPr/>
            </p:nvSpPr>
            <p:spPr>
              <a:xfrm>
                <a:off x="7240664" y="2807639"/>
                <a:ext cx="697306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𝑴𝑺𝑬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9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664" y="2807639"/>
                <a:ext cx="697306" cy="5267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zövegdoboz 9"/>
          <p:cNvSpPr txBox="1"/>
          <p:nvPr/>
        </p:nvSpPr>
        <p:spPr>
          <a:xfrm>
            <a:off x="7653918" y="321437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n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6355203" y="29650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…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1884502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7120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Training our </a:t>
            </a:r>
            <a:r>
              <a:rPr lang="hu-HU" b="1" dirty="0" smtClean="0"/>
              <a:t>AND</a:t>
            </a:r>
            <a:r>
              <a:rPr lang="hu-HU" dirty="0" smtClean="0"/>
              <a:t> neural network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AND</a:t>
            </a:r>
            <a:r>
              <a:rPr lang="hu-HU" dirty="0" smtClean="0"/>
              <a:t> logical relation</a:t>
            </a:r>
            <a:endParaRPr lang="hu-H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81837" y="2678806"/>
            <a:ext cx="637504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9273" y="2112135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83413" y="2112134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x</a:t>
            </a:r>
            <a:endParaRPr lang="hu-H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82991" y="21121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748530" y="2112134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56197" y="2113121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  <a:r>
              <a:rPr lang="hu-HU" sz="2400" dirty="0" smtClean="0"/>
              <a:t> </a:t>
            </a:r>
            <a:r>
              <a:rPr lang="hu-HU" sz="2400" b="1" dirty="0" smtClean="0"/>
              <a:t>AND</a:t>
            </a:r>
            <a:r>
              <a:rPr lang="hu-HU" sz="2400" dirty="0" smtClean="0"/>
              <a:t> y</a:t>
            </a:r>
            <a:endParaRPr lang="hu-H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83413" y="310380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510775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54731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383413" y="359123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510775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54731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383413" y="41067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10775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854731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383413" y="46221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10775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54731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1646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XOR</a:t>
            </a:r>
            <a:r>
              <a:rPr lang="hu-HU" dirty="0" smtClean="0"/>
              <a:t> logical relation</a:t>
            </a:r>
            <a:endParaRPr lang="hu-H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81837" y="2678806"/>
            <a:ext cx="637504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9273" y="2112135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83413" y="2112134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x</a:t>
            </a:r>
            <a:endParaRPr lang="hu-H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82991" y="21121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748530" y="2112134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56197" y="2113121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  <a:r>
              <a:rPr lang="hu-HU" sz="2400" dirty="0" smtClean="0"/>
              <a:t> </a:t>
            </a:r>
            <a:r>
              <a:rPr lang="hu-HU" sz="2400" b="1" dirty="0" smtClean="0"/>
              <a:t>XOR</a:t>
            </a:r>
            <a:r>
              <a:rPr lang="hu-HU" sz="2400" dirty="0" smtClean="0"/>
              <a:t> y</a:t>
            </a:r>
            <a:endParaRPr lang="hu-H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83413" y="310380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510775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54731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383413" y="359123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510775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54731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83413" y="41067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10775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854731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83413" y="46221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10775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54731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301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35736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x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y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519707" y="5769735"/>
            <a:ext cx="7324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Problem: we do not know the correct edge weights in advance</a:t>
            </a:r>
          </a:p>
          <a:p>
            <a:r>
              <a:rPr lang="hu-HU" dirty="0"/>
              <a:t>	</a:t>
            </a:r>
            <a:r>
              <a:rPr lang="hu-HU" dirty="0" smtClean="0"/>
              <a:t>We initialize it with a random number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73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x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y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2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944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x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y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 = 2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3</a:t>
            </a:r>
            <a:endParaRPr lang="hu-HU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461421" y="1782399"/>
            <a:ext cx="337437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556125" y="1215727"/>
            <a:ext cx="0" cy="312888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62997" y="1215727"/>
            <a:ext cx="332142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x</a:t>
            </a:r>
            <a:endParaRPr lang="hu-H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9763884" y="1225468"/>
            <a:ext cx="349776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y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0341736" y="1225468"/>
            <a:ext cx="0" cy="310612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484139" y="1211263"/>
            <a:ext cx="1351652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  <a:r>
              <a:rPr lang="hu-HU" sz="2400" dirty="0" smtClean="0"/>
              <a:t> AND y</a:t>
            </a:r>
            <a:endParaRPr lang="hu-H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9062997" y="2207402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691668" y="2191382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0982673" y="2176191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9062997" y="2694827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9691668" y="2678807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82673" y="2663616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9062997" y="3210305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91668" y="3194285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0982673" y="3179094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62997" y="3725783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691668" y="3709763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982673" y="3694572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9948875" y="447121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</a:t>
            </a:r>
            <a:r>
              <a:rPr lang="hu-HU" b="1" dirty="0" err="1" smtClean="0"/>
              <a:t>ideal</a:t>
            </a:r>
            <a:r>
              <a:rPr lang="hu-HU" b="1" dirty="0" smtClean="0"/>
              <a:t>”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0548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x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y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2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3</a:t>
            </a:r>
            <a:endParaRPr lang="hu-HU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461421" y="1782399"/>
            <a:ext cx="337437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556125" y="1215727"/>
            <a:ext cx="0" cy="312888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62997" y="1215727"/>
            <a:ext cx="332142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x</a:t>
            </a:r>
            <a:endParaRPr lang="hu-H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9763884" y="1225468"/>
            <a:ext cx="349776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y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0341736" y="1225468"/>
            <a:ext cx="0" cy="310612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484139" y="1211263"/>
            <a:ext cx="1351652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  <a:r>
              <a:rPr lang="hu-HU" sz="2400" dirty="0" smtClean="0"/>
              <a:t> AND y</a:t>
            </a:r>
            <a:endParaRPr lang="hu-H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9062997" y="2207402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691668" y="2191382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0982673" y="2176191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9062997" y="2694827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9691668" y="2678807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82673" y="2663616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9062997" y="3210305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91668" y="3194285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0982673" y="3179094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62997" y="3725783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691668" y="3709763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982673" y="3694572"/>
            <a:ext cx="354584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86043" y="832987"/>
            <a:ext cx="337437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80747" y="266315"/>
            <a:ext cx="0" cy="312888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7619" y="266315"/>
            <a:ext cx="33214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x</a:t>
            </a:r>
            <a:endParaRPr lang="hu-HU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388506" y="276056"/>
            <a:ext cx="349776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y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966358" y="276056"/>
            <a:ext cx="0" cy="310612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08761" y="261851"/>
            <a:ext cx="135165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  <a:r>
              <a:rPr lang="hu-HU" sz="2400" dirty="0" smtClean="0"/>
              <a:t> AND y</a:t>
            </a:r>
            <a:endParaRPr lang="hu-HU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687619" y="1257990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1316290" y="1241970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607295" y="1226779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687619" y="1745415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1316290" y="1729395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07295" y="1714204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7619" y="2260893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16290" y="2244873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2607295" y="2229682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7619" y="2776371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16290" y="2760351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07295" y="2745160"/>
            <a:ext cx="35458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56834" y="5576552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incomingSignal = sum ( neuronValue * weight )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330980" y="3513869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</a:t>
            </a:r>
            <a:r>
              <a:rPr lang="hu-HU" b="1" dirty="0" err="1" smtClean="0"/>
              <a:t>actual</a:t>
            </a:r>
            <a:r>
              <a:rPr lang="hu-HU" b="1" dirty="0" smtClean="0"/>
              <a:t>”</a:t>
            </a:r>
            <a:endParaRPr lang="hu-HU" b="1" dirty="0"/>
          </a:p>
        </p:txBody>
      </p:sp>
      <p:sp>
        <p:nvSpPr>
          <p:cNvPr id="52" name="Szövegdoboz 51"/>
          <p:cNvSpPr txBox="1"/>
          <p:nvPr/>
        </p:nvSpPr>
        <p:spPr>
          <a:xfrm>
            <a:off x="9948875" y="447121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</a:t>
            </a:r>
            <a:r>
              <a:rPr lang="hu-HU" b="1" dirty="0" err="1" smtClean="0"/>
              <a:t>ideal</a:t>
            </a:r>
            <a:r>
              <a:rPr lang="hu-HU" b="1" dirty="0" smtClean="0"/>
              <a:t>”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0765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x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y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2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056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x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y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2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3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759854" y="489397"/>
            <a:ext cx="9643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construct the training data from out </a:t>
            </a:r>
            <a:r>
              <a:rPr lang="hu-HU" b="1" dirty="0" smtClean="0"/>
              <a:t>AND</a:t>
            </a:r>
            <a:r>
              <a:rPr lang="hu-HU" dirty="0" smtClean="0"/>
              <a:t> logical table. We have 4 </a:t>
            </a:r>
            <a:r>
              <a:rPr lang="hu-HU" b="1" dirty="0" smtClean="0"/>
              <a:t>(x,y) </a:t>
            </a:r>
            <a:r>
              <a:rPr lang="hu-HU" dirty="0" smtClean="0"/>
              <a:t>pairs with</a:t>
            </a:r>
          </a:p>
          <a:p>
            <a:r>
              <a:rPr lang="hu-HU" dirty="0"/>
              <a:t>t</a:t>
            </a:r>
            <a:r>
              <a:rPr lang="hu-HU" dirty="0" smtClean="0"/>
              <a:t>he right </a:t>
            </a:r>
            <a:r>
              <a:rPr lang="hu-HU" dirty="0" err="1" smtClean="0"/>
              <a:t>answer</a:t>
            </a:r>
            <a:r>
              <a:rPr lang="hu-HU" dirty="0" smtClean="0"/>
              <a:t>: we can train out network according to these data</a:t>
            </a:r>
          </a:p>
        </p:txBody>
      </p:sp>
    </p:spTree>
    <p:extLst>
      <p:ext uri="{BB962C8B-B14F-4D97-AF65-F5344CB8AC3E}">
        <p14:creationId xmlns:p14="http://schemas.microsoft.com/office/powerpoint/2010/main" val="5096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  <a:r>
              <a:rPr lang="hu-HU" sz="2000" dirty="0" smtClean="0">
                <a:solidFill>
                  <a:schemeClr val="bg1"/>
                </a:solidFill>
              </a:rPr>
              <a:t>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2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3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759854" y="489397"/>
            <a:ext cx="962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</a:t>
            </a:r>
            <a:r>
              <a:rPr lang="hu-HU" b="1" dirty="0" smtClean="0"/>
              <a:t>(x,y) </a:t>
            </a:r>
            <a:r>
              <a:rPr lang="hu-HU" dirty="0" smtClean="0"/>
              <a:t>is (0,0) the correct answer is </a:t>
            </a:r>
            <a:r>
              <a:rPr lang="hu-HU" b="1" dirty="0" smtClean="0"/>
              <a:t>0</a:t>
            </a:r>
            <a:r>
              <a:rPr lang="hu-HU" dirty="0" smtClean="0"/>
              <a:t>. We test it on our network: there will be probably</a:t>
            </a:r>
          </a:p>
          <a:p>
            <a:r>
              <a:rPr lang="hu-HU" dirty="0" smtClean="0"/>
              <a:t>an error due to the random weights !!!</a:t>
            </a:r>
          </a:p>
        </p:txBody>
      </p:sp>
    </p:spTree>
    <p:extLst>
      <p:ext uri="{BB962C8B-B14F-4D97-AF65-F5344CB8AC3E}">
        <p14:creationId xmlns:p14="http://schemas.microsoft.com/office/powerpoint/2010/main" val="338942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  <a:r>
              <a:rPr lang="hu-HU" sz="2000" dirty="0" smtClean="0">
                <a:solidFill>
                  <a:schemeClr val="bg1"/>
                </a:solidFill>
              </a:rPr>
              <a:t>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2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3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759854" y="489397"/>
            <a:ext cx="962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</a:t>
            </a:r>
            <a:r>
              <a:rPr lang="hu-HU" b="1" dirty="0" smtClean="0"/>
              <a:t>(x,y) </a:t>
            </a:r>
            <a:r>
              <a:rPr lang="hu-HU" dirty="0" smtClean="0"/>
              <a:t>is </a:t>
            </a:r>
            <a:r>
              <a:rPr lang="hu-HU" b="1" dirty="0" smtClean="0"/>
              <a:t>(0,0) </a:t>
            </a:r>
            <a:r>
              <a:rPr lang="hu-HU" dirty="0" smtClean="0"/>
              <a:t>the correct answer is </a:t>
            </a:r>
            <a:r>
              <a:rPr lang="hu-HU" b="1" dirty="0" smtClean="0"/>
              <a:t>0</a:t>
            </a:r>
            <a:r>
              <a:rPr lang="hu-HU" dirty="0" smtClean="0"/>
              <a:t>. We test it on our network: there will be probably</a:t>
            </a:r>
          </a:p>
          <a:p>
            <a:r>
              <a:rPr lang="hu-HU" dirty="0" smtClean="0"/>
              <a:t>an error due to the random weights !!!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3731" y="5256418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incomingSignal = 0*2 + 0*3 = 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3709115" y="5699907"/>
            <a:ext cx="4754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Expected according to the logic table: 0</a:t>
            </a:r>
          </a:p>
          <a:p>
            <a:r>
              <a:rPr lang="hu-HU" dirty="0" smtClean="0"/>
              <a:t>Result: 0</a:t>
            </a:r>
          </a:p>
          <a:p>
            <a:r>
              <a:rPr lang="hu-HU" dirty="0" smtClean="0"/>
              <a:t>Error: 0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176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725649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Error calculation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simplest algorithm: </a:t>
            </a:r>
            <a:r>
              <a:rPr lang="hu-HU" b="1" dirty="0" smtClean="0"/>
              <a:t>error = rightAnswer – </a:t>
            </a:r>
            <a:r>
              <a:rPr lang="hu-HU" b="1" dirty="0" err="1" smtClean="0"/>
              <a:t>calculatedAnswer</a:t>
            </a:r>
            <a:endParaRPr lang="hu-HU" b="1" dirty="0" smtClean="0"/>
          </a:p>
          <a:p>
            <a:r>
              <a:rPr lang="hu-HU" dirty="0" smtClean="0"/>
              <a:t>Better approach: </a:t>
            </a:r>
            <a:r>
              <a:rPr lang="hu-HU" b="1" dirty="0" smtClean="0"/>
              <a:t>( rightAnswer – </a:t>
            </a:r>
            <a:r>
              <a:rPr lang="hu-HU" b="1" dirty="0" err="1" smtClean="0"/>
              <a:t>calculatedAnswer</a:t>
            </a:r>
            <a:r>
              <a:rPr lang="hu-HU" b="1" dirty="0" smtClean="0"/>
              <a:t> ) </a:t>
            </a:r>
          </a:p>
          <a:p>
            <a:r>
              <a:rPr lang="hu-HU" dirty="0" smtClean="0"/>
              <a:t>We run our algorithm until theses error terms are very small !!!</a:t>
            </a:r>
          </a:p>
          <a:p>
            <a:r>
              <a:rPr lang="hu-HU" dirty="0" smtClean="0"/>
              <a:t>We keep updating the edge weights</a:t>
            </a:r>
          </a:p>
          <a:p>
            <a:pPr marL="457200" lvl="1" indent="0">
              <a:buNone/>
            </a:pPr>
            <a:r>
              <a:rPr lang="hu-HU" dirty="0"/>
              <a:t>	</a:t>
            </a:r>
            <a:endParaRPr lang="hu-HU" dirty="0" smtClean="0"/>
          </a:p>
          <a:p>
            <a:pPr marL="457200" lvl="1" indent="0">
              <a:buNone/>
            </a:pPr>
            <a:r>
              <a:rPr lang="hu-HU" dirty="0"/>
              <a:t>	</a:t>
            </a:r>
            <a:r>
              <a:rPr lang="hu-HU" b="1" dirty="0" smtClean="0"/>
              <a:t>weight(n+1) = weight(n) + input * error * learningRate ( &lt; 1 )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920093" y="2376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2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410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Modeling the nature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41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  <a:r>
              <a:rPr lang="hu-HU" sz="2000" dirty="0" smtClean="0">
                <a:solidFill>
                  <a:schemeClr val="bg1"/>
                </a:solidFill>
              </a:rPr>
              <a:t>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1 = 2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3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759854" y="489397"/>
            <a:ext cx="962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</a:t>
            </a:r>
            <a:r>
              <a:rPr lang="hu-HU" b="1" dirty="0" smtClean="0"/>
              <a:t>(x,y) </a:t>
            </a:r>
            <a:r>
              <a:rPr lang="hu-HU" dirty="0" smtClean="0"/>
              <a:t>is </a:t>
            </a:r>
            <a:r>
              <a:rPr lang="hu-HU" b="1" dirty="0" smtClean="0"/>
              <a:t>(1,0) </a:t>
            </a:r>
            <a:r>
              <a:rPr lang="hu-HU" dirty="0" smtClean="0"/>
              <a:t>the correct answer is </a:t>
            </a:r>
            <a:r>
              <a:rPr lang="hu-HU" b="1" dirty="0" smtClean="0"/>
              <a:t>0</a:t>
            </a:r>
            <a:r>
              <a:rPr lang="hu-HU" dirty="0" smtClean="0"/>
              <a:t>. We test it on our network: there will be probably</a:t>
            </a:r>
          </a:p>
          <a:p>
            <a:r>
              <a:rPr lang="hu-HU" dirty="0" smtClean="0"/>
              <a:t>an error due to the random weights !!!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3731" y="5256418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incomingSignal = 1*2 + 0*3 = 2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3709115" y="5604901"/>
            <a:ext cx="4754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Expected according to the logic table: 0</a:t>
            </a:r>
          </a:p>
          <a:p>
            <a:r>
              <a:rPr lang="hu-HU" dirty="0" smtClean="0"/>
              <a:t>Result: 1  // because incomingSignal &gt;= T</a:t>
            </a:r>
          </a:p>
          <a:p>
            <a:r>
              <a:rPr lang="hu-HU" dirty="0" smtClean="0"/>
              <a:t>Error:  0-1 = -1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969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  <a:r>
              <a:rPr lang="hu-HU" sz="2000" dirty="0" smtClean="0">
                <a:solidFill>
                  <a:schemeClr val="bg1"/>
                </a:solidFill>
              </a:rPr>
              <a:t>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 = 2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3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759854" y="489397"/>
            <a:ext cx="3927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update the weight !!!</a:t>
            </a:r>
          </a:p>
          <a:p>
            <a:r>
              <a:rPr lang="hu-HU" dirty="0"/>
              <a:t>	</a:t>
            </a:r>
            <a:r>
              <a:rPr lang="hu-HU" dirty="0" smtClean="0"/>
              <a:t>w1 = w1 + 1 * (-1) * 0.1</a:t>
            </a:r>
          </a:p>
          <a:p>
            <a:r>
              <a:rPr lang="hu-HU" dirty="0"/>
              <a:t>	</a:t>
            </a:r>
            <a:r>
              <a:rPr lang="hu-HU" dirty="0" smtClean="0"/>
              <a:t>w2 = w2 + 0 * (-1) * 0.1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3731" y="5256418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incomingSignal = 1*2 + 0*3 = 2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3709115" y="5616782"/>
            <a:ext cx="4754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Expected according to the logic table: 0</a:t>
            </a:r>
          </a:p>
          <a:p>
            <a:r>
              <a:rPr lang="hu-HU" dirty="0" smtClean="0"/>
              <a:t>Result: 1  // because incomingSignal &gt;= T</a:t>
            </a:r>
          </a:p>
          <a:p>
            <a:r>
              <a:rPr lang="hu-HU" dirty="0" smtClean="0"/>
              <a:t>Error:  0-1 = -1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733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2293" y="168713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X=1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52293" y="387439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y</a:t>
            </a:r>
            <a:r>
              <a:rPr lang="hu-HU" sz="2000" dirty="0" smtClean="0">
                <a:solidFill>
                  <a:schemeClr val="bg1"/>
                </a:solidFill>
              </a:rPr>
              <a:t>=0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19871" y="2831206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T=2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3966693" y="2144333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966693" y="3288406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8015" y="2162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w1 = 1.9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0648" y="39752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2 = 3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759854" y="489397"/>
            <a:ext cx="3927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update the weight !!!</a:t>
            </a:r>
          </a:p>
          <a:p>
            <a:r>
              <a:rPr lang="hu-HU" dirty="0"/>
              <a:t>	</a:t>
            </a:r>
            <a:r>
              <a:rPr lang="hu-HU" dirty="0" smtClean="0"/>
              <a:t>w1 = w1 + 1 * (-1) * 0.1</a:t>
            </a:r>
          </a:p>
          <a:p>
            <a:r>
              <a:rPr lang="hu-HU" dirty="0"/>
              <a:t>	</a:t>
            </a:r>
            <a:r>
              <a:rPr lang="hu-HU" dirty="0" smtClean="0"/>
              <a:t>w2 = w2 + 0 * (-1) * 0.1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3731" y="5256418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incomingSignal = 1*2 + 0*3 = 2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3709115" y="5842407"/>
            <a:ext cx="4754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Expected according to the logic table: 0</a:t>
            </a:r>
          </a:p>
          <a:p>
            <a:r>
              <a:rPr lang="hu-HU" dirty="0" smtClean="0"/>
              <a:t>Result: 1  // because incomingSignal &gt;= T</a:t>
            </a:r>
          </a:p>
          <a:p>
            <a:r>
              <a:rPr lang="hu-HU" dirty="0" smtClean="0"/>
              <a:t>Error:  0-1 = -1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786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85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/>
          <p:cNvSpPr txBox="1"/>
          <p:nvPr/>
        </p:nvSpPr>
        <p:spPr>
          <a:xfrm>
            <a:off x="959016" y="590274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Input layer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4905567" y="627208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Hidden layer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8787976" y="5168721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Output layer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627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Straight Arrow Connector 11"/>
          <p:cNvCxnSpPr>
            <a:stCxn id="4" idx="6"/>
            <a:endCxn id="7" idx="2"/>
          </p:cNvCxnSpPr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8" idx="2"/>
          </p:cNvCxnSpPr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9" idx="2"/>
          </p:cNvCxnSpPr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8" idx="2"/>
          </p:cNvCxnSpPr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9" idx="2"/>
          </p:cNvCxnSpPr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10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10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10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23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Straight Arrow Connector 11"/>
          <p:cNvCxnSpPr>
            <a:endCxn id="7" idx="2"/>
          </p:cNvCxnSpPr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2"/>
          </p:cNvCxnSpPr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2"/>
          </p:cNvCxnSpPr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2"/>
          </p:cNvCxnSpPr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2"/>
          </p:cNvCxnSpPr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2"/>
          </p:cNvCxnSpPr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10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10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10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45567" y="6142455"/>
            <a:ext cx="818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always need a bias ( with value 1 ): to be able to control the output</a:t>
            </a:r>
            <a:endParaRPr lang="hu-HU" dirty="0"/>
          </a:p>
        </p:txBody>
      </p:sp>
      <p:sp>
        <p:nvSpPr>
          <p:cNvPr id="19" name="Oval 18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21" name="Oval 20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19" idx="5"/>
            <a:endCxn id="7" idx="2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5"/>
            <a:endCxn id="8" idx="2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5"/>
            <a:endCxn id="9" idx="2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33" name="Straight Arrow Connector 32"/>
          <p:cNvCxnSpPr>
            <a:stCxn id="32" idx="5"/>
            <a:endCxn id="10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61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Straight Arrow Connector 11"/>
          <p:cNvCxnSpPr>
            <a:endCxn id="7" idx="2"/>
          </p:cNvCxnSpPr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2"/>
          </p:cNvCxnSpPr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2"/>
          </p:cNvCxnSpPr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2"/>
          </p:cNvCxnSpPr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2"/>
          </p:cNvCxnSpPr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2"/>
          </p:cNvCxnSpPr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10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10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10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45567" y="6130581"/>
            <a:ext cx="818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always need a bias ( with value 1 ): to be able to control the output</a:t>
            </a:r>
            <a:endParaRPr lang="hu-HU" dirty="0"/>
          </a:p>
        </p:txBody>
      </p:sp>
      <p:sp>
        <p:nvSpPr>
          <p:cNvPr id="19" name="Oval 18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21" name="Oval 20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19" idx="5"/>
            <a:endCxn id="7" idx="2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5"/>
            <a:endCxn id="8" idx="2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5"/>
            <a:endCxn id="9" idx="2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33" name="Straight Arrow Connector 32"/>
          <p:cNvCxnSpPr>
            <a:stCxn id="32" idx="5"/>
            <a:endCxn id="10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58395" y="75757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3358394" y="118042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w2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2613802" y="13874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w3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099256" y="169243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w4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2556456" y="20120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w5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099256" y="257482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w6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2108535" y="360208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w7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645567" y="405241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w8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2247817" y="455076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w9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7689517" y="96436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w10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196397" y="145088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w11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6166834" y="331416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w12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269850" y="547238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w13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761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>
            <a:endCxn id="4" idx="2"/>
          </p:cNvCxnSpPr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2"/>
          </p:cNvCxnSpPr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2"/>
          </p:cNvCxnSpPr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2"/>
          </p:cNvCxnSpPr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2"/>
          </p:cNvCxnSpPr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  <a:endCxn id="4" idx="2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  <a:endCxn id="5" idx="2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  <a:endCxn id="6" idx="2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59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26828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9256" y="1191297"/>
            <a:ext cx="3153178" cy="9787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9256" y="2170091"/>
            <a:ext cx="3153178" cy="1144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9256" y="2170091"/>
            <a:ext cx="3153178" cy="3460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99256" y="1191297"/>
            <a:ext cx="3153178" cy="3166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9256" y="3314164"/>
            <a:ext cx="3153178" cy="1043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9256" y="4357353"/>
            <a:ext cx="3153178" cy="1272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6166834" y="1191297"/>
            <a:ext cx="2959994" cy="21228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166834" y="3314164"/>
            <a:ext cx="295999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6166834" y="3314164"/>
            <a:ext cx="2959994" cy="231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9256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19" name="Oval 18"/>
          <p:cNvSpPr/>
          <p:nvPr/>
        </p:nvSpPr>
        <p:spPr>
          <a:xfrm>
            <a:off x="1184856" y="1712891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x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4856" y="390015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y</a:t>
            </a:r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879745" y="1106756"/>
            <a:ext cx="2372689" cy="8454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</p:cNvCxnSpPr>
          <p:nvPr/>
        </p:nvCxnSpPr>
        <p:spPr>
          <a:xfrm>
            <a:off x="2879745" y="1106756"/>
            <a:ext cx="2372689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</p:cNvCxnSpPr>
          <p:nvPr/>
        </p:nvCxnSpPr>
        <p:spPr>
          <a:xfrm>
            <a:off x="2879745" y="1106756"/>
            <a:ext cx="2372689" cy="45234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5117" y="326267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1</a:t>
            </a:r>
            <a:endParaRPr lang="hu-HU" sz="2000" dirty="0"/>
          </a:p>
        </p:txBody>
      </p:sp>
      <p:cxnSp>
        <p:nvCxnSpPr>
          <p:cNvPr id="25" name="Straight Arrow Connector 24"/>
          <p:cNvCxnSpPr>
            <a:stCxn id="24" idx="5"/>
            <a:endCxn id="7" idx="2"/>
          </p:cNvCxnSpPr>
          <p:nvPr/>
        </p:nvCxnSpPr>
        <p:spPr>
          <a:xfrm>
            <a:off x="7555606" y="1106756"/>
            <a:ext cx="1571222" cy="22074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731" y="74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293724" y="123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2939" y="18651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2168789" y="1695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475491" y="2002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2585" y="24876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-2.5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2058515" y="3581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0.5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574222" y="4081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252380" y="4453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6215370" y="930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7689517" y="96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154675" y="2943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088968" y="5045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1.5</a:t>
            </a:r>
            <a:endParaRPr lang="hu-HU" dirty="0"/>
          </a:p>
        </p:txBody>
      </p:sp>
      <p:sp>
        <p:nvSpPr>
          <p:cNvPr id="39" name="Oval 38"/>
          <p:cNvSpPr/>
          <p:nvPr/>
        </p:nvSpPr>
        <p:spPr>
          <a:xfrm>
            <a:off x="5252434" y="734097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52434" y="285696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5252434" y="5173014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7657" y="6012684"/>
            <a:ext cx="10275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we are able to compute the values for A, B, C? We have to sum up the neuron values</a:t>
            </a:r>
          </a:p>
          <a:p>
            <a:r>
              <a:rPr lang="hu-HU" dirty="0"/>
              <a:t>m</a:t>
            </a:r>
            <a:r>
              <a:rPr lang="hu-HU" dirty="0" smtClean="0"/>
              <a:t>ultiply by the edge weights accordingly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648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15557</TotalTime>
  <Words>6528</Words>
  <Application>Microsoft Office PowerPoint</Application>
  <PresentationFormat>Widescreen</PresentationFormat>
  <Paragraphs>2403</Paragraphs>
  <Slides>225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225</vt:i4>
      </vt:variant>
    </vt:vector>
  </HeadingPairs>
  <TitlesOfParts>
    <vt:vector size="231" baseType="lpstr">
      <vt:lpstr>Arial</vt:lpstr>
      <vt:lpstr>Cambria Math</vt:lpstr>
      <vt:lpstr>Century Gothic</vt:lpstr>
      <vt:lpstr>Wingdings</vt:lpstr>
      <vt:lpstr>Wingdings 3</vt:lpstr>
      <vt:lpstr>Ion</vt:lpstr>
      <vt:lpstr>NEURAL NETWORKS</vt:lpstr>
      <vt:lpstr>Neural networks</vt:lpstr>
      <vt:lpstr>Neural networks</vt:lpstr>
      <vt:lpstr>Neural networks</vt:lpstr>
      <vt:lpstr>PowerPoint Presentation</vt:lpstr>
      <vt:lpstr>PowerPoint Presentation</vt:lpstr>
      <vt:lpstr>PowerPoint Presentation</vt:lpstr>
      <vt:lpstr>PowerPoint Presentation</vt:lpstr>
      <vt:lpstr>Modeling the nature</vt:lpstr>
      <vt:lpstr>PowerPoint Presentation</vt:lpstr>
      <vt:lpstr>PowerPoint Presentation</vt:lpstr>
      <vt:lpstr>PowerPoint Presentation</vt:lpstr>
      <vt:lpstr>PowerPoint Presentation</vt:lpstr>
      <vt:lpstr>Model</vt:lpstr>
      <vt:lpstr>Model</vt:lpstr>
      <vt:lpstr>Model</vt:lpstr>
      <vt:lpstr>Model</vt:lpstr>
      <vt:lpstr>PowerPoint Presentation</vt:lpstr>
      <vt:lpstr>PowerPoint Presentation</vt:lpstr>
      <vt:lpstr>PowerPoint Presentation</vt:lpstr>
      <vt:lpstr>PowerPoint Presentation</vt:lpstr>
      <vt:lpstr>Learning paradigms</vt:lpstr>
      <vt:lpstr>Supervised learning</vt:lpstr>
      <vt:lpstr>AND logical relation</vt:lpstr>
      <vt:lpstr>Unsupervised learning</vt:lpstr>
      <vt:lpstr>PowerPoint Presentation</vt:lpstr>
      <vt:lpstr>PowerPoint Presentation</vt:lpstr>
      <vt:lpstr>PowerPoint Presentation</vt:lpstr>
      <vt:lpstr>Model</vt:lpstr>
      <vt:lpstr>Model</vt:lpstr>
      <vt:lpstr>Model</vt:lpstr>
      <vt:lpstr>Model</vt:lpstr>
      <vt:lpstr>Model</vt:lpstr>
      <vt:lpstr>Model</vt:lpstr>
      <vt:lpstr>PowerPoint Presentation</vt:lpstr>
      <vt:lpstr>PowerPoint Presentation</vt:lpstr>
      <vt:lpstr>Activation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big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Feedforward 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 </vt:lpstr>
      <vt:lpstr>Optimization</vt:lpstr>
      <vt:lpstr>Optimization</vt:lpstr>
      <vt:lpstr>Optimization</vt:lpstr>
      <vt:lpstr>PowerPoint Presentation</vt:lpstr>
      <vt:lpstr>PowerPoint Presentation</vt:lpstr>
      <vt:lpstr>PowerPoint Presentation</vt:lpstr>
      <vt:lpstr>Training our AND neural network</vt:lpstr>
      <vt:lpstr>AND logical relation</vt:lpstr>
      <vt:lpstr>XOR logical 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 calculation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of neural networks</vt:lpstr>
      <vt:lpstr>Applications of neural networks</vt:lpstr>
      <vt:lpstr>Optical character recognition</vt:lpstr>
      <vt:lpstr>PowerPoint Presentation</vt:lpstr>
      <vt:lpstr>PowerPoint Presentation</vt:lpstr>
      <vt:lpstr>PowerPoint Presentation</vt:lpstr>
      <vt:lpstr>PowerPoint Presentation</vt:lpstr>
      <vt:lpstr>Stock market forecast</vt:lpstr>
      <vt:lpstr>Stock market forecast</vt:lpstr>
      <vt:lpstr>Stock market forecast</vt:lpstr>
      <vt:lpstr>Stock market forecast</vt:lpstr>
      <vt:lpstr>Stock market forecast</vt:lpstr>
      <vt:lpstr>Stock market forecast</vt:lpstr>
      <vt:lpstr>Stock market forecast</vt:lpstr>
      <vt:lpstr>Stock market forecast</vt:lpstr>
      <vt:lpstr>Stock market forecast</vt:lpstr>
      <vt:lpstr>Stock market forecast</vt:lpstr>
      <vt:lpstr>Stock market forecast</vt:lpstr>
      <vt:lpstr>Stock market forecast</vt:lpstr>
      <vt:lpstr>Stock market forecast</vt:lpstr>
      <vt:lpstr>Stock market forecast</vt:lpstr>
      <vt:lpstr>Stock market forecast</vt:lpstr>
      <vt:lpstr>Stock market forecast</vt:lpstr>
      <vt:lpstr>PowerPoint Presentation</vt:lpstr>
      <vt:lpstr>The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Bias unit</vt:lpstr>
      <vt:lpstr>PowerPoint Presentation</vt:lpstr>
      <vt:lpstr>PowerPoint Presentation</vt:lpstr>
      <vt:lpstr>Error calculation</vt:lpstr>
      <vt:lpstr>Error calculation</vt:lpstr>
      <vt:lpstr>Error calculation</vt:lpstr>
      <vt:lpstr>Error calculation</vt:lpstr>
      <vt:lpstr>Error calculation</vt:lpstr>
      <vt:lpstr>Gradient calculation</vt:lpstr>
      <vt:lpstr>Gradient calculation</vt:lpstr>
      <vt:lpstr>Gradient calculation</vt:lpstr>
      <vt:lpstr>Gradient calculation</vt:lpstr>
      <vt:lpstr>Gradient calculation</vt:lpstr>
      <vt:lpstr>Gradient calculation</vt:lpstr>
      <vt:lpstr>Gradient calculation</vt:lpstr>
      <vt:lpstr>Gradient calculation</vt:lpstr>
      <vt:lpstr>Gradient calculation</vt:lpstr>
      <vt:lpstr>Gradient calculation</vt:lpstr>
      <vt:lpstr>Gradient calculation</vt:lpstr>
      <vt:lpstr>Backpropagation</vt:lpstr>
      <vt:lpstr>Backpropagation</vt:lpstr>
      <vt:lpstr>Resilient propagation</vt:lpstr>
      <vt:lpstr>Resilient propagation</vt:lpstr>
      <vt:lpstr>Resilient propagation</vt:lpstr>
      <vt:lpstr>Resilient propagation</vt:lpstr>
      <vt:lpstr>Resilient propagation</vt:lpstr>
      <vt:lpstr>Resilient propagation</vt:lpstr>
      <vt:lpstr>Resilient propagation</vt:lpstr>
      <vt:lpstr>Resilient propagation</vt:lpstr>
      <vt:lpstr>Program structure</vt:lpstr>
      <vt:lpstr>PowerPoint Presentation</vt:lpstr>
      <vt:lpstr>PowerPoint Presentation</vt:lpstr>
      <vt:lpstr>PowerPoint Presentation</vt:lpstr>
      <vt:lpstr>HOPFIELD NETWORKS</vt:lpstr>
      <vt:lpstr>Hopfield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</vt:lpstr>
      <vt:lpstr>Problems</vt:lpstr>
      <vt:lpstr>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NEURAL NETWORKS</vt:lpstr>
      <vt:lpstr>Deep learning</vt:lpstr>
      <vt:lpstr>PowerPoint Presentation</vt:lpstr>
      <vt:lpstr>Deep learning</vt:lpstr>
      <vt:lpstr>Problems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User</dc:creator>
  <cp:lastModifiedBy>User</cp:lastModifiedBy>
  <cp:revision>331</cp:revision>
  <dcterms:created xsi:type="dcterms:W3CDTF">2015-02-11T17:35:44Z</dcterms:created>
  <dcterms:modified xsi:type="dcterms:W3CDTF">2017-01-06T21:38:44Z</dcterms:modified>
</cp:coreProperties>
</file>